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8" r:id="rId2"/>
    <p:sldId id="289" r:id="rId3"/>
    <p:sldId id="290" r:id="rId4"/>
    <p:sldId id="301" r:id="rId5"/>
    <p:sldId id="291" r:id="rId6"/>
    <p:sldId id="292" r:id="rId7"/>
    <p:sldId id="296" r:id="rId8"/>
    <p:sldId id="293" r:id="rId9"/>
    <p:sldId id="294" r:id="rId10"/>
    <p:sldId id="295" r:id="rId11"/>
    <p:sldId id="297" r:id="rId12"/>
    <p:sldId id="259" r:id="rId13"/>
    <p:sldId id="260" r:id="rId14"/>
    <p:sldId id="264" r:id="rId15"/>
    <p:sldId id="265" r:id="rId16"/>
    <p:sldId id="266" r:id="rId17"/>
    <p:sldId id="267" r:id="rId18"/>
    <p:sldId id="276" r:id="rId19"/>
    <p:sldId id="275" r:id="rId20"/>
    <p:sldId id="307" r:id="rId21"/>
    <p:sldId id="287" r:id="rId22"/>
    <p:sldId id="269" r:id="rId23"/>
    <p:sldId id="278" r:id="rId24"/>
    <p:sldId id="280" r:id="rId25"/>
    <p:sldId id="305" r:id="rId26"/>
    <p:sldId id="310" r:id="rId27"/>
    <p:sldId id="306" r:id="rId28"/>
    <p:sldId id="271" r:id="rId29"/>
    <p:sldId id="308" r:id="rId30"/>
    <p:sldId id="309" r:id="rId31"/>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9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D7EFB03-CA3C-498E-85D5-FD7794CADDD2}" type="datetimeFigureOut">
              <a:rPr lang="it-IT" smtClean="0"/>
              <a:t>29/11/2025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1D7A1D-F515-4172-83E3-A2788938213D}" type="slidenum">
              <a:rPr lang="it-IT" smtClean="0"/>
              <a:t>‹N›</a:t>
            </a:fld>
            <a:endParaRPr lang="it-IT"/>
          </a:p>
        </p:txBody>
      </p:sp>
    </p:spTree>
    <p:extLst>
      <p:ext uri="{BB962C8B-B14F-4D97-AF65-F5344CB8AC3E}">
        <p14:creationId xmlns:p14="http://schemas.microsoft.com/office/powerpoint/2010/main" val="2601485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D7EFB03-CA3C-498E-85D5-FD7794CADDD2}" type="datetimeFigureOut">
              <a:rPr lang="it-IT" smtClean="0"/>
              <a:t>29/11/2025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1D7A1D-F515-4172-83E3-A2788938213D}" type="slidenum">
              <a:rPr lang="it-IT" smtClean="0"/>
              <a:t>‹N›</a:t>
            </a:fld>
            <a:endParaRPr lang="it-IT"/>
          </a:p>
        </p:txBody>
      </p:sp>
    </p:spTree>
    <p:extLst>
      <p:ext uri="{BB962C8B-B14F-4D97-AF65-F5344CB8AC3E}">
        <p14:creationId xmlns:p14="http://schemas.microsoft.com/office/powerpoint/2010/main" val="243793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D7EFB03-CA3C-498E-85D5-FD7794CADDD2}" type="datetimeFigureOut">
              <a:rPr lang="it-IT" smtClean="0"/>
              <a:t>29/11/2025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1D7A1D-F515-4172-83E3-A2788938213D}" type="slidenum">
              <a:rPr lang="it-IT" smtClean="0"/>
              <a:t>‹N›</a:t>
            </a:fld>
            <a:endParaRPr lang="it-IT"/>
          </a:p>
        </p:txBody>
      </p:sp>
    </p:spTree>
    <p:extLst>
      <p:ext uri="{BB962C8B-B14F-4D97-AF65-F5344CB8AC3E}">
        <p14:creationId xmlns:p14="http://schemas.microsoft.com/office/powerpoint/2010/main" val="205985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D7EFB03-CA3C-498E-85D5-FD7794CADDD2}" type="datetimeFigureOut">
              <a:rPr lang="it-IT" smtClean="0"/>
              <a:t>29/11/2025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1D7A1D-F515-4172-83E3-A2788938213D}" type="slidenum">
              <a:rPr lang="it-IT" smtClean="0"/>
              <a:t>‹N›</a:t>
            </a:fld>
            <a:endParaRPr lang="it-IT"/>
          </a:p>
        </p:txBody>
      </p:sp>
    </p:spTree>
    <p:extLst>
      <p:ext uri="{BB962C8B-B14F-4D97-AF65-F5344CB8AC3E}">
        <p14:creationId xmlns:p14="http://schemas.microsoft.com/office/powerpoint/2010/main" val="142532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D7EFB03-CA3C-498E-85D5-FD7794CADDD2}" type="datetimeFigureOut">
              <a:rPr lang="it-IT" smtClean="0"/>
              <a:t>29/11/2025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1D7A1D-F515-4172-83E3-A2788938213D}" type="slidenum">
              <a:rPr lang="it-IT" smtClean="0"/>
              <a:t>‹N›</a:t>
            </a:fld>
            <a:endParaRPr lang="it-IT"/>
          </a:p>
        </p:txBody>
      </p:sp>
    </p:spTree>
    <p:extLst>
      <p:ext uri="{BB962C8B-B14F-4D97-AF65-F5344CB8AC3E}">
        <p14:creationId xmlns:p14="http://schemas.microsoft.com/office/powerpoint/2010/main" val="358926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D7EFB03-CA3C-498E-85D5-FD7794CADDD2}" type="datetimeFigureOut">
              <a:rPr lang="it-IT" smtClean="0"/>
              <a:t>29/11/2025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1D7A1D-F515-4172-83E3-A2788938213D}" type="slidenum">
              <a:rPr lang="it-IT" smtClean="0"/>
              <a:t>‹N›</a:t>
            </a:fld>
            <a:endParaRPr lang="it-IT"/>
          </a:p>
        </p:txBody>
      </p:sp>
    </p:spTree>
    <p:extLst>
      <p:ext uri="{BB962C8B-B14F-4D97-AF65-F5344CB8AC3E}">
        <p14:creationId xmlns:p14="http://schemas.microsoft.com/office/powerpoint/2010/main" val="283368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D7EFB03-CA3C-498E-85D5-FD7794CADDD2}" type="datetimeFigureOut">
              <a:rPr lang="it-IT" smtClean="0"/>
              <a:t>29/11/2025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31D7A1D-F515-4172-83E3-A2788938213D}" type="slidenum">
              <a:rPr lang="it-IT" smtClean="0"/>
              <a:t>‹N›</a:t>
            </a:fld>
            <a:endParaRPr lang="it-IT"/>
          </a:p>
        </p:txBody>
      </p:sp>
    </p:spTree>
    <p:extLst>
      <p:ext uri="{BB962C8B-B14F-4D97-AF65-F5344CB8AC3E}">
        <p14:creationId xmlns:p14="http://schemas.microsoft.com/office/powerpoint/2010/main" val="865384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D7EFB03-CA3C-498E-85D5-FD7794CADDD2}" type="datetimeFigureOut">
              <a:rPr lang="it-IT" smtClean="0"/>
              <a:t>29/11/2025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31D7A1D-F515-4172-83E3-A2788938213D}" type="slidenum">
              <a:rPr lang="it-IT" smtClean="0"/>
              <a:t>‹N›</a:t>
            </a:fld>
            <a:endParaRPr lang="it-IT"/>
          </a:p>
        </p:txBody>
      </p:sp>
    </p:spTree>
    <p:extLst>
      <p:ext uri="{BB962C8B-B14F-4D97-AF65-F5344CB8AC3E}">
        <p14:creationId xmlns:p14="http://schemas.microsoft.com/office/powerpoint/2010/main" val="394741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EFB03-CA3C-498E-85D5-FD7794CADDD2}" type="datetimeFigureOut">
              <a:rPr lang="it-IT" smtClean="0"/>
              <a:t>29/11/2025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31D7A1D-F515-4172-83E3-A2788938213D}" type="slidenum">
              <a:rPr lang="it-IT" smtClean="0"/>
              <a:t>‹N›</a:t>
            </a:fld>
            <a:endParaRPr lang="it-IT"/>
          </a:p>
        </p:txBody>
      </p:sp>
    </p:spTree>
    <p:extLst>
      <p:ext uri="{BB962C8B-B14F-4D97-AF65-F5344CB8AC3E}">
        <p14:creationId xmlns:p14="http://schemas.microsoft.com/office/powerpoint/2010/main" val="371926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D7EFB03-CA3C-498E-85D5-FD7794CADDD2}" type="datetimeFigureOut">
              <a:rPr lang="it-IT" smtClean="0"/>
              <a:t>29/11/2025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1D7A1D-F515-4172-83E3-A2788938213D}" type="slidenum">
              <a:rPr lang="it-IT" smtClean="0"/>
              <a:t>‹N›</a:t>
            </a:fld>
            <a:endParaRPr lang="it-IT"/>
          </a:p>
        </p:txBody>
      </p:sp>
    </p:spTree>
    <p:extLst>
      <p:ext uri="{BB962C8B-B14F-4D97-AF65-F5344CB8AC3E}">
        <p14:creationId xmlns:p14="http://schemas.microsoft.com/office/powerpoint/2010/main" val="322743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D7EFB03-CA3C-498E-85D5-FD7794CADDD2}" type="datetimeFigureOut">
              <a:rPr lang="it-IT" smtClean="0"/>
              <a:t>29/11/2025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1D7A1D-F515-4172-83E3-A2788938213D}" type="slidenum">
              <a:rPr lang="it-IT" smtClean="0"/>
              <a:t>‹N›</a:t>
            </a:fld>
            <a:endParaRPr lang="it-IT"/>
          </a:p>
        </p:txBody>
      </p:sp>
    </p:spTree>
    <p:extLst>
      <p:ext uri="{BB962C8B-B14F-4D97-AF65-F5344CB8AC3E}">
        <p14:creationId xmlns:p14="http://schemas.microsoft.com/office/powerpoint/2010/main" val="72322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EFB03-CA3C-498E-85D5-FD7794CADDD2}" type="datetimeFigureOut">
              <a:rPr lang="it-IT" smtClean="0"/>
              <a:t>29/11/2025</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D7A1D-F515-4172-83E3-A2788938213D}" type="slidenum">
              <a:rPr lang="it-IT" smtClean="0"/>
              <a:t>‹N›</a:t>
            </a:fld>
            <a:endParaRPr lang="it-IT"/>
          </a:p>
        </p:txBody>
      </p:sp>
    </p:spTree>
    <p:extLst>
      <p:ext uri="{BB962C8B-B14F-4D97-AF65-F5344CB8AC3E}">
        <p14:creationId xmlns:p14="http://schemas.microsoft.com/office/powerpoint/2010/main" val="39104218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0DFBE331-B7A7-B7CB-A8DF-C3F1B20FCD6F}"/>
              </a:ext>
            </a:extLst>
          </p:cNvPr>
          <p:cNvPicPr>
            <a:picLocks noGrp="1" noChangeAspect="1"/>
          </p:cNvPicPr>
          <p:nvPr>
            <p:ph idx="1"/>
          </p:nvPr>
        </p:nvPicPr>
        <p:blipFill>
          <a:blip r:embed="rId2"/>
          <a:stretch>
            <a:fillRect/>
          </a:stretch>
        </p:blipFill>
        <p:spPr>
          <a:xfrm>
            <a:off x="1407460" y="358022"/>
            <a:ext cx="8722659" cy="6445279"/>
          </a:xfrm>
          <a:prstGeom prst="rect">
            <a:avLst/>
          </a:prstGeom>
        </p:spPr>
      </p:pic>
    </p:spTree>
    <p:extLst>
      <p:ext uri="{BB962C8B-B14F-4D97-AF65-F5344CB8AC3E}">
        <p14:creationId xmlns:p14="http://schemas.microsoft.com/office/powerpoint/2010/main" val="46728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4A7FBA-B1D7-6326-0AC4-7CAAA39E8B94}"/>
              </a:ext>
            </a:extLst>
          </p:cNvPr>
          <p:cNvSpPr>
            <a:spLocks noGrp="1"/>
          </p:cNvSpPr>
          <p:nvPr>
            <p:ph type="title"/>
          </p:nvPr>
        </p:nvSpPr>
        <p:spPr>
          <a:xfrm>
            <a:off x="838200" y="365126"/>
            <a:ext cx="10515600" cy="1131980"/>
          </a:xfrm>
        </p:spPr>
        <p:txBody>
          <a:bodyPr>
            <a:normAutofit/>
          </a:bodyPr>
          <a:lstStyle/>
          <a:p>
            <a:pPr algn="ctr"/>
            <a:r>
              <a:rPr lang="it-IT" dirty="0">
                <a:latin typeface="Times New Roman" panose="02020603050405020304" pitchFamily="18" charset="0"/>
                <a:cs typeface="Times New Roman" panose="02020603050405020304" pitchFamily="18" charset="0"/>
              </a:rPr>
              <a:t>III. Il «</a:t>
            </a:r>
            <a:r>
              <a:rPr lang="it-IT" i="1" dirty="0" err="1">
                <a:latin typeface="Times New Roman" panose="02020603050405020304" pitchFamily="18" charset="0"/>
                <a:cs typeface="Times New Roman" panose="02020603050405020304" pitchFamily="18" charset="0"/>
              </a:rPr>
              <a:t>Parting</a:t>
            </a:r>
            <a:r>
              <a:rPr lang="it-IT" i="1" dirty="0">
                <a:latin typeface="Times New Roman" panose="02020603050405020304" pitchFamily="18" charset="0"/>
                <a:cs typeface="Times New Roman" panose="02020603050405020304" pitchFamily="18" charset="0"/>
              </a:rPr>
              <a:t> of the Ways</a:t>
            </a:r>
            <a:r>
              <a:rPr lang="it-IT" dirty="0">
                <a:latin typeface="Times New Roman" panose="02020603050405020304" pitchFamily="18" charset="0"/>
                <a:cs typeface="Times New Roman" panose="02020603050405020304" pitchFamily="18" charset="0"/>
              </a:rPr>
              <a:t>»</a:t>
            </a:r>
          </a:p>
        </p:txBody>
      </p:sp>
      <p:sp>
        <p:nvSpPr>
          <p:cNvPr id="3" name="Segnaposto contenuto 2">
            <a:extLst>
              <a:ext uri="{FF2B5EF4-FFF2-40B4-BE49-F238E27FC236}">
                <a16:creationId xmlns:a16="http://schemas.microsoft.com/office/drawing/2014/main" id="{183DE01A-8727-B57F-EA52-33598CAA15D7}"/>
              </a:ext>
            </a:extLst>
          </p:cNvPr>
          <p:cNvSpPr>
            <a:spLocks noGrp="1"/>
          </p:cNvSpPr>
          <p:nvPr>
            <p:ph idx="1"/>
          </p:nvPr>
        </p:nvSpPr>
        <p:spPr>
          <a:xfrm>
            <a:off x="546847" y="1766046"/>
            <a:ext cx="10806953" cy="4984378"/>
          </a:xfrm>
        </p:spPr>
        <p:txBody>
          <a:bodyPr>
            <a:normAutofit fontScale="62500" lnSpcReduction="20000"/>
          </a:bodyPr>
          <a:lstStyle/>
          <a:p>
            <a:pPr marL="0" indent="0">
              <a:lnSpc>
                <a:spcPct val="120000"/>
              </a:lnSpc>
              <a:spcBef>
                <a:spcPts val="0"/>
              </a:spcBef>
              <a:buNone/>
            </a:pPr>
            <a:r>
              <a:rPr lang="it-IT" sz="3200" dirty="0">
                <a:latin typeface="Times New Roman" panose="02020603050405020304" pitchFamily="18" charset="0"/>
                <a:cs typeface="Times New Roman" panose="02020603050405020304" pitchFamily="18" charset="0"/>
              </a:rPr>
              <a:t>l’apertura ai gentili: Pietro da Cornelio (At 10) e Paolo ad Antiochia di </a:t>
            </a:r>
            <a:r>
              <a:rPr lang="it-IT" sz="3200" dirty="0" err="1">
                <a:latin typeface="Times New Roman" panose="02020603050405020304" pitchFamily="18" charset="0"/>
                <a:cs typeface="Times New Roman" panose="02020603050405020304" pitchFamily="18" charset="0"/>
              </a:rPr>
              <a:t>Pisidia</a:t>
            </a:r>
            <a:r>
              <a:rPr lang="it-IT" sz="3200" dirty="0">
                <a:latin typeface="Times New Roman" panose="02020603050405020304" pitchFamily="18" charset="0"/>
                <a:cs typeface="Times New Roman" panose="02020603050405020304" pitchFamily="18" charset="0"/>
              </a:rPr>
              <a:t> (At 13). Una decisione ecclesiale fondativa (At 15).</a:t>
            </a:r>
          </a:p>
          <a:p>
            <a:pPr marL="0" indent="0">
              <a:lnSpc>
                <a:spcPct val="120000"/>
              </a:lnSpc>
              <a:spcBef>
                <a:spcPts val="0"/>
              </a:spcBef>
              <a:buNone/>
            </a:pPr>
            <a:endParaRPr lang="it-IT" sz="32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it-IT" sz="3200" dirty="0">
                <a:latin typeface="Times New Roman" panose="02020603050405020304" pitchFamily="18" charset="0"/>
                <a:cs typeface="Times New Roman" panose="02020603050405020304" pitchFamily="18" charset="0"/>
              </a:rPr>
              <a:t>la distruzione del Tempio nel 70 e la fine del giudaismo sadduceo, sacerdotale e templare (prima grande fase del </a:t>
            </a:r>
            <a:r>
              <a:rPr lang="it-IT" sz="3200" i="1" dirty="0" err="1">
                <a:latin typeface="Times New Roman" panose="02020603050405020304" pitchFamily="18" charset="0"/>
                <a:cs typeface="Times New Roman" panose="02020603050405020304" pitchFamily="18" charset="0"/>
              </a:rPr>
              <a:t>Parting</a:t>
            </a:r>
            <a:r>
              <a:rPr lang="it-IT" sz="3200" i="1" dirty="0">
                <a:latin typeface="Times New Roman" panose="02020603050405020304" pitchFamily="18" charset="0"/>
                <a:cs typeface="Times New Roman" panose="02020603050405020304" pitchFamily="18" charset="0"/>
              </a:rPr>
              <a:t> of the Ways</a:t>
            </a:r>
            <a:r>
              <a:rPr lang="it-IT" sz="3200" dirty="0">
                <a:latin typeface="Times New Roman" panose="02020603050405020304" pitchFamily="18" charset="0"/>
                <a:cs typeface="Times New Roman" panose="02020603050405020304" pitchFamily="18" charset="0"/>
              </a:rPr>
              <a:t>?). </a:t>
            </a:r>
          </a:p>
          <a:p>
            <a:pPr marL="0" indent="0" algn="r">
              <a:lnSpc>
                <a:spcPct val="120000"/>
              </a:lnSpc>
              <a:spcBef>
                <a:spcPts val="0"/>
              </a:spcBef>
              <a:buNone/>
            </a:pPr>
            <a:r>
              <a:rPr lang="en-US" sz="21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J.D.G. Dunn (ed.), </a:t>
            </a:r>
            <a:r>
              <a:rPr lang="en-US" sz="2000" i="1" dirty="0">
                <a:latin typeface="Times New Roman" panose="02020603050405020304" pitchFamily="18" charset="0"/>
                <a:cs typeface="Times New Roman" panose="02020603050405020304" pitchFamily="18" charset="0"/>
              </a:rPr>
              <a:t>Jews and Christians. The Parting of the Ways A.D. 70 to 135</a:t>
            </a:r>
            <a:r>
              <a:rPr lang="en-US" sz="2000" dirty="0">
                <a:latin typeface="Times New Roman" panose="02020603050405020304" pitchFamily="18" charset="0"/>
                <a:cs typeface="Times New Roman" panose="02020603050405020304" pitchFamily="18" charset="0"/>
              </a:rPr>
              <a:t>, Tübingen 1992.</a:t>
            </a:r>
          </a:p>
          <a:p>
            <a:pPr marL="0" indent="0" algn="r">
              <a:lnSpc>
                <a:spcPct val="120000"/>
              </a:lnSpc>
              <a:spcBef>
                <a:spcPts val="0"/>
              </a:spcBef>
              <a:buNone/>
            </a:pPr>
            <a:r>
              <a:rPr lang="it-IT" sz="2000" b="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J. Parker, </a:t>
            </a:r>
            <a:r>
              <a:rPr lang="it-IT" sz="2000" i="1" dirty="0" err="1">
                <a:latin typeface="Times New Roman" panose="02020603050405020304" pitchFamily="18" charset="0"/>
                <a:cs typeface="Times New Roman" panose="02020603050405020304" pitchFamily="18" charset="0"/>
              </a:rPr>
              <a:t>Conflict</a:t>
            </a:r>
            <a:r>
              <a:rPr lang="it-IT" sz="2000" i="1" dirty="0">
                <a:latin typeface="Times New Roman" panose="02020603050405020304" pitchFamily="18" charset="0"/>
                <a:cs typeface="Times New Roman" panose="02020603050405020304" pitchFamily="18" charset="0"/>
              </a:rPr>
              <a:t> </a:t>
            </a:r>
            <a:r>
              <a:rPr lang="it-IT" sz="2000" i="1" dirty="0" err="1">
                <a:latin typeface="Times New Roman" panose="02020603050405020304" pitchFamily="18" charset="0"/>
                <a:cs typeface="Times New Roman" panose="02020603050405020304" pitchFamily="18" charset="0"/>
              </a:rPr>
              <a:t>between</a:t>
            </a:r>
            <a:r>
              <a:rPr lang="it-IT" sz="2000" i="1" dirty="0">
                <a:latin typeface="Times New Roman" panose="02020603050405020304" pitchFamily="18" charset="0"/>
                <a:cs typeface="Times New Roman" panose="02020603050405020304" pitchFamily="18" charset="0"/>
              </a:rPr>
              <a:t> Church and </a:t>
            </a:r>
            <a:r>
              <a:rPr lang="it-IT" sz="2000" i="1" dirty="0" err="1">
                <a:latin typeface="Times New Roman" panose="02020603050405020304" pitchFamily="18" charset="0"/>
                <a:cs typeface="Times New Roman" panose="02020603050405020304" pitchFamily="18" charset="0"/>
              </a:rPr>
              <a:t>Synagogue</a:t>
            </a:r>
            <a:r>
              <a:rPr lang="it-IT" sz="2000" i="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1934.</a:t>
            </a:r>
          </a:p>
          <a:p>
            <a:pPr marL="0" indent="0">
              <a:lnSpc>
                <a:spcPct val="120000"/>
              </a:lnSpc>
              <a:spcBef>
                <a:spcPts val="0"/>
              </a:spcBef>
              <a:buNone/>
            </a:pPr>
            <a:endParaRPr lang="it-IT" sz="24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it-IT" sz="3200" dirty="0">
                <a:latin typeface="Times New Roman" panose="02020603050405020304" pitchFamily="18" charset="0"/>
                <a:cs typeface="Times New Roman" panose="02020603050405020304" pitchFamily="18" charset="0"/>
              </a:rPr>
              <a:t>il giudaismo della ‘diaspora’ e le sinagoghe (Lc 4: </a:t>
            </a:r>
            <a:r>
              <a:rPr lang="it-IT" sz="3200" i="1" dirty="0" err="1">
                <a:latin typeface="Times New Roman" panose="02020603050405020304" pitchFamily="18" charset="0"/>
                <a:cs typeface="Times New Roman" panose="02020603050405020304" pitchFamily="18" charset="0"/>
              </a:rPr>
              <a:t>haphtarah</a:t>
            </a:r>
            <a:r>
              <a:rPr lang="it-IT" sz="3200" dirty="0">
                <a:latin typeface="Times New Roman" panose="02020603050405020304" pitchFamily="18" charset="0"/>
                <a:cs typeface="Times New Roman" panose="02020603050405020304" pitchFamily="18" charset="0"/>
              </a:rPr>
              <a:t>) e la celebrazione dell’«eucaristia» (1Cor 11,25-27, </a:t>
            </a:r>
            <a:r>
              <a:rPr lang="it-IT" sz="3200" dirty="0" err="1">
                <a:latin typeface="Times New Roman" panose="02020603050405020304" pitchFamily="18" charset="0"/>
                <a:cs typeface="Times New Roman" panose="02020603050405020304" pitchFamily="18" charset="0"/>
              </a:rPr>
              <a:t>Didaché</a:t>
            </a:r>
            <a:r>
              <a:rPr lang="it-IT" sz="3200" dirty="0">
                <a:latin typeface="Times New Roman" panose="02020603050405020304" pitchFamily="18" charset="0"/>
                <a:cs typeface="Times New Roman" panose="02020603050405020304" pitchFamily="18" charset="0"/>
              </a:rPr>
              <a:t>). </a:t>
            </a:r>
          </a:p>
          <a:p>
            <a:pPr marL="0" indent="0" algn="r">
              <a:lnSpc>
                <a:spcPct val="120000"/>
              </a:lnSpc>
              <a:spcBef>
                <a:spcPts val="0"/>
              </a:spcBef>
              <a:buNone/>
            </a:pPr>
            <a:r>
              <a:rPr lang="it-IT" sz="2400"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L.I. Levine, </a:t>
            </a:r>
            <a:r>
              <a:rPr lang="it-IT" sz="2000" i="1" dirty="0">
                <a:latin typeface="Times New Roman" panose="02020603050405020304" pitchFamily="18" charset="0"/>
                <a:cs typeface="Times New Roman" panose="02020603050405020304" pitchFamily="18" charset="0"/>
              </a:rPr>
              <a:t>La sinagoga antica. L'istituzione</a:t>
            </a:r>
            <a:r>
              <a:rPr lang="it-IT" sz="2000" dirty="0">
                <a:latin typeface="Times New Roman" panose="02020603050405020304" pitchFamily="18" charset="0"/>
                <a:cs typeface="Times New Roman" panose="02020603050405020304" pitchFamily="18" charset="0"/>
              </a:rPr>
              <a:t>, Brescia 2005.</a:t>
            </a:r>
          </a:p>
          <a:p>
            <a:pPr marL="0" indent="0">
              <a:lnSpc>
                <a:spcPct val="120000"/>
              </a:lnSpc>
              <a:spcBef>
                <a:spcPts val="0"/>
              </a:spcBef>
              <a:buNone/>
            </a:pPr>
            <a:endParaRPr lang="it-IT" sz="24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it-IT" sz="3200" dirty="0">
                <a:latin typeface="Times New Roman" panose="02020603050405020304" pitchFamily="18" charset="0"/>
                <a:cs typeface="Times New Roman" panose="02020603050405020304" pitchFamily="18" charset="0"/>
              </a:rPr>
              <a:t>nel 135 e con la fondazione di </a:t>
            </a:r>
            <a:r>
              <a:rPr lang="it-IT" sz="3200" i="1" dirty="0">
                <a:latin typeface="Times New Roman" panose="02020603050405020304" pitchFamily="18" charset="0"/>
                <a:cs typeface="Times New Roman" panose="02020603050405020304" pitchFamily="18" charset="0"/>
              </a:rPr>
              <a:t>Aelia Capitolina </a:t>
            </a:r>
            <a:r>
              <a:rPr lang="it-IT" sz="3200" dirty="0">
                <a:latin typeface="Times New Roman" panose="02020603050405020304" pitchFamily="18" charset="0"/>
                <a:cs typeface="Times New Roman" panose="02020603050405020304" pitchFamily="18" charset="0"/>
              </a:rPr>
              <a:t>la pluralità giudaica si compatta attorno alle scuole rabbiniche, mentre il cristianesimo, propagandosi nel territorio dell’impero, moltiplica le sue istituzioni in un continuo pendolo tra chi vuole rimanere legato ad un certo tipo di giudaismo (</a:t>
            </a:r>
            <a:r>
              <a:rPr lang="it-IT" sz="3200" dirty="0" err="1">
                <a:latin typeface="Times New Roman" panose="02020603050405020304" pitchFamily="18" charset="0"/>
                <a:cs typeface="Times New Roman" panose="02020603050405020304" pitchFamily="18" charset="0"/>
              </a:rPr>
              <a:t>Pseudoclementine</a:t>
            </a:r>
            <a:r>
              <a:rPr lang="it-IT" sz="3200" dirty="0">
                <a:latin typeface="Times New Roman" panose="02020603050405020304" pitchFamily="18" charset="0"/>
                <a:cs typeface="Times New Roman" panose="02020603050405020304" pitchFamily="18" charset="0"/>
              </a:rPr>
              <a:t>) e chi invece vuole prendere una netta distanza (Ignazio, Marcione). </a:t>
            </a:r>
          </a:p>
          <a:p>
            <a:pPr marL="0" indent="0" algn="r">
              <a:lnSpc>
                <a:spcPct val="120000"/>
              </a:lnSpc>
              <a:spcBef>
                <a:spcPts val="0"/>
              </a:spcBef>
              <a:buNone/>
            </a:pPr>
            <a:r>
              <a:rPr lang="it-IT" sz="2400"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M. Simon, </a:t>
            </a:r>
            <a:r>
              <a:rPr lang="it-IT" sz="2000" i="1" dirty="0" err="1">
                <a:latin typeface="Times New Roman" panose="02020603050405020304" pitchFamily="18" charset="0"/>
                <a:cs typeface="Times New Roman" panose="02020603050405020304" pitchFamily="18" charset="0"/>
              </a:rPr>
              <a:t>Verus</a:t>
            </a:r>
            <a:r>
              <a:rPr lang="it-IT" sz="2000" i="1" dirty="0">
                <a:latin typeface="Times New Roman" panose="02020603050405020304" pitchFamily="18" charset="0"/>
                <a:cs typeface="Times New Roman" panose="02020603050405020304" pitchFamily="18" charset="0"/>
              </a:rPr>
              <a:t> Israel</a:t>
            </a:r>
            <a:r>
              <a:rPr lang="it-IT" sz="2000" dirty="0">
                <a:latin typeface="Times New Roman" panose="02020603050405020304" pitchFamily="18" charset="0"/>
                <a:cs typeface="Times New Roman" panose="02020603050405020304" pitchFamily="18" charset="0"/>
              </a:rPr>
              <a:t>, 1948.</a:t>
            </a:r>
          </a:p>
        </p:txBody>
      </p:sp>
    </p:spTree>
    <p:extLst>
      <p:ext uri="{BB962C8B-B14F-4D97-AF65-F5344CB8AC3E}">
        <p14:creationId xmlns:p14="http://schemas.microsoft.com/office/powerpoint/2010/main" val="2909687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171167-2E9F-4A30-1EA3-232A086C85DA}"/>
              </a:ext>
            </a:extLst>
          </p:cNvPr>
          <p:cNvSpPr>
            <a:spLocks noGrp="1"/>
          </p:cNvSpPr>
          <p:nvPr>
            <p:ph type="title"/>
          </p:nvPr>
        </p:nvSpPr>
        <p:spPr>
          <a:xfrm>
            <a:off x="551326" y="365126"/>
            <a:ext cx="10932459" cy="414804"/>
          </a:xfrm>
        </p:spPr>
        <p:txBody>
          <a:bodyPr>
            <a:noAutofit/>
          </a:bodyPr>
          <a:lstStyle/>
          <a:p>
            <a:r>
              <a:rPr lang="it-IT" dirty="0">
                <a:latin typeface="Times New Roman" panose="02020603050405020304" pitchFamily="18" charset="0"/>
                <a:cs typeface="Times New Roman" panose="02020603050405020304" pitchFamily="18" charset="0"/>
              </a:rPr>
              <a:t>IV. La radice giudaica della «</a:t>
            </a:r>
            <a:r>
              <a:rPr lang="it-IT" dirty="0" err="1">
                <a:latin typeface="Times New Roman" panose="02020603050405020304" pitchFamily="18" charset="0"/>
                <a:cs typeface="Times New Roman" panose="02020603050405020304" pitchFamily="18" charset="0"/>
              </a:rPr>
              <a:t>teo»logia</a:t>
            </a:r>
            <a:r>
              <a:rPr lang="it-IT" dirty="0">
                <a:latin typeface="Times New Roman" panose="02020603050405020304" pitchFamily="18" charset="0"/>
                <a:cs typeface="Times New Roman" panose="02020603050405020304" pitchFamily="18" charset="0"/>
              </a:rPr>
              <a:t> cristiana</a:t>
            </a:r>
          </a:p>
        </p:txBody>
      </p:sp>
      <p:sp>
        <p:nvSpPr>
          <p:cNvPr id="3" name="Segnaposto contenuto 2">
            <a:extLst>
              <a:ext uri="{FF2B5EF4-FFF2-40B4-BE49-F238E27FC236}">
                <a16:creationId xmlns:a16="http://schemas.microsoft.com/office/drawing/2014/main" id="{80C95BDB-8A7B-183C-BAE7-05A7431E83B4}"/>
              </a:ext>
            </a:extLst>
          </p:cNvPr>
          <p:cNvSpPr>
            <a:spLocks noGrp="1"/>
          </p:cNvSpPr>
          <p:nvPr>
            <p:ph idx="1"/>
          </p:nvPr>
        </p:nvSpPr>
        <p:spPr>
          <a:xfrm>
            <a:off x="645459" y="1129553"/>
            <a:ext cx="11026587" cy="5638800"/>
          </a:xfrm>
        </p:spPr>
        <p:txBody>
          <a:bodyPr>
            <a:normAutofit fontScale="40000" lnSpcReduction="20000"/>
          </a:bodyPr>
          <a:lstStyle/>
          <a:p>
            <a:pPr marL="0" indent="0">
              <a:lnSpc>
                <a:spcPct val="120000"/>
              </a:lnSpc>
              <a:spcBef>
                <a:spcPts val="0"/>
              </a:spcBef>
              <a:buNone/>
            </a:pPr>
            <a:r>
              <a:rPr lang="it-IT" sz="4400" dirty="0">
                <a:latin typeface="Times New Roman" panose="02020603050405020304" pitchFamily="18" charset="0"/>
                <a:cs typeface="Times New Roman" panose="02020603050405020304" pitchFamily="18" charset="0"/>
              </a:rPr>
              <a:t>il monoteismo ebraico di </a:t>
            </a:r>
            <a:r>
              <a:rPr lang="it-IT" sz="4400" dirty="0" err="1">
                <a:latin typeface="Times New Roman" panose="02020603050405020304" pitchFamily="18" charset="0"/>
                <a:cs typeface="Times New Roman" panose="02020603050405020304" pitchFamily="18" charset="0"/>
              </a:rPr>
              <a:t>Dt</a:t>
            </a:r>
            <a:r>
              <a:rPr lang="it-IT" sz="4400" dirty="0">
                <a:latin typeface="Times New Roman" panose="02020603050405020304" pitchFamily="18" charset="0"/>
                <a:cs typeface="Times New Roman" panose="02020603050405020304" pitchFamily="18" charset="0"/>
              </a:rPr>
              <a:t> 6,4: «il Signore è il nostro dio, unico è il Signore»</a:t>
            </a:r>
          </a:p>
          <a:p>
            <a:pPr marL="0" indent="0">
              <a:lnSpc>
                <a:spcPct val="120000"/>
              </a:lnSpc>
              <a:spcBef>
                <a:spcPts val="0"/>
              </a:spcBef>
              <a:buNone/>
            </a:pPr>
            <a:endParaRPr lang="it-IT" sz="44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it-IT" sz="4400" dirty="0">
                <a:latin typeface="Times New Roman" panose="02020603050405020304" pitchFamily="18" charset="0"/>
                <a:cs typeface="Times New Roman" panose="02020603050405020304" pitchFamily="18" charset="0"/>
              </a:rPr>
              <a:t>Le regole alimentari e di purità e la «separazione» tra Dio e mondo (sadducei: no legge orale, no risurrezione, no angeli… farisei: sì legge orale, no risurrezione, no culto, ma ascolto della Legge).</a:t>
            </a:r>
          </a:p>
          <a:p>
            <a:pPr marL="0" indent="0">
              <a:lnSpc>
                <a:spcPct val="120000"/>
              </a:lnSpc>
              <a:spcBef>
                <a:spcPts val="0"/>
              </a:spcBef>
              <a:buNone/>
            </a:pPr>
            <a:endParaRPr lang="it-IT" sz="44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it-IT" sz="4400" dirty="0">
                <a:latin typeface="Times New Roman" panose="02020603050405020304" pitchFamily="18" charset="0"/>
                <a:cs typeface="Times New Roman" panose="02020603050405020304" pitchFamily="18" charset="0"/>
              </a:rPr>
              <a:t>la questione «messianica»: il valore delle promesse giudaiche (es. </a:t>
            </a:r>
            <a:r>
              <a:rPr lang="it-IT" sz="4400" dirty="0" err="1">
                <a:latin typeface="Times New Roman" panose="02020603050405020304" pitchFamily="18" charset="0"/>
                <a:cs typeface="Times New Roman" panose="02020603050405020304" pitchFamily="18" charset="0"/>
              </a:rPr>
              <a:t>Is</a:t>
            </a:r>
            <a:r>
              <a:rPr lang="it-IT" sz="4400" dirty="0">
                <a:latin typeface="Times New Roman" panose="02020603050405020304" pitchFamily="18" charset="0"/>
                <a:cs typeface="Times New Roman" panose="02020603050405020304" pitchFamily="18" charset="0"/>
              </a:rPr>
              <a:t> 7,14 in Mt 1,23 e 28,20) e gli annunci sul servo sofferente che espia i peccati (Dan 7,13).</a:t>
            </a:r>
          </a:p>
          <a:p>
            <a:pPr marL="0" indent="0" algn="r">
              <a:lnSpc>
                <a:spcPct val="120000"/>
              </a:lnSpc>
              <a:spcBef>
                <a:spcPts val="0"/>
              </a:spcBef>
              <a:buNone/>
            </a:pPr>
            <a:r>
              <a:rPr lang="it-IT" sz="2600" dirty="0">
                <a:latin typeface="Times New Roman" panose="02020603050405020304" pitchFamily="18" charset="0"/>
                <a:cs typeface="Times New Roman" panose="02020603050405020304" pitchFamily="18" charset="0"/>
              </a:rPr>
              <a:t>	</a:t>
            </a:r>
            <a:r>
              <a:rPr lang="it-IT" sz="2900" dirty="0">
                <a:latin typeface="Times New Roman" panose="02020603050405020304" pitchFamily="18" charset="0"/>
                <a:cs typeface="Times New Roman" panose="02020603050405020304" pitchFamily="18" charset="0"/>
              </a:rPr>
              <a:t> I. </a:t>
            </a:r>
            <a:r>
              <a:rPr lang="it-IT" sz="2900" dirty="0" err="1">
                <a:latin typeface="Times New Roman" panose="02020603050405020304" pitchFamily="18" charset="0"/>
                <a:cs typeface="Times New Roman" panose="02020603050405020304" pitchFamily="18" charset="0"/>
              </a:rPr>
              <a:t>Knohl</a:t>
            </a:r>
            <a:r>
              <a:rPr lang="it-IT" sz="2900" dirty="0">
                <a:latin typeface="Times New Roman" panose="02020603050405020304" pitchFamily="18" charset="0"/>
                <a:cs typeface="Times New Roman" panose="02020603050405020304" pitchFamily="18" charset="0"/>
              </a:rPr>
              <a:t>, </a:t>
            </a:r>
            <a:r>
              <a:rPr lang="it-IT" sz="2900" i="1" dirty="0">
                <a:latin typeface="Times New Roman" panose="02020603050405020304" pitchFamily="18" charset="0"/>
                <a:cs typeface="Times New Roman" panose="02020603050405020304" pitchFamily="18" charset="0"/>
              </a:rPr>
              <a:t>La disputa messianica. Farisei, sadducei e la morte di Gesù</a:t>
            </a:r>
            <a:r>
              <a:rPr lang="it-IT" sz="2900" dirty="0">
                <a:latin typeface="Times New Roman" panose="02020603050405020304" pitchFamily="18" charset="0"/>
                <a:cs typeface="Times New Roman" panose="02020603050405020304" pitchFamily="18" charset="0"/>
              </a:rPr>
              <a:t>, Milano 2025.</a:t>
            </a:r>
          </a:p>
          <a:p>
            <a:pPr marL="0" indent="0" algn="r">
              <a:lnSpc>
                <a:spcPct val="120000"/>
              </a:lnSpc>
              <a:spcBef>
                <a:spcPts val="0"/>
              </a:spcBef>
              <a:buNone/>
            </a:pPr>
            <a:r>
              <a:rPr lang="it-IT" sz="2900" dirty="0">
                <a:latin typeface="Times New Roman" panose="02020603050405020304" pitchFamily="18" charset="0"/>
                <a:cs typeface="Times New Roman" panose="02020603050405020304" pitchFamily="18" charset="0"/>
              </a:rPr>
              <a:t>su </a:t>
            </a:r>
            <a:r>
              <a:rPr lang="it-IT" sz="2900" dirty="0" err="1">
                <a:latin typeface="Times New Roman" panose="02020603050405020304" pitchFamily="18" charset="0"/>
                <a:cs typeface="Times New Roman" panose="02020603050405020304" pitchFamily="18" charset="0"/>
              </a:rPr>
              <a:t>Ger</a:t>
            </a:r>
            <a:r>
              <a:rPr lang="it-IT" sz="2900" dirty="0">
                <a:latin typeface="Times New Roman" panose="02020603050405020304" pitchFamily="18" charset="0"/>
                <a:cs typeface="Times New Roman" panose="02020603050405020304" pitchFamily="18" charset="0"/>
              </a:rPr>
              <a:t> 33,6 «Signore-nostra-giustizia»: in ebraico è riferita a Gerusalemme con un testo più lungo, </a:t>
            </a:r>
          </a:p>
          <a:p>
            <a:pPr marL="0" indent="0" algn="r">
              <a:lnSpc>
                <a:spcPct val="120000"/>
              </a:lnSpc>
              <a:spcBef>
                <a:spcPts val="0"/>
              </a:spcBef>
              <a:buNone/>
            </a:pPr>
            <a:r>
              <a:rPr lang="it-IT" sz="2900" dirty="0">
                <a:latin typeface="Times New Roman" panose="02020603050405020304" pitchFamily="18" charset="0"/>
                <a:cs typeface="Times New Roman" panose="02020603050405020304" pitchFamily="18" charset="0"/>
              </a:rPr>
              <a:t>mentre nei LXX è riferito ad un messia-re: «La maggior parte degli studiosi è concorde nell’affermare che </a:t>
            </a:r>
          </a:p>
          <a:p>
            <a:pPr marL="0" indent="0" algn="r">
              <a:lnSpc>
                <a:spcPct val="120000"/>
              </a:lnSpc>
              <a:spcBef>
                <a:spcPts val="0"/>
              </a:spcBef>
              <a:buNone/>
            </a:pPr>
            <a:r>
              <a:rPr lang="it-IT" sz="2900" dirty="0">
                <a:latin typeface="Times New Roman" panose="02020603050405020304" pitchFamily="18" charset="0"/>
                <a:cs typeface="Times New Roman" panose="02020603050405020304" pitchFamily="18" charset="0"/>
              </a:rPr>
              <a:t>la traduzione greca è basata su una versione ebraica più beve e più originale del libro di Geremia, </a:t>
            </a:r>
          </a:p>
          <a:p>
            <a:pPr marL="0" indent="0" algn="r">
              <a:lnSpc>
                <a:spcPct val="120000"/>
              </a:lnSpc>
              <a:spcBef>
                <a:spcPts val="0"/>
              </a:spcBef>
              <a:buNone/>
            </a:pPr>
            <a:r>
              <a:rPr lang="it-IT" sz="2900" dirty="0">
                <a:latin typeface="Times New Roman" panose="02020603050405020304" pitchFamily="18" charset="0"/>
                <a:cs typeface="Times New Roman" panose="02020603050405020304" pitchFamily="18" charset="0"/>
              </a:rPr>
              <a:t>fornendo quindi ulteriore supporto all’ipotesi che questi versetti siano stati aggiunti </a:t>
            </a:r>
          </a:p>
          <a:p>
            <a:pPr marL="0" indent="0" algn="r">
              <a:lnSpc>
                <a:spcPct val="120000"/>
              </a:lnSpc>
              <a:spcBef>
                <a:spcPts val="0"/>
              </a:spcBef>
              <a:buNone/>
            </a:pPr>
            <a:r>
              <a:rPr lang="it-IT" sz="2900" dirty="0">
                <a:latin typeface="Times New Roman" panose="02020603050405020304" pitchFamily="18" charset="0"/>
                <a:cs typeface="Times New Roman" panose="02020603050405020304" pitchFamily="18" charset="0"/>
              </a:rPr>
              <a:t>successivamente al testo ebraico delle profezia di Geremia» (p. 51). </a:t>
            </a:r>
          </a:p>
          <a:p>
            <a:pPr marL="0" indent="0">
              <a:lnSpc>
                <a:spcPct val="120000"/>
              </a:lnSpc>
              <a:spcBef>
                <a:spcPts val="0"/>
              </a:spcBef>
              <a:buNone/>
            </a:pPr>
            <a:endParaRPr lang="it-IT" sz="21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it-IT" sz="5100" dirty="0">
                <a:latin typeface="Times New Roman" panose="02020603050405020304" pitchFamily="18" charset="0"/>
                <a:cs typeface="Times New Roman" panose="02020603050405020304" pitchFamily="18" charset="0"/>
              </a:rPr>
              <a:t>il rapporto filiale di Gesù con Dio-Abbà e la professione di fede dei discepoli come «Cristo» e «Figlio di Dio» (Mc 1,1 e </a:t>
            </a:r>
            <a:r>
              <a:rPr lang="it-IT" sz="5100" dirty="0" err="1">
                <a:latin typeface="Times New Roman" panose="02020603050405020304" pitchFamily="18" charset="0"/>
                <a:cs typeface="Times New Roman" panose="02020603050405020304" pitchFamily="18" charset="0"/>
              </a:rPr>
              <a:t>Gv</a:t>
            </a:r>
            <a:r>
              <a:rPr lang="it-IT" sz="5100" dirty="0">
                <a:latin typeface="Times New Roman" panose="02020603050405020304" pitchFamily="18" charset="0"/>
                <a:cs typeface="Times New Roman" panose="02020603050405020304" pitchFamily="18" charset="0"/>
              </a:rPr>
              <a:t> 20,31). </a:t>
            </a:r>
          </a:p>
          <a:p>
            <a:pPr marL="0" indent="0">
              <a:lnSpc>
                <a:spcPct val="120000"/>
              </a:lnSpc>
              <a:spcBef>
                <a:spcPts val="0"/>
              </a:spcBef>
              <a:buNone/>
            </a:pPr>
            <a:endParaRPr lang="it-IT" sz="51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it-IT" sz="5100" dirty="0">
                <a:latin typeface="Times New Roman" panose="02020603050405020304" pitchFamily="18" charset="0"/>
                <a:cs typeface="Times New Roman" panose="02020603050405020304" pitchFamily="18" charset="0"/>
              </a:rPr>
              <a:t>la formula battesimale di Mt 28,19 in conflitto con </a:t>
            </a:r>
            <a:r>
              <a:rPr lang="it-IT" sz="5100" dirty="0" err="1">
                <a:latin typeface="Times New Roman" panose="02020603050405020304" pitchFamily="18" charset="0"/>
                <a:cs typeface="Times New Roman" panose="02020603050405020304" pitchFamily="18" charset="0"/>
              </a:rPr>
              <a:t>Dt</a:t>
            </a:r>
            <a:r>
              <a:rPr lang="it-IT" sz="5100" dirty="0">
                <a:latin typeface="Times New Roman" panose="02020603050405020304" pitchFamily="18" charset="0"/>
                <a:cs typeface="Times New Roman" panose="02020603050405020304" pitchFamily="18" charset="0"/>
              </a:rPr>
              <a:t> 6,4? </a:t>
            </a:r>
          </a:p>
          <a:p>
            <a:pPr marL="0" indent="0">
              <a:lnSpc>
                <a:spcPct val="120000"/>
              </a:lnSpc>
              <a:spcBef>
                <a:spcPts val="0"/>
              </a:spcBef>
              <a:buNone/>
            </a:pPr>
            <a:r>
              <a:rPr lang="it-IT" sz="5100" dirty="0">
                <a:latin typeface="Times New Roman" panose="02020603050405020304" pitchFamily="18" charset="0"/>
                <a:cs typeface="Times New Roman" panose="02020603050405020304" pitchFamily="18" charset="0"/>
              </a:rPr>
              <a:t>il Concilio di Nicea: «crediamo in un solo Dio».</a:t>
            </a:r>
          </a:p>
          <a:p>
            <a:pPr marL="0" indent="0">
              <a:lnSpc>
                <a:spcPct val="120000"/>
              </a:lnSpc>
              <a:spcBef>
                <a:spcPts val="0"/>
              </a:spcBef>
              <a:buNone/>
            </a:pPr>
            <a:r>
              <a:rPr lang="it-IT" sz="3400" dirty="0">
                <a:latin typeface="Times New Roman" panose="02020603050405020304" pitchFamily="18" charset="0"/>
                <a:cs typeface="Times New Roman" panose="02020603050405020304" pitchFamily="18" charset="0"/>
              </a:rPr>
              <a:t>Ignazio, generato-ingenerato - Giustino: figlio ‘</a:t>
            </a:r>
            <a:r>
              <a:rPr lang="it-IT" sz="3400" dirty="0" err="1">
                <a:latin typeface="Times New Roman" panose="02020603050405020304" pitchFamily="18" charset="0"/>
                <a:cs typeface="Times New Roman" panose="02020603050405020304" pitchFamily="18" charset="0"/>
              </a:rPr>
              <a:t>heteros</a:t>
            </a:r>
            <a:r>
              <a:rPr lang="it-IT" sz="3400" dirty="0">
                <a:latin typeface="Times New Roman" panose="02020603050405020304" pitchFamily="18" charset="0"/>
                <a:cs typeface="Times New Roman" panose="02020603050405020304" pitchFamily="18" charset="0"/>
              </a:rPr>
              <a:t>’ del Padre - Marcello di Ancira: il rapporto tra figlio e logos</a:t>
            </a:r>
          </a:p>
          <a:p>
            <a:pPr marL="0" indent="0">
              <a:lnSpc>
                <a:spcPct val="120000"/>
              </a:lnSpc>
              <a:spcBef>
                <a:spcPts val="0"/>
              </a:spcBef>
              <a:buNone/>
            </a:pPr>
            <a:r>
              <a:rPr lang="it-IT" sz="3400" dirty="0">
                <a:latin typeface="Times New Roman" panose="02020603050405020304" pitchFamily="18" charset="0"/>
                <a:cs typeface="Times New Roman" panose="02020603050405020304" pitchFamily="18" charset="0"/>
              </a:rPr>
              <a:t>Ippolito: i due «</a:t>
            </a:r>
            <a:r>
              <a:rPr lang="it-IT" sz="3400" i="1" dirty="0" err="1">
                <a:latin typeface="Times New Roman" panose="02020603050405020304" pitchFamily="18" charset="0"/>
                <a:cs typeface="Times New Roman" panose="02020603050405020304" pitchFamily="18" charset="0"/>
              </a:rPr>
              <a:t>prosopa</a:t>
            </a:r>
            <a:r>
              <a:rPr lang="it-IT" sz="3400" dirty="0">
                <a:latin typeface="Times New Roman" panose="02020603050405020304" pitchFamily="18" charset="0"/>
                <a:cs typeface="Times New Roman" panose="02020603050405020304" pitchFamily="18" charset="0"/>
              </a:rPr>
              <a:t>» - Origene:  generazione ontologica distinta da quella cronologica  - Ario e il commento a Proverbi 8,22-25</a:t>
            </a:r>
          </a:p>
          <a:p>
            <a:endParaRPr lang="it-IT" dirty="0"/>
          </a:p>
        </p:txBody>
      </p:sp>
    </p:spTree>
    <p:extLst>
      <p:ext uri="{BB962C8B-B14F-4D97-AF65-F5344CB8AC3E}">
        <p14:creationId xmlns:p14="http://schemas.microsoft.com/office/powerpoint/2010/main" val="241017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222497-CE34-0733-FE1D-0ED68E731AC4}"/>
              </a:ext>
            </a:extLst>
          </p:cNvPr>
          <p:cNvSpPr>
            <a:spLocks noGrp="1"/>
          </p:cNvSpPr>
          <p:nvPr>
            <p:ph type="title"/>
          </p:nvPr>
        </p:nvSpPr>
        <p:spPr>
          <a:xfrm>
            <a:off x="838200" y="277907"/>
            <a:ext cx="10515600" cy="1201270"/>
          </a:xfrm>
        </p:spPr>
        <p:txBody>
          <a:bodyPr>
            <a:normAutofit/>
          </a:bodyPr>
          <a:lstStyle/>
          <a:p>
            <a:pPr algn="ctr"/>
            <a:r>
              <a:rPr lang="it-IT" sz="3600" kern="0" dirty="0">
                <a:effectLst/>
                <a:latin typeface="Times New Roman" panose="02020603050405020304" pitchFamily="18" charset="0"/>
                <a:ea typeface="Calibri" panose="020F0502020204030204" pitchFamily="34" charset="0"/>
                <a:cs typeface="Times New Roman" panose="02020603050405020304" pitchFamily="18" charset="0"/>
              </a:rPr>
              <a:t>L’atteggiamento dei cristiani verso la Scrittura giudaica</a:t>
            </a:r>
            <a:endParaRPr lang="it-IT"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28D41278-9DA6-4871-D46A-CA281A2AE1E4}"/>
              </a:ext>
            </a:extLst>
          </p:cNvPr>
          <p:cNvSpPr>
            <a:spLocks noGrp="1"/>
          </p:cNvSpPr>
          <p:nvPr>
            <p:ph idx="1"/>
          </p:nvPr>
        </p:nvSpPr>
        <p:spPr>
          <a:xfrm>
            <a:off x="591671" y="1461252"/>
            <a:ext cx="11196917" cy="5029196"/>
          </a:xfrm>
        </p:spPr>
        <p:txBody>
          <a:bodyPr>
            <a:noAutofit/>
          </a:bodyPr>
          <a:lstStyle/>
          <a:p>
            <a:pPr marL="0" indent="0">
              <a:lnSpc>
                <a:spcPct val="100000"/>
              </a:lnSpc>
              <a:buNone/>
            </a:pPr>
            <a:r>
              <a:rPr lang="it-IT" sz="2400" dirty="0">
                <a:latin typeface="Times New Roman" panose="02020603050405020304" pitchFamily="18" charset="0"/>
                <a:cs typeface="Times New Roman" panose="02020603050405020304" pitchFamily="18" charset="0"/>
              </a:rPr>
              <a:t>Ebrei – 1Corinzi di Clemente / Apocalisse</a:t>
            </a:r>
          </a:p>
          <a:p>
            <a:pPr marL="0" indent="0">
              <a:lnSpc>
                <a:spcPct val="100000"/>
              </a:lnSpc>
              <a:buNone/>
            </a:pPr>
            <a:r>
              <a:rPr lang="it-IT" sz="2400" dirty="0">
                <a:latin typeface="Times New Roman" panose="02020603050405020304" pitchFamily="18" charset="0"/>
                <a:cs typeface="Times New Roman" panose="02020603050405020304" pitchFamily="18" charset="0"/>
              </a:rPr>
              <a:t>Ignazio </a:t>
            </a:r>
          </a:p>
          <a:p>
            <a:pPr marL="450215" algn="just">
              <a:lnSpc>
                <a:spcPct val="100000"/>
              </a:lnSpc>
              <a:spcBef>
                <a:spcPts val="600"/>
              </a:spcBef>
              <a:spcAft>
                <a:spcPts val="600"/>
              </a:spcAft>
            </a:pPr>
            <a:r>
              <a:rPr lang="it-IT" sz="1800" i="1" dirty="0">
                <a:effectLst/>
                <a:latin typeface="Times New Roman" panose="02020603050405020304" pitchFamily="18" charset="0"/>
                <a:ea typeface="Times New Roman" panose="02020603050405020304" pitchFamily="18" charset="0"/>
                <a:cs typeface="Times New Roman" panose="02020603050405020304" pitchFamily="18" charset="0"/>
              </a:rPr>
              <a:t>Filadelfi</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 8,2 : «In effetti ho udito alcuni che dicevano: Se non lo trovo negli </a:t>
            </a:r>
            <a:r>
              <a:rPr lang="it-IT" sz="1800" u="sng" dirty="0">
                <a:effectLst/>
                <a:latin typeface="Times New Roman" panose="02020603050405020304" pitchFamily="18" charset="0"/>
                <a:ea typeface="Times New Roman" panose="02020603050405020304" pitchFamily="18" charset="0"/>
                <a:cs typeface="Times New Roman" panose="02020603050405020304" pitchFamily="18" charset="0"/>
              </a:rPr>
              <a:t>archivi</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 non credo nel vangelo; e poiché io dicevo loro: è scritto così, mi rispondevano: Questa è la questione. Per me gli archivi sono Gesù Cristo, archivi intangibili la sua croce, la morte, la sua risurrezione, la fede per mezzo di lui</a:t>
            </a:r>
            <a:r>
              <a:rPr lang="it-IT" sz="1800" dirty="0">
                <a:latin typeface="Times New Roman" panose="02020603050405020304" pitchFamily="18" charset="0"/>
                <a:ea typeface="Times New Roman" panose="02020603050405020304" pitchFamily="18" charset="0"/>
                <a:cs typeface="Times New Roman" panose="02020603050405020304" pitchFamily="18" charset="0"/>
              </a:rPr>
              <a:t>» (</a:t>
            </a:r>
            <a:r>
              <a:rPr lang="it-IT" sz="1800" i="1" dirty="0">
                <a:latin typeface="Times New Roman" panose="02020603050405020304" pitchFamily="18" charset="0"/>
                <a:ea typeface="Times New Roman" panose="02020603050405020304" pitchFamily="18" charset="0"/>
                <a:cs typeface="Times New Roman" panose="02020603050405020304" pitchFamily="18" charset="0"/>
              </a:rPr>
              <a:t>Seguendo Gesù</a:t>
            </a:r>
            <a:r>
              <a:rPr lang="it-IT" sz="1800" dirty="0">
                <a:latin typeface="Times New Roman" panose="02020603050405020304" pitchFamily="18" charset="0"/>
                <a:ea typeface="Times New Roman" panose="02020603050405020304" pitchFamily="18" charset="0"/>
                <a:cs typeface="Times New Roman" panose="02020603050405020304" pitchFamily="18" charset="0"/>
              </a:rPr>
              <a:t>, I, 403)</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50215" algn="just">
              <a:lnSpc>
                <a:spcPct val="100000"/>
              </a:lnSpc>
              <a:spcBef>
                <a:spcPts val="600"/>
              </a:spcBef>
              <a:spcAft>
                <a:spcPts val="600"/>
              </a:spcAft>
            </a:pPr>
            <a:r>
              <a:rPr lang="it-IT" sz="1800" i="1" dirty="0">
                <a:effectLst/>
                <a:latin typeface="Times New Roman" panose="02020603050405020304" pitchFamily="18" charset="0"/>
                <a:ea typeface="Times New Roman" panose="02020603050405020304" pitchFamily="18" charset="0"/>
                <a:cs typeface="Times New Roman" panose="02020603050405020304" pitchFamily="18" charset="0"/>
              </a:rPr>
              <a:t>Magnesi</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 8,2: «Infatti i divini profeti hanno vissuto secondo Gesù Cristo, e per questo furono anche perseguitati</a:t>
            </a:r>
            <a:r>
              <a:rPr lang="it-IT" sz="1800" dirty="0">
                <a:latin typeface="Times New Roman" panose="02020603050405020304" pitchFamily="18" charset="0"/>
                <a:ea typeface="Times New Roman" panose="02020603050405020304" pitchFamily="18" charset="0"/>
                <a:cs typeface="Times New Roman" panose="02020603050405020304" pitchFamily="18" charset="0"/>
              </a:rPr>
              <a:t>» (</a:t>
            </a:r>
            <a:r>
              <a:rPr lang="it-IT" sz="1800" i="1" dirty="0">
                <a:latin typeface="Times New Roman" panose="02020603050405020304" pitchFamily="18" charset="0"/>
                <a:ea typeface="Times New Roman" panose="02020603050405020304" pitchFamily="18" charset="0"/>
                <a:cs typeface="Times New Roman" panose="02020603050405020304" pitchFamily="18" charset="0"/>
              </a:rPr>
              <a:t>Seguendo Gesù</a:t>
            </a:r>
            <a:r>
              <a:rPr lang="it-IT" sz="1800" dirty="0">
                <a:latin typeface="Times New Roman" panose="02020603050405020304" pitchFamily="18" charset="0"/>
                <a:ea typeface="Times New Roman" panose="02020603050405020304" pitchFamily="18" charset="0"/>
                <a:cs typeface="Times New Roman" panose="02020603050405020304" pitchFamily="18" charset="0"/>
              </a:rPr>
              <a:t>, I, 367)</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50215" algn="just">
              <a:lnSpc>
                <a:spcPct val="100000"/>
              </a:lnSpc>
              <a:spcBef>
                <a:spcPts val="600"/>
              </a:spcBef>
              <a:spcAft>
                <a:spcPts val="600"/>
              </a:spcAft>
            </a:pPr>
            <a:r>
              <a:rPr lang="it-IT" sz="1800" i="1" dirty="0">
                <a:effectLst/>
                <a:latin typeface="Times New Roman" panose="02020603050405020304" pitchFamily="18" charset="0"/>
                <a:ea typeface="Times New Roman" panose="02020603050405020304" pitchFamily="18" charset="0"/>
                <a:cs typeface="Times New Roman" panose="02020603050405020304" pitchFamily="18" charset="0"/>
              </a:rPr>
              <a:t>Magnesi</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 9,2: «Come potremo vivere senza di lui, del quale anche i profeti sono stati discepoli nello spirito e lo hanno atteso come loro maestro? Per questo colui che essi a ragione attendevano una volta venuto li ha ridestati dai morti</a:t>
            </a:r>
            <a:r>
              <a:rPr lang="it-IT" sz="1800" dirty="0">
                <a:latin typeface="Times New Roman" panose="02020603050405020304" pitchFamily="18" charset="0"/>
                <a:ea typeface="Times New Roman" panose="02020603050405020304" pitchFamily="18" charset="0"/>
                <a:cs typeface="Times New Roman" panose="02020603050405020304" pitchFamily="18" charset="0"/>
              </a:rPr>
              <a:t>» (</a:t>
            </a:r>
            <a:r>
              <a:rPr lang="it-IT" sz="1800" i="1" dirty="0">
                <a:latin typeface="Times New Roman" panose="02020603050405020304" pitchFamily="18" charset="0"/>
                <a:ea typeface="Times New Roman" panose="02020603050405020304" pitchFamily="18" charset="0"/>
                <a:cs typeface="Times New Roman" panose="02020603050405020304" pitchFamily="18" charset="0"/>
              </a:rPr>
              <a:t>Seguendo Gesù</a:t>
            </a:r>
            <a:r>
              <a:rPr lang="it-IT" sz="1800" dirty="0">
                <a:latin typeface="Times New Roman" panose="02020603050405020304" pitchFamily="18" charset="0"/>
                <a:ea typeface="Times New Roman" panose="02020603050405020304" pitchFamily="18" charset="0"/>
                <a:cs typeface="Times New Roman" panose="02020603050405020304" pitchFamily="18" charset="0"/>
              </a:rPr>
              <a:t>, I, 369)</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buNone/>
            </a:pPr>
            <a:r>
              <a:rPr lang="it-IT" sz="2400" dirty="0">
                <a:latin typeface="Times New Roman" panose="02020603050405020304" pitchFamily="18" charset="0"/>
                <a:cs typeface="Times New Roman" panose="02020603050405020304" pitchFamily="18" charset="0"/>
              </a:rPr>
              <a:t>Barnaba</a:t>
            </a:r>
          </a:p>
          <a:p>
            <a:pPr>
              <a:lnSpc>
                <a:spcPct val="120000"/>
              </a:lnSpc>
            </a:pPr>
            <a:r>
              <a:rPr lang="it-IT" sz="1800" kern="0" dirty="0">
                <a:latin typeface="Times New Roman" panose="02020603050405020304" pitchFamily="18" charset="0"/>
                <a:ea typeface="Calibri" panose="020F0502020204030204" pitchFamily="34" charset="0"/>
                <a:cs typeface="Times New Roman" panose="02020603050405020304" pitchFamily="18" charset="0"/>
              </a:rPr>
              <a:t>10,12: «Ma da dove a costoro potrebbe venire la comprensione o l’intelligenza di queste cose, noi invece abbiamo compreso in modo giusto e parliamo dei comandamenti come ha voluto il Signore» </a:t>
            </a:r>
            <a:r>
              <a:rPr lang="it-IT" sz="1800" dirty="0">
                <a:latin typeface="Times New Roman" panose="02020603050405020304" pitchFamily="18" charset="0"/>
                <a:ea typeface="Times New Roman" panose="02020603050405020304" pitchFamily="18" charset="0"/>
                <a:cs typeface="Times New Roman" panose="02020603050405020304" pitchFamily="18" charset="0"/>
              </a:rPr>
              <a:t>(</a:t>
            </a:r>
            <a:r>
              <a:rPr lang="it-IT" sz="1800" i="1" dirty="0">
                <a:latin typeface="Times New Roman" panose="02020603050405020304" pitchFamily="18" charset="0"/>
                <a:ea typeface="Times New Roman" panose="02020603050405020304" pitchFamily="18" charset="0"/>
                <a:cs typeface="Times New Roman" panose="02020603050405020304" pitchFamily="18" charset="0"/>
              </a:rPr>
              <a:t>Seguendo Gesù</a:t>
            </a:r>
            <a:r>
              <a:rPr lang="it-IT" sz="1800" dirty="0">
                <a:latin typeface="Times New Roman" panose="02020603050405020304" pitchFamily="18" charset="0"/>
                <a:ea typeface="Times New Roman" panose="02020603050405020304" pitchFamily="18" charset="0"/>
                <a:cs typeface="Times New Roman" panose="02020603050405020304" pitchFamily="18" charset="0"/>
              </a:rPr>
              <a:t>, II, 147).</a:t>
            </a:r>
            <a:endParaRPr lang="it-IT" sz="1800" dirty="0">
              <a:latin typeface="Times New Roman" panose="02020603050405020304" pitchFamily="18" charset="0"/>
              <a:cs typeface="Times New Roman" panose="02020603050405020304" pitchFamily="18" charset="0"/>
            </a:endParaRPr>
          </a:p>
          <a:p>
            <a:pPr marL="450215" algn="just">
              <a:lnSpc>
                <a:spcPct val="100000"/>
              </a:lnSpc>
              <a:spcBef>
                <a:spcPts val="600"/>
              </a:spcBef>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648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4AFAD0-E89D-31EE-BEBE-7397E7617B70}"/>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V. Quale testo della Bibbia? </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t>
            </a:r>
            <a:r>
              <a:rPr lang="it-IT" i="1" dirty="0" err="1">
                <a:latin typeface="Times New Roman" panose="02020603050405020304" pitchFamily="18" charset="0"/>
                <a:cs typeface="Times New Roman" panose="02020603050405020304" pitchFamily="18" charset="0"/>
              </a:rPr>
              <a:t>Septuaginta</a:t>
            </a:r>
            <a:r>
              <a:rPr lang="it-IT" dirty="0">
                <a:latin typeface="Times New Roman" panose="02020603050405020304" pitchFamily="18" charset="0"/>
                <a:cs typeface="Times New Roman" panose="02020603050405020304" pitchFamily="18" charset="0"/>
              </a:rPr>
              <a:t>’ (LXX)</a:t>
            </a:r>
          </a:p>
        </p:txBody>
      </p:sp>
      <p:sp>
        <p:nvSpPr>
          <p:cNvPr id="3" name="Segnaposto contenuto 2">
            <a:extLst>
              <a:ext uri="{FF2B5EF4-FFF2-40B4-BE49-F238E27FC236}">
                <a16:creationId xmlns:a16="http://schemas.microsoft.com/office/drawing/2014/main" id="{56AF24EE-2538-A11E-DB42-D0166000FDA7}"/>
              </a:ext>
            </a:extLst>
          </p:cNvPr>
          <p:cNvSpPr>
            <a:spLocks noGrp="1"/>
          </p:cNvSpPr>
          <p:nvPr>
            <p:ph idx="1"/>
          </p:nvPr>
        </p:nvSpPr>
        <p:spPr>
          <a:xfrm>
            <a:off x="636494" y="1825624"/>
            <a:ext cx="10820400" cy="4781363"/>
          </a:xfrm>
        </p:spPr>
        <p:txBody>
          <a:bodyPr>
            <a:normAutofit fontScale="92500" lnSpcReduction="10000"/>
          </a:bodyPr>
          <a:lstStyle/>
          <a:p>
            <a:pPr marL="0" indent="0">
              <a:lnSpc>
                <a:spcPct val="120000"/>
              </a:lnSpc>
              <a:spcBef>
                <a:spcPts val="0"/>
              </a:spcBef>
              <a:buNone/>
            </a:pPr>
            <a:r>
              <a:rPr lang="it-IT" dirty="0">
                <a:latin typeface="Times New Roman" panose="02020603050405020304" pitchFamily="18" charset="0"/>
                <a:cs typeface="Times New Roman" panose="02020603050405020304" pitchFamily="18" charset="0"/>
              </a:rPr>
              <a:t>Definizione di «LXX»</a:t>
            </a:r>
          </a:p>
          <a:p>
            <a:pPr marL="0" indent="0">
              <a:lnSpc>
                <a:spcPct val="120000"/>
              </a:lnSpc>
              <a:spcBef>
                <a:spcPts val="0"/>
              </a:spcBef>
              <a:buNone/>
            </a:pPr>
            <a:r>
              <a:rPr lang="it-IT" dirty="0">
                <a:latin typeface="Times New Roman" panose="02020603050405020304" pitchFamily="18" charset="0"/>
                <a:cs typeface="Times New Roman" panose="02020603050405020304" pitchFamily="18" charset="0"/>
              </a:rPr>
              <a:t>1. la traduzione della Torah – Lettera di Aristea a </a:t>
            </a:r>
            <a:r>
              <a:rPr lang="it-IT" dirty="0" err="1">
                <a:latin typeface="Times New Roman" panose="02020603050405020304" pitchFamily="18" charset="0"/>
                <a:cs typeface="Times New Roman" panose="02020603050405020304" pitchFamily="18" charset="0"/>
              </a:rPr>
              <a:t>Filocrate</a:t>
            </a:r>
            <a:endParaRPr lang="it-IT"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it-IT"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2000" i="1" dirty="0" err="1">
                <a:effectLst/>
                <a:latin typeface="Times New Roman" panose="02020603050405020304" pitchFamily="18" charset="0"/>
                <a:ea typeface="Calibri" panose="020F0502020204030204" pitchFamily="34" charset="0"/>
                <a:cs typeface="Times New Roman" panose="02020603050405020304" pitchFamily="18" charset="0"/>
              </a:rPr>
              <a:t>Masechet</a:t>
            </a:r>
            <a:r>
              <a:rPr lang="it-IT"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2000" i="1" dirty="0" err="1">
                <a:effectLst/>
                <a:latin typeface="Times New Roman" panose="02020603050405020304" pitchFamily="18" charset="0"/>
                <a:ea typeface="Calibri" panose="020F0502020204030204" pitchFamily="34" charset="0"/>
                <a:cs typeface="Times New Roman" panose="02020603050405020304" pitchFamily="18" charset="0"/>
              </a:rPr>
              <a:t>Soferim</a:t>
            </a:r>
            <a:r>
              <a:rPr lang="it-IT" sz="2000" dirty="0">
                <a:effectLst/>
                <a:latin typeface="Times New Roman" panose="02020603050405020304" pitchFamily="18" charset="0"/>
                <a:ea typeface="Calibri" panose="020F0502020204030204" pitchFamily="34" charset="0"/>
                <a:cs typeface="Times New Roman" panose="02020603050405020304" pitchFamily="18" charset="0"/>
              </a:rPr>
              <a:t> 1,7: </a:t>
            </a:r>
            <a:r>
              <a:rPr lang="it-IT" sz="2000" dirty="0">
                <a:effectLst/>
                <a:latin typeface="Times New Roman" panose="02020603050405020304" pitchFamily="18" charset="0"/>
                <a:ea typeface="Times New Roman" panose="02020603050405020304" pitchFamily="18" charset="0"/>
                <a:cs typeface="Times New Roman" panose="02020603050405020304" pitchFamily="18" charset="0"/>
              </a:rPr>
              <a:t>Un racconto sui cinque scribi, che tradussero al tempo </a:t>
            </a:r>
          </a:p>
          <a:p>
            <a:pPr marL="0" indent="0" algn="just">
              <a:lnSpc>
                <a:spcPct val="120000"/>
              </a:lnSpc>
              <a:spcBef>
                <a:spcPts val="0"/>
              </a:spcBef>
              <a:buNone/>
            </a:pPr>
            <a:r>
              <a:rPr lang="it-IT" sz="2000" dirty="0">
                <a:latin typeface="Times New Roman" panose="02020603050405020304" pitchFamily="18" charset="0"/>
                <a:ea typeface="Times New Roman" panose="02020603050405020304" pitchFamily="18" charset="0"/>
                <a:cs typeface="Times New Roman" panose="02020603050405020304" pitchFamily="18" charset="0"/>
              </a:rPr>
              <a:t>		</a:t>
            </a:r>
            <a:r>
              <a:rPr lang="it-IT" sz="2000" dirty="0">
                <a:effectLst/>
                <a:latin typeface="Times New Roman" panose="02020603050405020304" pitchFamily="18" charset="0"/>
                <a:ea typeface="Times New Roman" panose="02020603050405020304" pitchFamily="18" charset="0"/>
                <a:cs typeface="Times New Roman" panose="02020603050405020304" pitchFamily="18" charset="0"/>
              </a:rPr>
              <a:t>del re Tolomeo la Torah in greco. Quel giorno fu per Israele pesante come quelli,</a:t>
            </a:r>
          </a:p>
          <a:p>
            <a:pPr marL="0" indent="0" algn="just">
              <a:lnSpc>
                <a:spcPct val="120000"/>
              </a:lnSpc>
              <a:spcBef>
                <a:spcPts val="0"/>
              </a:spcBef>
              <a:buNone/>
            </a:pPr>
            <a:r>
              <a:rPr lang="it-IT" sz="2000" dirty="0">
                <a:latin typeface="Times New Roman" panose="02020603050405020304" pitchFamily="18" charset="0"/>
                <a:ea typeface="Times New Roman" panose="02020603050405020304" pitchFamily="18" charset="0"/>
                <a:cs typeface="Times New Roman" panose="02020603050405020304" pitchFamily="18" charset="0"/>
              </a:rPr>
              <a:t>		</a:t>
            </a:r>
            <a:r>
              <a:rPr lang="it-IT" sz="2000" dirty="0">
                <a:effectLst/>
                <a:latin typeface="Times New Roman" panose="02020603050405020304" pitchFamily="18" charset="0"/>
                <a:ea typeface="Times New Roman" panose="02020603050405020304" pitchFamily="18" charset="0"/>
                <a:cs typeface="Times New Roman" panose="02020603050405020304" pitchFamily="18" charset="0"/>
              </a:rPr>
              <a:t>che furono al tempo del vitello d’oro, poiché la Tora non poteva essere tradotta </a:t>
            </a:r>
          </a:p>
          <a:p>
            <a:pPr marL="0" indent="0" algn="just">
              <a:lnSpc>
                <a:spcPct val="120000"/>
              </a:lnSpc>
              <a:spcBef>
                <a:spcPts val="0"/>
              </a:spcBef>
              <a:buNone/>
            </a:pPr>
            <a:r>
              <a:rPr lang="it-IT" sz="2000" dirty="0">
                <a:latin typeface="Times New Roman" panose="02020603050405020304" pitchFamily="18" charset="0"/>
                <a:ea typeface="Times New Roman" panose="02020603050405020304" pitchFamily="18" charset="0"/>
                <a:cs typeface="Times New Roman" panose="02020603050405020304" pitchFamily="18" charset="0"/>
              </a:rPr>
              <a:t>		</a:t>
            </a:r>
            <a:r>
              <a:rPr lang="it-IT" sz="2000" dirty="0">
                <a:effectLst/>
                <a:latin typeface="Times New Roman" panose="02020603050405020304" pitchFamily="18" charset="0"/>
                <a:ea typeface="Times New Roman" panose="02020603050405020304" pitchFamily="18" charset="0"/>
                <a:cs typeface="Times New Roman" panose="02020603050405020304" pitchFamily="18" charset="0"/>
              </a:rPr>
              <a:t>per nessun motivo (o accuratamente). </a:t>
            </a:r>
          </a:p>
          <a:p>
            <a:pPr marL="0" indent="0">
              <a:lnSpc>
                <a:spcPct val="120000"/>
              </a:lnSpc>
              <a:spcBef>
                <a:spcPts val="0"/>
              </a:spcBef>
              <a:buNone/>
            </a:pPr>
            <a:r>
              <a:rPr lang="it-IT" dirty="0">
                <a:latin typeface="Times New Roman" panose="02020603050405020304" pitchFamily="18" charset="0"/>
                <a:cs typeface="Times New Roman" panose="02020603050405020304" pitchFamily="18" charset="0"/>
              </a:rPr>
              <a:t>2. traduzione del canone ebraico in greco – </a:t>
            </a:r>
            <a:r>
              <a:rPr lang="it-IT" i="1" dirty="0" err="1">
                <a:latin typeface="Times New Roman" panose="02020603050405020304" pitchFamily="18" charset="0"/>
                <a:cs typeface="Times New Roman" panose="02020603050405020304" pitchFamily="18" charset="0"/>
              </a:rPr>
              <a:t>Old</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Greek</a:t>
            </a:r>
            <a:endParaRPr lang="it-IT" i="1"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it-IT" dirty="0">
                <a:latin typeface="Times New Roman" panose="02020603050405020304" pitchFamily="18" charset="0"/>
                <a:cs typeface="Times New Roman" panose="02020603050405020304" pitchFamily="18" charset="0"/>
              </a:rPr>
              <a:t>3. canone alessandrino (o lungo)</a:t>
            </a:r>
          </a:p>
          <a:p>
            <a:pPr marL="0" indent="0" algn="r">
              <a:lnSpc>
                <a:spcPct val="120000"/>
              </a:lnSpc>
              <a:spcBef>
                <a:spcPts val="0"/>
              </a:spcBef>
              <a:buNone/>
            </a:pPr>
            <a:endParaRPr lang="it-IT" sz="1400" dirty="0">
              <a:latin typeface="Times New Roman" panose="02020603050405020304" pitchFamily="18" charset="0"/>
              <a:cs typeface="Times New Roman" panose="02020603050405020304" pitchFamily="18" charset="0"/>
            </a:endParaRPr>
          </a:p>
          <a:p>
            <a:pPr marL="0" indent="0" algn="r">
              <a:lnSpc>
                <a:spcPct val="120000"/>
              </a:lnSpc>
              <a:spcBef>
                <a:spcPts val="0"/>
              </a:spcBef>
              <a:buNone/>
            </a:pPr>
            <a:endParaRPr lang="it-IT" sz="1400" dirty="0">
              <a:latin typeface="Times New Roman" panose="02020603050405020304" pitchFamily="18" charset="0"/>
              <a:cs typeface="Times New Roman" panose="02020603050405020304" pitchFamily="18" charset="0"/>
            </a:endParaRPr>
          </a:p>
          <a:p>
            <a:pPr marL="0" indent="0" algn="r">
              <a:lnSpc>
                <a:spcPct val="120000"/>
              </a:lnSpc>
              <a:spcBef>
                <a:spcPts val="0"/>
              </a:spcBef>
              <a:buNone/>
            </a:pPr>
            <a:r>
              <a:rPr lang="it-IT" sz="1400" dirty="0">
                <a:latin typeface="Times New Roman" panose="02020603050405020304" pitchFamily="18" charset="0"/>
                <a:cs typeface="Times New Roman" panose="02020603050405020304" pitchFamily="18" charset="0"/>
              </a:rPr>
              <a:t>Nb. quale origine hanno i LXX? Due ipotesi: </a:t>
            </a:r>
          </a:p>
          <a:p>
            <a:pPr marL="0" indent="0" algn="r">
              <a:lnSpc>
                <a:spcPct val="120000"/>
              </a:lnSpc>
              <a:spcBef>
                <a:spcPts val="0"/>
              </a:spcBef>
              <a:buNone/>
            </a:pPr>
            <a:r>
              <a:rPr lang="it-IT" sz="1400" dirty="0">
                <a:latin typeface="Times New Roman" panose="02020603050405020304" pitchFamily="18" charset="0"/>
                <a:cs typeface="Times New Roman" panose="02020603050405020304" pitchFamily="18" charset="0"/>
              </a:rPr>
              <a:t>1) LXX è traduzione originale archetipa di ciascun libro (Paul de Lagarde); </a:t>
            </a:r>
          </a:p>
          <a:p>
            <a:pPr marL="0" indent="0" algn="r">
              <a:lnSpc>
                <a:spcPct val="120000"/>
              </a:lnSpc>
              <a:spcBef>
                <a:spcPts val="0"/>
              </a:spcBef>
              <a:buNone/>
            </a:pPr>
            <a:r>
              <a:rPr lang="it-IT" sz="1400" dirty="0">
                <a:latin typeface="Times New Roman" panose="02020603050405020304" pitchFamily="18" charset="0"/>
                <a:cs typeface="Times New Roman" panose="02020603050405020304" pitchFamily="18" charset="0"/>
              </a:rPr>
              <a:t>2) LXX è uno dei tanti </a:t>
            </a:r>
            <a:r>
              <a:rPr lang="it-IT" sz="1400" dirty="0" err="1">
                <a:latin typeface="Times New Roman" panose="02020603050405020304" pitchFamily="18" charset="0"/>
                <a:cs typeface="Times New Roman" panose="02020603050405020304" pitchFamily="18" charset="0"/>
              </a:rPr>
              <a:t>targumim</a:t>
            </a:r>
            <a:r>
              <a:rPr lang="it-IT" sz="1400" dirty="0">
                <a:latin typeface="Times New Roman" panose="02020603050405020304" pitchFamily="18" charset="0"/>
                <a:cs typeface="Times New Roman" panose="02020603050405020304" pitchFamily="18" charset="0"/>
              </a:rPr>
              <a:t> (Paul </a:t>
            </a:r>
            <a:r>
              <a:rPr lang="it-IT" sz="1400" dirty="0" err="1">
                <a:latin typeface="Times New Roman" panose="02020603050405020304" pitchFamily="18" charset="0"/>
                <a:cs typeface="Times New Roman" panose="02020603050405020304" pitchFamily="18" charset="0"/>
              </a:rPr>
              <a:t>Kahle</a:t>
            </a:r>
            <a:r>
              <a:rPr lang="it-IT" sz="1400" dirty="0">
                <a:latin typeface="Times New Roman" panose="02020603050405020304" pitchFamily="18" charset="0"/>
                <a:cs typeface="Times New Roman" panose="02020603050405020304" pitchFamily="18" charset="0"/>
              </a:rPr>
              <a:t>).</a:t>
            </a:r>
          </a:p>
          <a:p>
            <a:pPr marL="0" indent="0" algn="r">
              <a:lnSpc>
                <a:spcPct val="120000"/>
              </a:lnSpc>
              <a:spcBef>
                <a:spcPts val="0"/>
              </a:spcBef>
              <a:buNone/>
            </a:pPr>
            <a:r>
              <a:rPr lang="it-IT" sz="1400" dirty="0">
                <a:latin typeface="Times New Roman" panose="02020603050405020304" pitchFamily="18" charset="0"/>
                <a:cs typeface="Times New Roman" panose="02020603050405020304" pitchFamily="18" charset="0"/>
              </a:rPr>
              <a:t>Cf. </a:t>
            </a:r>
            <a:r>
              <a:rPr lang="en-US" sz="1400" dirty="0">
                <a:latin typeface="Times New Roman" panose="02020603050405020304" pitchFamily="18" charset="0"/>
                <a:cs typeface="Times New Roman" panose="02020603050405020304" pitchFamily="18" charset="0"/>
              </a:rPr>
              <a:t>M.C. </a:t>
            </a:r>
            <a:r>
              <a:rPr lang="en-US" sz="1400" dirty="0" err="1">
                <a:latin typeface="Times New Roman" panose="02020603050405020304" pitchFamily="18" charset="0"/>
                <a:cs typeface="Times New Roman" panose="02020603050405020304" pitchFamily="18" charset="0"/>
              </a:rPr>
              <a:t>Albl</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“And Scripture Cannot Be Broken”. The Form and Function of the Early Christian </a:t>
            </a:r>
            <a:r>
              <a:rPr lang="en-US" sz="1400" dirty="0">
                <a:latin typeface="Times New Roman" panose="02020603050405020304" pitchFamily="18" charset="0"/>
                <a:cs typeface="Times New Roman" panose="02020603050405020304" pitchFamily="18" charset="0"/>
              </a:rPr>
              <a:t>Testimonia</a:t>
            </a:r>
            <a:r>
              <a:rPr lang="en-US" sz="1400" i="1" dirty="0">
                <a:latin typeface="Times New Roman" panose="02020603050405020304" pitchFamily="18" charset="0"/>
                <a:cs typeface="Times New Roman" panose="02020603050405020304" pitchFamily="18" charset="0"/>
              </a:rPr>
              <a:t> Collections</a:t>
            </a:r>
            <a:r>
              <a:rPr lang="en-US" sz="1400" dirty="0">
                <a:latin typeface="Times New Roman" panose="02020603050405020304" pitchFamily="18" charset="0"/>
                <a:cs typeface="Times New Roman" panose="02020603050405020304" pitchFamily="18" charset="0"/>
              </a:rPr>
              <a:t>, Leiden - Boston - Köln 1999, 100.</a:t>
            </a:r>
            <a:endParaRPr lang="it-I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24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C9B753-5D2C-D9CC-61F0-75730B824983}"/>
              </a:ext>
            </a:extLst>
          </p:cNvPr>
          <p:cNvSpPr>
            <a:spLocks noGrp="1"/>
          </p:cNvSpPr>
          <p:nvPr>
            <p:ph type="title"/>
          </p:nvPr>
        </p:nvSpPr>
        <p:spPr>
          <a:xfrm>
            <a:off x="838200" y="365126"/>
            <a:ext cx="10515600" cy="836146"/>
          </a:xfrm>
        </p:spPr>
        <p:txBody>
          <a:bodyPr>
            <a:normAutofit/>
          </a:bodyPr>
          <a:lstStyle/>
          <a:p>
            <a:pPr algn="ctr"/>
            <a:r>
              <a:rPr lang="it-IT" sz="4000" dirty="0">
                <a:latin typeface="Times New Roman" panose="02020603050405020304" pitchFamily="18" charset="0"/>
                <a:cs typeface="Times New Roman" panose="02020603050405020304" pitchFamily="18" charset="0"/>
              </a:rPr>
              <a:t>I LXX in Giustino</a:t>
            </a:r>
          </a:p>
        </p:txBody>
      </p:sp>
      <p:sp>
        <p:nvSpPr>
          <p:cNvPr id="3" name="Segnaposto contenuto 2">
            <a:extLst>
              <a:ext uri="{FF2B5EF4-FFF2-40B4-BE49-F238E27FC236}">
                <a16:creationId xmlns:a16="http://schemas.microsoft.com/office/drawing/2014/main" id="{A4209C4D-60F6-E5B5-AAB2-92C6D318029D}"/>
              </a:ext>
            </a:extLst>
          </p:cNvPr>
          <p:cNvSpPr>
            <a:spLocks noGrp="1"/>
          </p:cNvSpPr>
          <p:nvPr>
            <p:ph idx="1"/>
          </p:nvPr>
        </p:nvSpPr>
        <p:spPr>
          <a:xfrm>
            <a:off x="690282" y="1251882"/>
            <a:ext cx="10892118" cy="5426824"/>
          </a:xfrm>
        </p:spPr>
        <p:txBody>
          <a:bodyPr>
            <a:normAutofit/>
          </a:bodyPr>
          <a:lstStyle/>
          <a:p>
            <a:pPr marL="0" indent="0">
              <a:buNone/>
            </a:pPr>
            <a:r>
              <a:rPr lang="it-IT" sz="2400" dirty="0">
                <a:latin typeface="Times New Roman" panose="02020603050405020304" pitchFamily="18" charset="0"/>
                <a:cs typeface="Times New Roman" panose="02020603050405020304" pitchFamily="18" charset="0"/>
              </a:rPr>
              <a:t>I LXX secondo Giustino: 1Apologia 31 </a:t>
            </a:r>
          </a:p>
          <a:p>
            <a:pPr marL="0" indent="0">
              <a:buNone/>
            </a:pPr>
            <a:r>
              <a:rPr lang="it-IT" sz="2200" kern="0" dirty="0">
                <a:effectLst/>
                <a:latin typeface="Times New Roman" panose="02020603050405020304" pitchFamily="18" charset="0"/>
                <a:ea typeface="Calibri" panose="020F0502020204030204" pitchFamily="34" charset="0"/>
              </a:rPr>
              <a:t>Ci sono stati dunque, tra i giudei, degli uomini che furono profeti di Dio. Attraverso di loro lo spirito profetico ha preannunciato cose future, prima della loro realizzazione. I re che si succedettero </a:t>
            </a:r>
            <a:r>
              <a:rPr lang="it-IT" sz="2200" b="1" kern="0" dirty="0">
                <a:effectLst/>
                <a:latin typeface="Times New Roman" panose="02020603050405020304" pitchFamily="18" charset="0"/>
                <a:ea typeface="Calibri" panose="020F0502020204030204" pitchFamily="34" charset="0"/>
              </a:rPr>
              <a:t>tra i giudei custodirono con grande cura queste profezie così com’erano state pronunciate nella loro lingua, l’ebraico; le conservarono in libri dove erano state ordinate dai profeti stessi</a:t>
            </a:r>
            <a:r>
              <a:rPr lang="it-IT" sz="2200" kern="0" dirty="0">
                <a:effectLst/>
                <a:latin typeface="Times New Roman" panose="02020603050405020304" pitchFamily="18" charset="0"/>
                <a:ea typeface="Calibri" panose="020F0502020204030204" pitchFamily="34" charset="0"/>
              </a:rPr>
              <a:t>. 2. Ma quanto </a:t>
            </a:r>
            <a:r>
              <a:rPr lang="it-IT" sz="2200" b="1" kern="0" dirty="0">
                <a:effectLst/>
                <a:latin typeface="Times New Roman" panose="02020603050405020304" pitchFamily="18" charset="0"/>
                <a:ea typeface="Calibri" panose="020F0502020204030204" pitchFamily="34" charset="0"/>
              </a:rPr>
              <a:t>Tolomeo</a:t>
            </a:r>
            <a:r>
              <a:rPr lang="it-IT" sz="2200" kern="0" dirty="0">
                <a:effectLst/>
                <a:latin typeface="Times New Roman" panose="02020603050405020304" pitchFamily="18" charset="0"/>
                <a:ea typeface="Calibri" panose="020F0502020204030204" pitchFamily="34" charset="0"/>
              </a:rPr>
              <a:t>, re d’Egitto, fondò una biblioteca, e cercò di raccogliere gli scritti di tutta l’umanità, informato anche a proposito di queste profezie, </a:t>
            </a:r>
            <a:r>
              <a:rPr lang="it-IT" sz="2200" b="1" kern="0" dirty="0">
                <a:effectLst/>
                <a:latin typeface="Times New Roman" panose="02020603050405020304" pitchFamily="18" charset="0"/>
                <a:ea typeface="Calibri" panose="020F0502020204030204" pitchFamily="34" charset="0"/>
              </a:rPr>
              <a:t>mandò a chiedere a Erode, che era allora re dei giudei, di mandagli i libri delle profezie</a:t>
            </a:r>
            <a:r>
              <a:rPr lang="it-IT" sz="2200" kern="0" dirty="0">
                <a:effectLst/>
                <a:latin typeface="Times New Roman" panose="02020603050405020304" pitchFamily="18" charset="0"/>
                <a:ea typeface="Calibri" panose="020F0502020204030204" pitchFamily="34" charset="0"/>
              </a:rPr>
              <a:t>. 3. Il re Erode le mandò redatte, come si è detto, </a:t>
            </a:r>
            <a:r>
              <a:rPr lang="it-IT" sz="2200" b="1" kern="0" dirty="0">
                <a:effectLst/>
                <a:latin typeface="Times New Roman" panose="02020603050405020304" pitchFamily="18" charset="0"/>
                <a:ea typeface="Calibri" panose="020F0502020204030204" pitchFamily="34" charset="0"/>
              </a:rPr>
              <a:t>nella loro lingua originale, l’ebraico</a:t>
            </a:r>
            <a:r>
              <a:rPr lang="it-IT" sz="2200" kern="0" dirty="0">
                <a:effectLst/>
                <a:latin typeface="Times New Roman" panose="02020603050405020304" pitchFamily="18" charset="0"/>
                <a:ea typeface="Calibri" panose="020F0502020204030204" pitchFamily="34" charset="0"/>
              </a:rPr>
              <a:t>. 4. Ma dato che questi scritti non potevano essere letti dagli egiziani, mandò di nuovo a chiedere </a:t>
            </a:r>
            <a:r>
              <a:rPr lang="it-IT" sz="2200" b="1" kern="0" dirty="0">
                <a:effectLst/>
                <a:latin typeface="Times New Roman" panose="02020603050405020304" pitchFamily="18" charset="0"/>
                <a:ea typeface="Calibri" panose="020F0502020204030204" pitchFamily="34" charset="0"/>
              </a:rPr>
              <a:t>che gli inviasse degli uomini capaci di tradurle in lingua greca</a:t>
            </a:r>
            <a:r>
              <a:rPr lang="it-IT" sz="2200" kern="0" dirty="0">
                <a:solidFill>
                  <a:srgbClr val="000000"/>
                </a:solidFill>
                <a:effectLst/>
                <a:latin typeface="Times New Roman" panose="02020603050405020304" pitchFamily="18" charset="0"/>
                <a:ea typeface="Calibri" panose="020F0502020204030204" pitchFamily="34" charset="0"/>
              </a:rPr>
              <a:t>. </a:t>
            </a:r>
            <a:r>
              <a:rPr lang="it-IT" sz="2200" kern="0" dirty="0">
                <a:effectLst/>
                <a:latin typeface="Times New Roman" panose="02020603050405020304" pitchFamily="18" charset="0"/>
                <a:ea typeface="Calibri" panose="020F0502020204030204" pitchFamily="34" charset="0"/>
              </a:rPr>
              <a:t>5. Fatto questo, </a:t>
            </a:r>
            <a:r>
              <a:rPr lang="it-IT" sz="2200" b="1" kern="0" dirty="0">
                <a:effectLst/>
                <a:latin typeface="Times New Roman" panose="02020603050405020304" pitchFamily="18" charset="0"/>
                <a:ea typeface="Calibri" panose="020F0502020204030204" pitchFamily="34" charset="0"/>
              </a:rPr>
              <a:t>i libri sono rimasti in Egitto sino ad oggi; e si trovano dunque ci siano dei giudei, che però li leggono senza capirne il significato, anzi, considerando noi come nemici e avversari, ecco che, proprio come voi – lo potete senz’altro appurare -, appena possono si buttano a ucciderci e a maltrattarci</a:t>
            </a:r>
            <a:r>
              <a:rPr lang="it-IT" sz="2200" kern="0" dirty="0">
                <a:solidFill>
                  <a:srgbClr val="000000"/>
                </a:solidFill>
                <a:effectLst/>
                <a:latin typeface="Times New Roman" panose="02020603050405020304" pitchFamily="18" charset="0"/>
                <a:ea typeface="Calibri" panose="020F0502020204030204" pitchFamily="34" charset="0"/>
              </a:rPr>
              <a:t>.</a:t>
            </a:r>
            <a:endParaRPr lang="it-IT"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r">
              <a:lnSpc>
                <a:spcPct val="110000"/>
              </a:lnSpc>
              <a:buNone/>
            </a:pPr>
            <a:r>
              <a:rPr lang="it-IT" sz="1600" dirty="0">
                <a:latin typeface="Times New Roman" panose="02020603050405020304" pitchFamily="18" charset="0"/>
                <a:cs typeface="Times New Roman" panose="02020603050405020304" pitchFamily="18" charset="0"/>
              </a:rPr>
              <a:t>N.B. Giustino è il primo a scrivere dei LXX e pensa che seguano il testo ebraico (Ireneo, </a:t>
            </a:r>
            <a:r>
              <a:rPr lang="it-IT" sz="1600" i="1" dirty="0">
                <a:latin typeface="Times New Roman" panose="02020603050405020304" pitchFamily="18" charset="0"/>
                <a:cs typeface="Times New Roman" panose="02020603050405020304" pitchFamily="18" charset="0"/>
              </a:rPr>
              <a:t>AH</a:t>
            </a:r>
            <a:r>
              <a:rPr lang="it-IT" sz="1600" dirty="0">
                <a:latin typeface="Times New Roman" panose="02020603050405020304" pitchFamily="18" charset="0"/>
                <a:cs typeface="Times New Roman" panose="02020603050405020304" pitchFamily="18" charset="0"/>
              </a:rPr>
              <a:t> 3,21,2 e Eusebio, </a:t>
            </a:r>
            <a:r>
              <a:rPr lang="it-IT" sz="1600" i="1" dirty="0">
                <a:latin typeface="Times New Roman" panose="02020603050405020304" pitchFamily="18" charset="0"/>
                <a:cs typeface="Times New Roman" panose="02020603050405020304" pitchFamily="18" charset="0"/>
              </a:rPr>
              <a:t>HE</a:t>
            </a:r>
            <a:r>
              <a:rPr lang="it-IT" sz="1600" dirty="0">
                <a:latin typeface="Times New Roman" panose="02020603050405020304" pitchFamily="18" charset="0"/>
                <a:cs typeface="Times New Roman" panose="02020603050405020304" pitchFamily="18" charset="0"/>
              </a:rPr>
              <a:t> 5,8,10-15).</a:t>
            </a:r>
          </a:p>
        </p:txBody>
      </p:sp>
    </p:spTree>
    <p:extLst>
      <p:ext uri="{BB962C8B-B14F-4D97-AF65-F5344CB8AC3E}">
        <p14:creationId xmlns:p14="http://schemas.microsoft.com/office/powerpoint/2010/main" val="543833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109819-6B13-60D1-9802-6132886FF5B1}"/>
              </a:ext>
            </a:extLst>
          </p:cNvPr>
          <p:cNvSpPr>
            <a:spLocks noGrp="1"/>
          </p:cNvSpPr>
          <p:nvPr>
            <p:ph type="title"/>
          </p:nvPr>
        </p:nvSpPr>
        <p:spPr>
          <a:xfrm>
            <a:off x="838200" y="365126"/>
            <a:ext cx="10515600" cy="710639"/>
          </a:xfrm>
        </p:spPr>
        <p:txBody>
          <a:bodyPr>
            <a:normAutofit/>
          </a:bodyPr>
          <a:lstStyle/>
          <a:p>
            <a:pPr algn="ctr"/>
            <a:r>
              <a:rPr lang="it-IT" dirty="0">
                <a:latin typeface="Times New Roman" panose="02020603050405020304" pitchFamily="18" charset="0"/>
                <a:cs typeface="Times New Roman" panose="02020603050405020304" pitchFamily="18" charset="0"/>
              </a:rPr>
              <a:t>L’ermeneutica di Giustino</a:t>
            </a:r>
          </a:p>
        </p:txBody>
      </p:sp>
      <p:sp>
        <p:nvSpPr>
          <p:cNvPr id="3" name="Segnaposto contenuto 2">
            <a:extLst>
              <a:ext uri="{FF2B5EF4-FFF2-40B4-BE49-F238E27FC236}">
                <a16:creationId xmlns:a16="http://schemas.microsoft.com/office/drawing/2014/main" id="{928E1102-D502-3554-77DB-E290B0C235A1}"/>
              </a:ext>
            </a:extLst>
          </p:cNvPr>
          <p:cNvSpPr>
            <a:spLocks noGrp="1"/>
          </p:cNvSpPr>
          <p:nvPr>
            <p:ph idx="1"/>
          </p:nvPr>
        </p:nvSpPr>
        <p:spPr>
          <a:xfrm>
            <a:off x="354105" y="1156448"/>
            <a:ext cx="11362765" cy="5468470"/>
          </a:xfrm>
        </p:spPr>
        <p:txBody>
          <a:bodyPr>
            <a:noAutofit/>
          </a:bodyPr>
          <a:lstStyle/>
          <a:p>
            <a:pPr marL="221615" indent="0" algn="just">
              <a:spcBef>
                <a:spcPts val="1200"/>
              </a:spcBef>
              <a:spcAft>
                <a:spcPts val="1200"/>
              </a:spcAft>
              <a:buNone/>
            </a:pP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Non si tratta di discorsi preparati da me o abbelliti on artifici umani, ma di cose cantate da Davide, annunciate da Isaia, proclamate da Zaccaria, scritte da Mosè. Le riconosci, Trifone? </a:t>
            </a:r>
            <a:r>
              <a:rPr lang="it-IT" sz="1800" b="1" dirty="0">
                <a:effectLst/>
                <a:latin typeface="Times New Roman" panose="02020603050405020304" pitchFamily="18" charset="0"/>
                <a:ea typeface="Times New Roman" panose="02020603050405020304" pitchFamily="18" charset="0"/>
                <a:cs typeface="Times New Roman" panose="02020603050405020304" pitchFamily="18" charset="0"/>
              </a:rPr>
              <a:t>Si trovano nei vostri libri, o meglio non vostri ma nostri. Noi infatti diamo loro credito, voi invece li leggere ma non ne capite lo spirito </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it-IT" sz="1800" i="1" dirty="0">
                <a:solidFill>
                  <a:srgbClr val="393939"/>
                </a:solidFill>
                <a:effectLst/>
                <a:latin typeface="Times New Roman" panose="02020603050405020304" pitchFamily="18" charset="0"/>
                <a:ea typeface="Times New Roman" panose="02020603050405020304" pitchFamily="18" charset="0"/>
                <a:cs typeface="Times New Roman" panose="02020603050405020304" pitchFamily="18" charset="0"/>
              </a:rPr>
              <a:t>Dial</a:t>
            </a:r>
            <a:r>
              <a:rPr lang="it-IT" sz="1800" dirty="0">
                <a:solidFill>
                  <a:srgbClr val="393939"/>
                </a:solidFill>
                <a:effectLst/>
                <a:latin typeface="Times New Roman" panose="02020603050405020304" pitchFamily="18" charset="0"/>
                <a:ea typeface="Times New Roman" panose="02020603050405020304" pitchFamily="18" charset="0"/>
                <a:cs typeface="Times New Roman" panose="02020603050405020304" pitchFamily="18" charset="0"/>
              </a:rPr>
              <a:t>. 29,2).</a:t>
            </a:r>
            <a:endParaRPr lang="it-IT" sz="1800" dirty="0">
              <a:solidFill>
                <a:srgbClr val="393939"/>
              </a:solidFill>
              <a:latin typeface="Times New Roman" panose="02020603050405020304" pitchFamily="18" charset="0"/>
              <a:ea typeface="Times New Roman" panose="02020603050405020304" pitchFamily="18" charset="0"/>
              <a:cs typeface="Times New Roman" panose="02020603050405020304" pitchFamily="18" charset="0"/>
            </a:endParaRPr>
          </a:p>
          <a:p>
            <a:pPr marL="221615" indent="0" algn="just">
              <a:spcBef>
                <a:spcPts val="1200"/>
              </a:spcBef>
              <a:spcAft>
                <a:spcPts val="1200"/>
              </a:spcAft>
              <a:buNone/>
            </a:pPr>
            <a:r>
              <a:rPr lang="it-IT" sz="1800" dirty="0">
                <a:latin typeface="Times New Roman" panose="02020603050405020304" pitchFamily="18" charset="0"/>
                <a:ea typeface="Times New Roman" panose="02020603050405020304" pitchFamily="18" charset="0"/>
                <a:cs typeface="Times New Roman" panose="02020603050405020304" pitchFamily="18" charset="0"/>
              </a:rPr>
              <a:t>Se dunque riuscirò a dimostrare che questa profezia di Isaia è riferita a questo nostro Cristo e non a Ezechia, come dite voi, non vi avrò coperti di vergogna anche su questo punto, sì che</a:t>
            </a:r>
            <a:r>
              <a:rPr lang="it-IT" sz="1800" b="1" dirty="0">
                <a:latin typeface="Times New Roman" panose="02020603050405020304" pitchFamily="18" charset="0"/>
                <a:ea typeface="Times New Roman" panose="02020603050405020304" pitchFamily="18" charset="0"/>
                <a:cs typeface="Times New Roman" panose="02020603050405020304" pitchFamily="18" charset="0"/>
              </a:rPr>
              <a:t> non abbiate più a credere ai vostri maestri, i quali hanno l’ardire di affermare che in alcuni punti non veritiera la traduzione che hanno fatto i vostri settanta anziani alla corte di Tolomeo re d’Egitto </a:t>
            </a:r>
            <a:r>
              <a:rPr lang="it-IT" sz="1800" dirty="0">
                <a:latin typeface="Times New Roman" panose="02020603050405020304" pitchFamily="18" charset="0"/>
                <a:ea typeface="Times New Roman" panose="02020603050405020304" pitchFamily="18" charset="0"/>
                <a:cs typeface="Times New Roman" panose="02020603050405020304" pitchFamily="18" charset="0"/>
              </a:rPr>
              <a:t>(</a:t>
            </a:r>
            <a:r>
              <a:rPr lang="it-IT" sz="1800" i="1" dirty="0">
                <a:solidFill>
                  <a:srgbClr val="393939"/>
                </a:solidFill>
                <a:latin typeface="Times New Roman" panose="02020603050405020304" pitchFamily="18" charset="0"/>
                <a:ea typeface="Times New Roman" panose="02020603050405020304" pitchFamily="18" charset="0"/>
                <a:cs typeface="Times New Roman" panose="02020603050405020304" pitchFamily="18" charset="0"/>
              </a:rPr>
              <a:t>Dial</a:t>
            </a:r>
            <a:r>
              <a:rPr lang="it-IT" sz="1800" dirty="0">
                <a:solidFill>
                  <a:srgbClr val="393939"/>
                </a:solidFill>
                <a:latin typeface="Times New Roman" panose="02020603050405020304" pitchFamily="18" charset="0"/>
                <a:ea typeface="Times New Roman" panose="02020603050405020304" pitchFamily="18" charset="0"/>
                <a:cs typeface="Times New Roman" panose="02020603050405020304" pitchFamily="18" charset="0"/>
              </a:rPr>
              <a:t>. 68,7).</a:t>
            </a:r>
          </a:p>
          <a:p>
            <a:pPr marL="221615" indent="0" algn="just">
              <a:spcBef>
                <a:spcPts val="1200"/>
              </a:spcBef>
              <a:spcAft>
                <a:spcPts val="1200"/>
              </a:spcAft>
              <a:buNone/>
            </a:pPr>
            <a:r>
              <a:rPr lang="it-IT" sz="1800" b="1" dirty="0">
                <a:latin typeface="Times New Roman" panose="02020603050405020304" pitchFamily="18" charset="0"/>
                <a:ea typeface="Times New Roman" panose="02020603050405020304" pitchFamily="18" charset="0"/>
                <a:cs typeface="Times New Roman" panose="02020603050405020304" pitchFamily="18" charset="0"/>
              </a:rPr>
              <a:t>Trifone intervenne: prima vorremmo che tu ci citassi alcune delle Scritture che secondo te sarebbero state completamente soppresse </a:t>
            </a:r>
            <a:r>
              <a:rPr lang="it-IT" sz="1800" dirty="0">
                <a:latin typeface="Times New Roman" panose="02020603050405020304" pitchFamily="18" charset="0"/>
                <a:ea typeface="Times New Roman" panose="02020603050405020304" pitchFamily="18" charset="0"/>
                <a:cs typeface="Times New Roman" panose="02020603050405020304" pitchFamily="18" charset="0"/>
              </a:rPr>
              <a:t>(</a:t>
            </a:r>
            <a:r>
              <a:rPr lang="it-IT" sz="1800" i="1" dirty="0">
                <a:latin typeface="Times New Roman" panose="02020603050405020304" pitchFamily="18" charset="0"/>
                <a:ea typeface="Times New Roman" panose="02020603050405020304" pitchFamily="18" charset="0"/>
                <a:cs typeface="Times New Roman" panose="02020603050405020304" pitchFamily="18" charset="0"/>
              </a:rPr>
              <a:t>D</a:t>
            </a:r>
            <a:r>
              <a:rPr lang="it-IT" sz="1800" i="1" dirty="0">
                <a:solidFill>
                  <a:srgbClr val="393939"/>
                </a:solidFill>
                <a:latin typeface="Times New Roman" panose="02020603050405020304" pitchFamily="18" charset="0"/>
                <a:ea typeface="Times New Roman" panose="02020603050405020304" pitchFamily="18" charset="0"/>
                <a:cs typeface="Times New Roman" panose="02020603050405020304" pitchFamily="18" charset="0"/>
              </a:rPr>
              <a:t>ial</a:t>
            </a:r>
            <a:r>
              <a:rPr lang="it-IT" sz="1800" dirty="0">
                <a:solidFill>
                  <a:srgbClr val="393939"/>
                </a:solidFill>
                <a:latin typeface="Times New Roman" panose="02020603050405020304" pitchFamily="18" charset="0"/>
                <a:ea typeface="Times New Roman" panose="02020603050405020304" pitchFamily="18" charset="0"/>
                <a:cs typeface="Times New Roman" panose="02020603050405020304" pitchFamily="18" charset="0"/>
              </a:rPr>
              <a:t>. 71,4).</a:t>
            </a:r>
          </a:p>
          <a:p>
            <a:pPr marL="221615" indent="0" algn="just">
              <a:spcBef>
                <a:spcPts val="1200"/>
              </a:spcBef>
              <a:spcAft>
                <a:spcPts val="1200"/>
              </a:spcAft>
              <a:buNone/>
            </a:pPr>
            <a:r>
              <a:rPr lang="it-IT" sz="1800" b="1" kern="0" dirty="0">
                <a:latin typeface="Times New Roman" panose="02020603050405020304" pitchFamily="18" charset="0"/>
                <a:ea typeface="Calibri" panose="020F0502020204030204" pitchFamily="34" charset="0"/>
              </a:rPr>
              <a:t>Mi sembra che non abbiate mai neppure sentito le Scritture che ho detto essere state da loro espunte. Assieme a quelle che mi appresto a citare e che sono da voi riconosciute, queste che ho riportato sono più che sufficienti per quanto mi propongo di dimostrare con la mia indagine </a:t>
            </a:r>
            <a:r>
              <a:rPr lang="it-IT" sz="1800" kern="0" dirty="0">
                <a:latin typeface="Times New Roman" panose="02020603050405020304" pitchFamily="18" charset="0"/>
                <a:ea typeface="Calibri" panose="020F0502020204030204" pitchFamily="34" charset="0"/>
              </a:rPr>
              <a:t>(</a:t>
            </a:r>
            <a:r>
              <a:rPr lang="it-IT" sz="1800" i="1" kern="0" dirty="0">
                <a:solidFill>
                  <a:srgbClr val="393939"/>
                </a:solidFill>
                <a:latin typeface="Times New Roman" panose="02020603050405020304" pitchFamily="18" charset="0"/>
                <a:ea typeface="Calibri" panose="020F0502020204030204" pitchFamily="34" charset="0"/>
              </a:rPr>
              <a:t>Dial</a:t>
            </a:r>
            <a:r>
              <a:rPr lang="it-IT" sz="1800" kern="0" dirty="0">
                <a:solidFill>
                  <a:srgbClr val="393939"/>
                </a:solidFill>
                <a:latin typeface="Times New Roman" panose="02020603050405020304" pitchFamily="18" charset="0"/>
                <a:ea typeface="Calibri" panose="020F0502020204030204" pitchFamily="34" charset="0"/>
              </a:rPr>
              <a:t>. 73,6).</a:t>
            </a:r>
          </a:p>
          <a:p>
            <a:pPr marL="221615" indent="0" algn="just">
              <a:spcBef>
                <a:spcPts val="1200"/>
              </a:spcBef>
              <a:spcAft>
                <a:spcPts val="1200"/>
              </a:spcAft>
              <a:buNone/>
            </a:pPr>
            <a:r>
              <a:rPr lang="it-IT" sz="1800" b="1" kern="0" dirty="0">
                <a:latin typeface="Times New Roman" panose="02020603050405020304" pitchFamily="18" charset="0"/>
                <a:ea typeface="Calibri" panose="020F0502020204030204" pitchFamily="34" charset="0"/>
              </a:rPr>
              <a:t>Mi sono attenuto solo a Scritture che voi tuttora riconoscete. Sappiate bene che se i vostri maestri le avessero comprese, avrebbero fatto sparire anche queste, com’è stato per il racconto della morte di Isaia, che avete segato con una sega di legno, mistero anche questo che rinvia al Cristo </a:t>
            </a:r>
            <a:r>
              <a:rPr lang="it-IT" sz="1800" kern="0" dirty="0">
                <a:latin typeface="Times New Roman" panose="02020603050405020304" pitchFamily="18" charset="0"/>
                <a:ea typeface="Calibri" panose="020F0502020204030204" pitchFamily="34" charset="0"/>
              </a:rPr>
              <a:t>(Dial. 120,5).</a:t>
            </a:r>
          </a:p>
          <a:p>
            <a:pPr marL="221615" indent="0" algn="r">
              <a:spcBef>
                <a:spcPts val="1200"/>
              </a:spcBef>
              <a:spcAft>
                <a:spcPts val="1200"/>
              </a:spcAft>
              <a:buNone/>
            </a:pPr>
            <a:r>
              <a:rPr lang="en-US" sz="1400" dirty="0">
                <a:latin typeface="Times New Roman" panose="02020603050405020304" pitchFamily="18" charset="0"/>
                <a:cs typeface="Times New Roman" panose="02020603050405020304" pitchFamily="18" charset="0"/>
              </a:rPr>
              <a:t>W.A. Shotwell, </a:t>
            </a:r>
            <a:r>
              <a:rPr lang="en-US" sz="1400" i="1" dirty="0">
                <a:latin typeface="Times New Roman" panose="02020603050405020304" pitchFamily="18" charset="0"/>
                <a:cs typeface="Times New Roman" panose="02020603050405020304" pitchFamily="18" charset="0"/>
              </a:rPr>
              <a:t>The Biblical Exegesis of Justin Martyr</a:t>
            </a:r>
            <a:r>
              <a:rPr lang="en-US" sz="1400" dirty="0">
                <a:latin typeface="Times New Roman" panose="02020603050405020304" pitchFamily="18" charset="0"/>
                <a:cs typeface="Times New Roman" panose="02020603050405020304" pitchFamily="18" charset="0"/>
              </a:rPr>
              <a:t>, London 1965.</a:t>
            </a:r>
            <a:endParaRPr lang="it-I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9565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C153F3-6CA3-3AE7-0610-466466F37F78}"/>
              </a:ext>
            </a:extLst>
          </p:cNvPr>
          <p:cNvSpPr>
            <a:spLocks noGrp="1"/>
          </p:cNvSpPr>
          <p:nvPr>
            <p:ph type="title"/>
          </p:nvPr>
        </p:nvSpPr>
        <p:spPr>
          <a:xfrm>
            <a:off x="838200" y="365125"/>
            <a:ext cx="10515600" cy="854075"/>
          </a:xfrm>
        </p:spPr>
        <p:txBody>
          <a:bodyPr>
            <a:normAutofit/>
          </a:bodyPr>
          <a:lstStyle/>
          <a:p>
            <a:pPr algn="ctr"/>
            <a:r>
              <a:rPr lang="it-IT" dirty="0">
                <a:latin typeface="Times New Roman" panose="02020603050405020304" pitchFamily="18" charset="0"/>
                <a:cs typeface="Times New Roman" panose="02020603050405020304" pitchFamily="18" charset="0"/>
              </a:rPr>
              <a:t>I LXX in Ireneo</a:t>
            </a:r>
          </a:p>
        </p:txBody>
      </p:sp>
      <p:sp>
        <p:nvSpPr>
          <p:cNvPr id="3" name="Segnaposto contenuto 2">
            <a:extLst>
              <a:ext uri="{FF2B5EF4-FFF2-40B4-BE49-F238E27FC236}">
                <a16:creationId xmlns:a16="http://schemas.microsoft.com/office/drawing/2014/main" id="{595D619A-DB77-F9DF-62A1-802B46F9BB3A}"/>
              </a:ext>
            </a:extLst>
          </p:cNvPr>
          <p:cNvSpPr>
            <a:spLocks noGrp="1"/>
          </p:cNvSpPr>
          <p:nvPr>
            <p:ph idx="1"/>
          </p:nvPr>
        </p:nvSpPr>
        <p:spPr>
          <a:xfrm>
            <a:off x="1703294" y="1825625"/>
            <a:ext cx="8624047" cy="4351338"/>
          </a:xfrm>
        </p:spPr>
        <p:txBody>
          <a:bodyPr>
            <a:normAutofit/>
          </a:bodyPr>
          <a:lstStyle/>
          <a:p>
            <a:pPr marL="0" indent="0" algn="just">
              <a:lnSpc>
                <a:spcPct val="110000"/>
              </a:lnSpc>
              <a:buNone/>
            </a:pPr>
            <a:r>
              <a:rPr lang="it-IT" sz="24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fu tradotto in greco dagli stessi giudei molto prima dei tempi della venuta del Signore nostro (</a:t>
            </a:r>
            <a:r>
              <a:rPr lang="it-IT" sz="2400" i="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multum</a:t>
            </a:r>
            <a:r>
              <a:rPr lang="it-IT" sz="24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ante tempora </a:t>
            </a:r>
            <a:r>
              <a:rPr lang="it-IT" sz="2400" i="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adventus</a:t>
            </a:r>
            <a:r>
              <a:rPr lang="it-IT" sz="24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Domini nostri</a:t>
            </a:r>
            <a:r>
              <a:rPr lang="it-IT" sz="24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per cui non rimane alcun sospetto che i Giudei abbiano tradotto così per far piacere a noi. Certamente se avessero saputo che saremmo venuti noi ed avremmo usato le testimonianze ricavate dalle divine Scritture, non avrebbero esitato a bruciare essi stessi le loro Scritture, le quali dichiarano che tutti gli altri popoli parteciperanno alla vita (</a:t>
            </a:r>
            <a:r>
              <a:rPr lang="it-IT" sz="24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Contro le eresie</a:t>
            </a:r>
            <a:r>
              <a:rPr lang="it-IT" sz="24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3,21,1). </a:t>
            </a:r>
            <a:endParaRPr lang="it-IT" sz="2400" dirty="0">
              <a:latin typeface="Times New Roman" panose="02020603050405020304" pitchFamily="18"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4265463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BC0201-6B4B-4EBF-AFE6-BF8BC5D08AE4}"/>
              </a:ext>
            </a:extLst>
          </p:cNvPr>
          <p:cNvSpPr>
            <a:spLocks noGrp="1"/>
          </p:cNvSpPr>
          <p:nvPr>
            <p:ph type="title"/>
          </p:nvPr>
        </p:nvSpPr>
        <p:spPr>
          <a:xfrm>
            <a:off x="838200" y="365125"/>
            <a:ext cx="10515600" cy="979581"/>
          </a:xfrm>
        </p:spPr>
        <p:txBody>
          <a:bodyPr/>
          <a:lstStyle/>
          <a:p>
            <a:pPr algn="ctr"/>
            <a:r>
              <a:rPr lang="it-IT" dirty="0">
                <a:latin typeface="Times New Roman" panose="02020603050405020304" pitchFamily="18" charset="0"/>
                <a:cs typeface="Times New Roman" panose="02020603050405020304" pitchFamily="18" charset="0"/>
              </a:rPr>
              <a:t>Ireneo e l’‘ebraico’ (</a:t>
            </a:r>
            <a:r>
              <a:rPr lang="it-IT" i="1" dirty="0" err="1">
                <a:latin typeface="Times New Roman" panose="02020603050405020304" pitchFamily="18" charset="0"/>
                <a:cs typeface="Times New Roman" panose="02020603050405020304" pitchFamily="18" charset="0"/>
              </a:rPr>
              <a:t>Demonstratio</a:t>
            </a:r>
            <a:r>
              <a:rPr lang="it-IT" dirty="0">
                <a:latin typeface="Times New Roman" panose="02020603050405020304" pitchFamily="18" charset="0"/>
                <a:cs typeface="Times New Roman" panose="02020603050405020304" pitchFamily="18" charset="0"/>
              </a:rPr>
              <a:t> 43)</a:t>
            </a:r>
          </a:p>
        </p:txBody>
      </p:sp>
      <p:sp>
        <p:nvSpPr>
          <p:cNvPr id="3" name="Segnaposto contenuto 2">
            <a:extLst>
              <a:ext uri="{FF2B5EF4-FFF2-40B4-BE49-F238E27FC236}">
                <a16:creationId xmlns:a16="http://schemas.microsoft.com/office/drawing/2014/main" id="{2469AA5A-522A-8539-DEEA-34440A5B95AE}"/>
              </a:ext>
            </a:extLst>
          </p:cNvPr>
          <p:cNvSpPr>
            <a:spLocks noGrp="1"/>
          </p:cNvSpPr>
          <p:nvPr>
            <p:ph idx="1"/>
          </p:nvPr>
        </p:nvSpPr>
        <p:spPr>
          <a:xfrm>
            <a:off x="1183341" y="1613647"/>
            <a:ext cx="9789460" cy="4984376"/>
          </a:xfrm>
        </p:spPr>
        <p:txBody>
          <a:bodyPr>
            <a:noAutofit/>
          </a:bodyPr>
          <a:lstStyle/>
          <a:p>
            <a:pPr marL="0" indent="0">
              <a:lnSpc>
                <a:spcPct val="100000"/>
              </a:lnSpc>
              <a:spcBef>
                <a:spcPts val="0"/>
              </a:spcBef>
              <a:buNone/>
            </a:pPr>
            <a:r>
              <a:rPr lang="it-IT" sz="2000" kern="0" dirty="0">
                <a:effectLst/>
                <a:latin typeface="Times New Roman" panose="02020603050405020304" pitchFamily="18" charset="0"/>
                <a:ea typeface="Calibri" panose="020F0502020204030204" pitchFamily="34" charset="0"/>
                <a:cs typeface="Times New Roman" panose="02020603050405020304" pitchFamily="18" charset="0"/>
              </a:rPr>
              <a:t>Mosè … scrisse in ebraico: “</a:t>
            </a:r>
            <a:r>
              <a:rPr lang="it-IT" sz="2000" i="1" kern="0" dirty="0" err="1">
                <a:effectLst/>
                <a:latin typeface="Times New Roman" panose="02020603050405020304" pitchFamily="18" charset="0"/>
                <a:ea typeface="Calibri" panose="020F0502020204030204" pitchFamily="34" charset="0"/>
                <a:cs typeface="Times New Roman" panose="02020603050405020304" pitchFamily="18" charset="0"/>
              </a:rPr>
              <a:t>Baresith</a:t>
            </a:r>
            <a:r>
              <a:rPr lang="it-IT" sz="2000" i="1" kern="0" dirty="0">
                <a:effectLst/>
                <a:latin typeface="Times New Roman" panose="02020603050405020304" pitchFamily="18" charset="0"/>
                <a:ea typeface="Calibri" panose="020F0502020204030204" pitchFamily="34" charset="0"/>
                <a:cs typeface="Times New Roman" panose="02020603050405020304" pitchFamily="18" charset="0"/>
              </a:rPr>
              <a:t> bara </a:t>
            </a:r>
            <a:r>
              <a:rPr lang="it-IT" sz="2000" i="1" kern="0" dirty="0" err="1">
                <a:effectLst/>
                <a:latin typeface="Times New Roman" panose="02020603050405020304" pitchFamily="18" charset="0"/>
                <a:ea typeface="Calibri" panose="020F0502020204030204" pitchFamily="34" charset="0"/>
                <a:cs typeface="Times New Roman" panose="02020603050405020304" pitchFamily="18" charset="0"/>
              </a:rPr>
              <a:t>elovim</a:t>
            </a:r>
            <a:r>
              <a:rPr lang="it-IT" sz="2000" i="1"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2000" i="1" kern="0" dirty="0" err="1">
                <a:effectLst/>
                <a:latin typeface="Times New Roman" panose="02020603050405020304" pitchFamily="18" charset="0"/>
                <a:ea typeface="Calibri" panose="020F0502020204030204" pitchFamily="34" charset="0"/>
                <a:cs typeface="Times New Roman" panose="02020603050405020304" pitchFamily="18" charset="0"/>
              </a:rPr>
              <a:t>basan</a:t>
            </a:r>
            <a:r>
              <a:rPr lang="it-IT" sz="2000" i="1"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2000" i="1" kern="0" dirty="0" err="1">
                <a:effectLst/>
                <a:latin typeface="Times New Roman" panose="02020603050405020304" pitchFamily="18" charset="0"/>
                <a:ea typeface="Calibri" panose="020F0502020204030204" pitchFamily="34" charset="0"/>
                <a:cs typeface="Times New Roman" panose="02020603050405020304" pitchFamily="18" charset="0"/>
              </a:rPr>
              <a:t>benovam</a:t>
            </a:r>
            <a:r>
              <a:rPr lang="it-IT" sz="2000" i="1"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2000" i="1" kern="0" dirty="0" err="1">
                <a:effectLst/>
                <a:latin typeface="Times New Roman" panose="02020603050405020304" pitchFamily="18" charset="0"/>
                <a:ea typeface="Calibri" panose="020F0502020204030204" pitchFamily="34" charset="0"/>
                <a:cs typeface="Times New Roman" panose="02020603050405020304" pitchFamily="18" charset="0"/>
              </a:rPr>
              <a:t>samenthares</a:t>
            </a:r>
            <a:r>
              <a:rPr lang="it-IT" sz="2000" kern="0" dirty="0">
                <a:effectLst/>
                <a:latin typeface="Times New Roman" panose="02020603050405020304" pitchFamily="18" charset="0"/>
                <a:ea typeface="Calibri" panose="020F0502020204030204" pitchFamily="34" charset="0"/>
                <a:cs typeface="Times New Roman" panose="02020603050405020304" pitchFamily="18" charset="0"/>
              </a:rPr>
              <a:t>, che si traduce: “un figlio (era) al principio; Dio creò in seguito il cielo e la terra” (1981) (ed. E. Peretto) 131.</a:t>
            </a:r>
          </a:p>
          <a:p>
            <a:pPr marL="0" indent="0" algn="r">
              <a:lnSpc>
                <a:spcPct val="100000"/>
              </a:lnSpc>
              <a:spcBef>
                <a:spcPts val="0"/>
              </a:spcBef>
              <a:buNone/>
            </a:pPr>
            <a:r>
              <a:rPr lang="it-IT" sz="1800" kern="0" dirty="0">
                <a:latin typeface="Times New Roman" panose="02020603050405020304" pitchFamily="18" charset="0"/>
                <a:cs typeface="Times New Roman" panose="02020603050405020304" pitchFamily="18" charset="0"/>
              </a:rPr>
              <a:t>La rivelazione cristiana è dimostrata dal testo ebraico!</a:t>
            </a:r>
            <a:r>
              <a:rPr lang="it-IT" sz="2000" kern="0"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endParaRPr lang="it-IT"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it-IT" sz="200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it-IT" sz="2000" kern="0" dirty="0" err="1">
                <a:effectLst/>
                <a:latin typeface="Times New Roman" panose="02020603050405020304" pitchFamily="18" charset="0"/>
                <a:ea typeface="Calibri" panose="020F0502020204030204" pitchFamily="34" charset="0"/>
                <a:cs typeface="Times New Roman" panose="02020603050405020304" pitchFamily="18" charset="0"/>
              </a:rPr>
              <a:t>υἱὸν</a:t>
            </a:r>
            <a:r>
              <a:rPr lang="it-IT" sz="20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2000" kern="0" dirty="0" err="1">
                <a:solidFill>
                  <a:srgbClr val="393939"/>
                </a:solidFill>
                <a:effectLst/>
                <a:latin typeface="Times New Roman" panose="02020603050405020304" pitchFamily="18" charset="0"/>
                <a:ea typeface="Calibri" panose="020F0502020204030204" pitchFamily="34" charset="0"/>
                <a:cs typeface="Times New Roman" panose="02020603050405020304" pitchFamily="18" charset="0"/>
              </a:rPr>
              <a:t>ἐν</a:t>
            </a:r>
            <a:r>
              <a:rPr lang="it-IT" sz="2000" kern="0" dirty="0">
                <a:effectLst/>
                <a:latin typeface="Times New Roman" panose="02020603050405020304" pitchFamily="18" charset="0"/>
                <a:ea typeface="Calibri" panose="020F0502020204030204" pitchFamily="34" charset="0"/>
                <a:cs typeface="Times New Roman" panose="02020603050405020304" pitchFamily="18" charset="0"/>
              </a:rPr>
              <a:t> ἀ</a:t>
            </a:r>
            <a:r>
              <a:rPr lang="it-IT" sz="2000" kern="0" dirty="0" err="1">
                <a:effectLst/>
                <a:latin typeface="Times New Roman" panose="02020603050405020304" pitchFamily="18" charset="0"/>
                <a:ea typeface="Calibri" panose="020F0502020204030204" pitchFamily="34" charset="0"/>
                <a:cs typeface="Times New Roman" panose="02020603050405020304" pitchFamily="18" charset="0"/>
              </a:rPr>
              <a:t>ρχῃ</a:t>
            </a:r>
            <a:r>
              <a:rPr lang="it-IT" sz="200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it-IT" sz="2000" kern="0" dirty="0">
                <a:solidFill>
                  <a:srgbClr val="393939"/>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2000" kern="0" dirty="0">
                <a:effectLst/>
                <a:latin typeface="Times New Roman" panose="02020603050405020304" pitchFamily="18" charset="0"/>
                <a:ea typeface="Calibri" panose="020F0502020204030204" pitchFamily="34" charset="0"/>
                <a:cs typeface="Times New Roman" panose="02020603050405020304" pitchFamily="18" charset="0"/>
              </a:rPr>
              <a:t>ἔ</a:t>
            </a:r>
            <a:r>
              <a:rPr lang="it-IT" sz="2000" kern="0" dirty="0" err="1">
                <a:effectLst/>
                <a:latin typeface="Times New Roman" panose="02020603050405020304" pitchFamily="18" charset="0"/>
                <a:ea typeface="Calibri" panose="020F0502020204030204" pitchFamily="34" charset="0"/>
                <a:cs typeface="Times New Roman" panose="02020603050405020304" pitchFamily="18" charset="0"/>
              </a:rPr>
              <a:t>κτισεν</a:t>
            </a:r>
            <a:r>
              <a:rPr lang="it-IT" sz="2000" kern="0" dirty="0">
                <a:solidFill>
                  <a:srgbClr val="393939"/>
                </a:solidFill>
                <a:effectLst/>
                <a:latin typeface="Times New Roman" panose="02020603050405020304" pitchFamily="18" charset="0"/>
                <a:ea typeface="Calibri" panose="020F0502020204030204" pitchFamily="34" charset="0"/>
                <a:cs typeface="Times New Roman" panose="02020603050405020304" pitchFamily="18" charset="0"/>
              </a:rPr>
              <a:t> ὁ</a:t>
            </a:r>
            <a:r>
              <a:rPr lang="it-IT" sz="20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2000" kern="0" dirty="0" err="1">
                <a:effectLst/>
                <a:latin typeface="Times New Roman" panose="02020603050405020304" pitchFamily="18" charset="0"/>
                <a:ea typeface="Calibri" panose="020F0502020204030204" pitchFamily="34" charset="0"/>
                <a:cs typeface="Times New Roman" panose="02020603050405020304" pitchFamily="18" charset="0"/>
              </a:rPr>
              <a:t>Θεός</a:t>
            </a:r>
            <a:r>
              <a:rPr lang="it-IT" sz="2000" kern="0" dirty="0">
                <a:solidFill>
                  <a:srgbClr val="393939"/>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2000" kern="0" dirty="0">
                <a:effectLst/>
                <a:latin typeface="Times New Roman" panose="02020603050405020304" pitchFamily="18" charset="0"/>
                <a:ea typeface="Calibri" panose="020F0502020204030204" pitchFamily="34" charset="0"/>
                <a:cs typeface="Times New Roman" panose="02020603050405020304" pitchFamily="18" charset="0"/>
              </a:rPr>
              <a:t>ἔπ</a:t>
            </a:r>
            <a:r>
              <a:rPr lang="it-IT" sz="2000" kern="0" dirty="0" err="1">
                <a:effectLst/>
                <a:latin typeface="Times New Roman" panose="02020603050405020304" pitchFamily="18" charset="0"/>
                <a:ea typeface="Calibri" panose="020F0502020204030204" pitchFamily="34" charset="0"/>
                <a:cs typeface="Times New Roman" panose="02020603050405020304" pitchFamily="18" charset="0"/>
              </a:rPr>
              <a:t>ειτ</a:t>
            </a:r>
            <a:r>
              <a:rPr lang="it-IT" sz="2000" kern="0" dirty="0">
                <a:effectLst/>
                <a:latin typeface="Times New Roman" panose="02020603050405020304" pitchFamily="18" charset="0"/>
                <a:ea typeface="Calibri" panose="020F0502020204030204" pitchFamily="34" charset="0"/>
                <a:cs typeface="Times New Roman" panose="02020603050405020304" pitchFamily="18" charset="0"/>
              </a:rPr>
              <a:t>α </a:t>
            </a:r>
            <a:r>
              <a:rPr lang="it-IT" sz="2000" kern="0" dirty="0">
                <a:solidFill>
                  <a:srgbClr val="393939"/>
                </a:solidFill>
                <a:effectLst/>
                <a:latin typeface="Times New Roman" panose="02020603050405020304" pitchFamily="18" charset="0"/>
                <a:ea typeface="Calibri" panose="020F0502020204030204" pitchFamily="34" charset="0"/>
                <a:cs typeface="Times New Roman" panose="02020603050405020304" pitchFamily="18" charset="0"/>
              </a:rPr>
              <a:t>τὸν</a:t>
            </a:r>
            <a:r>
              <a:rPr lang="it-IT" sz="2000" kern="0" dirty="0">
                <a:effectLst/>
                <a:latin typeface="Times New Roman" panose="02020603050405020304" pitchFamily="18" charset="0"/>
                <a:ea typeface="Calibri" panose="020F0502020204030204" pitchFamily="34" charset="0"/>
                <a:cs typeface="Times New Roman" panose="02020603050405020304" pitchFamily="18" charset="0"/>
              </a:rPr>
              <a:t> οὐρανὸν</a:t>
            </a:r>
            <a:r>
              <a:rPr lang="it-IT" sz="2000" kern="0" dirty="0">
                <a:solidFill>
                  <a:srgbClr val="393939"/>
                </a:solidFill>
                <a:effectLst/>
                <a:latin typeface="Times New Roman" panose="02020603050405020304" pitchFamily="18" charset="0"/>
                <a:ea typeface="Calibri" panose="020F0502020204030204" pitchFamily="34" charset="0"/>
                <a:cs typeface="Times New Roman" panose="02020603050405020304" pitchFamily="18" charset="0"/>
              </a:rPr>
              <a:t> καὶ τὴν γῆν» (retroversione greca).</a:t>
            </a:r>
          </a:p>
          <a:p>
            <a:pPr marL="0" indent="0">
              <a:lnSpc>
                <a:spcPct val="100000"/>
              </a:lnSpc>
              <a:spcBef>
                <a:spcPts val="0"/>
              </a:spcBef>
              <a:buNone/>
            </a:pPr>
            <a:endParaRPr lang="it-IT" sz="2000" kern="0" dirty="0">
              <a:solidFill>
                <a:srgbClr val="39393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it-IT" sz="2000" b="0" i="0" u="none" strike="noStrike" kern="0" baseline="0" dirty="0">
                <a:solidFill>
                  <a:srgbClr val="393939"/>
                </a:solidFill>
                <a:latin typeface="Times New Roman" panose="02020603050405020304" pitchFamily="18" charset="0"/>
                <a:ea typeface="Calibri" panose="020F0502020204030204" pitchFamily="34" charset="0"/>
                <a:cs typeface="Times New Roman" panose="02020603050405020304" pitchFamily="18" charset="0"/>
              </a:rPr>
              <a:t>«</a:t>
            </a:r>
            <a:r>
              <a:rPr lang="el-GR" sz="2000" b="0" i="0" u="none" strike="noStrike" baseline="0" dirty="0">
                <a:solidFill>
                  <a:srgbClr val="393939"/>
                </a:solidFill>
                <a:latin typeface="Times New Roman" panose="02020603050405020304" pitchFamily="18" charset="0"/>
                <a:cs typeface="Times New Roman" panose="02020603050405020304" pitchFamily="18" charset="0"/>
              </a:rPr>
              <a:t>ΕΝ ΑΡΧΗ ἐποίησεν ὁ θεὸς τὸν οὐρανὸν καὶ τὴν γῆν</a:t>
            </a:r>
            <a:r>
              <a:rPr lang="it-IT" sz="2000" b="0" i="0" u="none" strike="noStrike" baseline="0" dirty="0">
                <a:solidFill>
                  <a:srgbClr val="393939"/>
                </a:solidFill>
                <a:latin typeface="Times New Roman" panose="02020603050405020304" pitchFamily="18" charset="0"/>
                <a:cs typeface="Times New Roman" panose="02020603050405020304" pitchFamily="18" charset="0"/>
              </a:rPr>
              <a:t>» (LXX)</a:t>
            </a:r>
            <a:r>
              <a:rPr lang="el-GR" sz="2000" b="0" i="0" u="none" strike="noStrike" baseline="0" dirty="0">
                <a:solidFill>
                  <a:srgbClr val="393939"/>
                </a:solidFill>
                <a:latin typeface="Times New Roman" panose="02020603050405020304" pitchFamily="18" charset="0"/>
                <a:cs typeface="Times New Roman" panose="02020603050405020304" pitchFamily="18" charset="0"/>
              </a:rPr>
              <a:t>.</a:t>
            </a:r>
            <a:endParaRPr lang="it-IT" sz="2000" kern="0" dirty="0">
              <a:solidFill>
                <a:srgbClr val="393939"/>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it-IT" sz="2000" i="0" u="none" strike="noStrike" baseline="0" dirty="0">
              <a:latin typeface="Times New Roman" panose="02020603050405020304" pitchFamily="18" charset="0"/>
              <a:cs typeface="Times New Roman" panose="02020603050405020304" pitchFamily="18" charset="0"/>
            </a:endParaRPr>
          </a:p>
          <a:p>
            <a:pPr marL="0" indent="0" algn="r">
              <a:lnSpc>
                <a:spcPct val="100000"/>
              </a:lnSpc>
              <a:spcBef>
                <a:spcPts val="0"/>
              </a:spcBef>
              <a:buNone/>
            </a:pPr>
            <a:r>
              <a:rPr lang="it-IT" sz="1600" kern="0" dirty="0">
                <a:latin typeface="Times New Roman" panose="02020603050405020304" pitchFamily="18" charset="0"/>
                <a:cs typeface="Times New Roman" panose="02020603050405020304" pitchFamily="18" charset="0"/>
              </a:rPr>
              <a:t>Girolamo, </a:t>
            </a:r>
            <a:r>
              <a:rPr lang="it-IT" sz="1600" i="1" kern="0" dirty="0">
                <a:latin typeface="Times New Roman" panose="02020603050405020304" pitchFamily="18" charset="0"/>
                <a:cs typeface="Times New Roman" panose="02020603050405020304" pitchFamily="18" charset="0"/>
              </a:rPr>
              <a:t>Problemi ebraici</a:t>
            </a:r>
            <a:r>
              <a:rPr lang="it-IT" sz="1600" kern="0" dirty="0">
                <a:latin typeface="Times New Roman" panose="02020603050405020304" pitchFamily="18" charset="0"/>
                <a:cs typeface="Times New Roman" panose="02020603050405020304" pitchFamily="18" charset="0"/>
              </a:rPr>
              <a:t> su </a:t>
            </a:r>
            <a:r>
              <a:rPr lang="it-IT" sz="1600" kern="0" dirty="0" err="1">
                <a:latin typeface="Times New Roman" panose="02020603050405020304" pitchFamily="18" charset="0"/>
                <a:cs typeface="Times New Roman" panose="02020603050405020304" pitchFamily="18" charset="0"/>
              </a:rPr>
              <a:t>Gen</a:t>
            </a:r>
            <a:r>
              <a:rPr lang="it-IT" sz="1600" kern="0" dirty="0">
                <a:latin typeface="Times New Roman" panose="02020603050405020304" pitchFamily="18" charset="0"/>
                <a:cs typeface="Times New Roman" panose="02020603050405020304" pitchFamily="18" charset="0"/>
              </a:rPr>
              <a:t> 1,1:</a:t>
            </a:r>
          </a:p>
          <a:p>
            <a:pPr marL="0" indent="0" algn="r">
              <a:lnSpc>
                <a:spcPct val="100000"/>
              </a:lnSpc>
              <a:spcBef>
                <a:spcPts val="0"/>
              </a:spcBef>
              <a:buNone/>
            </a:pPr>
            <a:r>
              <a:rPr lang="it-IT" sz="1600" kern="0" dirty="0">
                <a:latin typeface="Times New Roman" panose="02020603050405020304" pitchFamily="18" charset="0"/>
                <a:cs typeface="Times New Roman" panose="02020603050405020304" pitchFamily="18" charset="0"/>
              </a:rPr>
              <a:t>«molti ritengono (Giasone e </a:t>
            </a:r>
            <a:r>
              <a:rPr lang="it-IT" sz="1600" kern="0" dirty="0" err="1">
                <a:latin typeface="Times New Roman" panose="02020603050405020304" pitchFamily="18" charset="0"/>
                <a:cs typeface="Times New Roman" panose="02020603050405020304" pitchFamily="18" charset="0"/>
              </a:rPr>
              <a:t>Papisco</a:t>
            </a:r>
            <a:r>
              <a:rPr lang="it-IT" sz="1600" kern="0" dirty="0">
                <a:latin typeface="Times New Roman" panose="02020603050405020304" pitchFamily="18" charset="0"/>
                <a:cs typeface="Times New Roman" panose="02020603050405020304" pitchFamily="18" charset="0"/>
              </a:rPr>
              <a:t>, Tertulliano, </a:t>
            </a:r>
            <a:r>
              <a:rPr lang="it-IT" sz="1600" i="1" kern="0" dirty="0">
                <a:latin typeface="Times New Roman" panose="02020603050405020304" pitchFamily="18" charset="0"/>
                <a:cs typeface="Times New Roman" panose="02020603050405020304" pitchFamily="18" charset="0"/>
              </a:rPr>
              <a:t>Contro </a:t>
            </a:r>
            <a:r>
              <a:rPr lang="it-IT" sz="1600" i="1" kern="0" dirty="0" err="1">
                <a:latin typeface="Times New Roman" panose="02020603050405020304" pitchFamily="18" charset="0"/>
                <a:cs typeface="Times New Roman" panose="02020603050405020304" pitchFamily="18" charset="0"/>
              </a:rPr>
              <a:t>Prassea</a:t>
            </a:r>
            <a:r>
              <a:rPr lang="it-IT" sz="1600" kern="0" dirty="0">
                <a:latin typeface="Times New Roman" panose="02020603050405020304" pitchFamily="18" charset="0"/>
                <a:cs typeface="Times New Roman" panose="02020603050405020304" pitchFamily="18" charset="0"/>
              </a:rPr>
              <a:t> 5,1-7;… Ilario, </a:t>
            </a:r>
            <a:r>
              <a:rPr lang="it-IT" sz="1600" i="1" kern="0" dirty="0">
                <a:latin typeface="Times New Roman" panose="02020603050405020304" pitchFamily="18" charset="0"/>
                <a:cs typeface="Times New Roman" panose="02020603050405020304" pitchFamily="18" charset="0"/>
              </a:rPr>
              <a:t>Sui Salmi </a:t>
            </a:r>
            <a:r>
              <a:rPr lang="it-IT" sz="1600" kern="0" dirty="0">
                <a:latin typeface="Times New Roman" panose="02020603050405020304" pitchFamily="18" charset="0"/>
                <a:cs typeface="Times New Roman" panose="02020603050405020304" pitchFamily="18" charset="0"/>
              </a:rPr>
              <a:t>2,2), che il testo ebraico abbia </a:t>
            </a:r>
            <a:r>
              <a:rPr lang="it-IT" sz="1600" i="1" kern="0" dirty="0">
                <a:latin typeface="Times New Roman" panose="02020603050405020304" pitchFamily="18" charset="0"/>
                <a:cs typeface="Times New Roman" panose="02020603050405020304" pitchFamily="18" charset="0"/>
              </a:rPr>
              <a:t>Nel figlio Dio fece il cielo e la terra</a:t>
            </a:r>
            <a:r>
              <a:rPr lang="it-IT" sz="1600" kern="0" dirty="0">
                <a:latin typeface="Times New Roman" panose="02020603050405020304" pitchFamily="18" charset="0"/>
                <a:cs typeface="Times New Roman" panose="02020603050405020304" pitchFamily="18" charset="0"/>
              </a:rPr>
              <a:t>: ma la realtà dei fatti prova che questo è falso. </a:t>
            </a:r>
          </a:p>
          <a:p>
            <a:pPr marL="0" indent="0" algn="r">
              <a:lnSpc>
                <a:spcPct val="100000"/>
              </a:lnSpc>
              <a:spcBef>
                <a:spcPts val="0"/>
              </a:spcBef>
              <a:buNone/>
            </a:pPr>
            <a:r>
              <a:rPr lang="it-IT" sz="1600" kern="0" dirty="0">
                <a:latin typeface="Times New Roman" panose="02020603050405020304" pitchFamily="18" charset="0"/>
                <a:cs typeface="Times New Roman" panose="02020603050405020304" pitchFamily="18" charset="0"/>
              </a:rPr>
              <a:t>Infatti sia i Settanta traduttori sia Simmaco sia Teodozione traducono </a:t>
            </a:r>
            <a:r>
              <a:rPr lang="it-IT" sz="1600" i="1" kern="0" dirty="0">
                <a:latin typeface="Times New Roman" panose="02020603050405020304" pitchFamily="18" charset="0"/>
                <a:cs typeface="Times New Roman" panose="02020603050405020304" pitchFamily="18" charset="0"/>
              </a:rPr>
              <a:t>in principio </a:t>
            </a:r>
            <a:r>
              <a:rPr lang="it-IT" sz="1600" kern="0" dirty="0">
                <a:latin typeface="Times New Roman" panose="02020603050405020304" pitchFamily="18" charset="0"/>
                <a:cs typeface="Times New Roman" panose="02020603050405020304" pitchFamily="18" charset="0"/>
              </a:rPr>
              <a:t>e l’ebraico riporta </a:t>
            </a:r>
            <a:r>
              <a:rPr lang="it-IT" sz="1600" i="1" kern="0" dirty="0" err="1">
                <a:latin typeface="Times New Roman" panose="02020603050405020304" pitchFamily="18" charset="0"/>
                <a:cs typeface="Times New Roman" panose="02020603050405020304" pitchFamily="18" charset="0"/>
              </a:rPr>
              <a:t>breshit</a:t>
            </a:r>
            <a:r>
              <a:rPr lang="it-IT" sz="1600" kern="0" dirty="0">
                <a:latin typeface="Times New Roman" panose="02020603050405020304" pitchFamily="18" charset="0"/>
                <a:cs typeface="Times New Roman" panose="02020603050405020304" pitchFamily="18" charset="0"/>
              </a:rPr>
              <a:t>, </a:t>
            </a:r>
          </a:p>
          <a:p>
            <a:pPr marL="0" indent="0" algn="r">
              <a:lnSpc>
                <a:spcPct val="100000"/>
              </a:lnSpc>
              <a:spcBef>
                <a:spcPts val="0"/>
              </a:spcBef>
              <a:buNone/>
            </a:pPr>
            <a:r>
              <a:rPr lang="it-IT" sz="1600" kern="0" dirty="0">
                <a:latin typeface="Times New Roman" panose="02020603050405020304" pitchFamily="18" charset="0"/>
                <a:cs typeface="Times New Roman" panose="02020603050405020304" pitchFamily="18" charset="0"/>
              </a:rPr>
              <a:t>che Aquila ha reso con </a:t>
            </a:r>
            <a:r>
              <a:rPr lang="it-IT" sz="1600" i="1" kern="0" dirty="0">
                <a:latin typeface="Times New Roman" panose="02020603050405020304" pitchFamily="18" charset="0"/>
                <a:cs typeface="Times New Roman" panose="02020603050405020304" pitchFamily="18" charset="0"/>
              </a:rPr>
              <a:t>Nel capitolo (</a:t>
            </a:r>
            <a:r>
              <a:rPr lang="el-GR" sz="1600" dirty="0">
                <a:latin typeface="Times New Roman" panose="02020603050405020304" pitchFamily="18" charset="0"/>
                <a:cs typeface="Times New Roman" panose="02020603050405020304" pitchFamily="18" charset="0"/>
              </a:rPr>
              <a:t>ἐν κεφαλαίῳ</a:t>
            </a:r>
            <a:r>
              <a:rPr lang="it-IT" sz="1600" i="1" kern="0" dirty="0">
                <a:latin typeface="Times New Roman" panose="02020603050405020304" pitchFamily="18" charset="0"/>
                <a:cs typeface="Times New Roman" panose="02020603050405020304" pitchFamily="18" charset="0"/>
              </a:rPr>
              <a:t>)</a:t>
            </a:r>
            <a:r>
              <a:rPr lang="it-IT" sz="1600" kern="0" dirty="0">
                <a:latin typeface="Times New Roman" panose="02020603050405020304" pitchFamily="18" charset="0"/>
                <a:cs typeface="Times New Roman" panose="02020603050405020304" pitchFamily="18" charset="0"/>
              </a:rPr>
              <a:t>, e non </a:t>
            </a:r>
            <a:r>
              <a:rPr lang="it-IT" sz="1600" i="1" kern="0" dirty="0" err="1">
                <a:latin typeface="Times New Roman" panose="02020603050405020304" pitchFamily="18" charset="0"/>
                <a:cs typeface="Times New Roman" panose="02020603050405020304" pitchFamily="18" charset="0"/>
              </a:rPr>
              <a:t>baben</a:t>
            </a:r>
            <a:r>
              <a:rPr lang="it-IT" sz="1600" kern="0" dirty="0">
                <a:latin typeface="Times New Roman" panose="02020603050405020304" pitchFamily="18" charset="0"/>
                <a:cs typeface="Times New Roman" panose="02020603050405020304" pitchFamily="18" charset="0"/>
              </a:rPr>
              <a:t>, che vuol dire </a:t>
            </a:r>
            <a:r>
              <a:rPr lang="it-IT" sz="1600" i="1" kern="0" dirty="0">
                <a:latin typeface="Times New Roman" panose="02020603050405020304" pitchFamily="18" charset="0"/>
                <a:cs typeface="Times New Roman" panose="02020603050405020304" pitchFamily="18" charset="0"/>
              </a:rPr>
              <a:t>nel figlio</a:t>
            </a:r>
            <a:r>
              <a:rPr lang="it-IT" sz="1600" kern="0" dirty="0">
                <a:latin typeface="Times New Roman" panose="02020603050405020304" pitchFamily="18" charset="0"/>
                <a:cs typeface="Times New Roman" panose="02020603050405020304" pitchFamily="18" charset="0"/>
              </a:rPr>
              <a:t>. </a:t>
            </a:r>
          </a:p>
          <a:p>
            <a:pPr marL="0" indent="0" algn="r">
              <a:lnSpc>
                <a:spcPct val="100000"/>
              </a:lnSpc>
              <a:spcBef>
                <a:spcPts val="0"/>
              </a:spcBef>
              <a:buNone/>
            </a:pPr>
            <a:r>
              <a:rPr lang="it-IT" sz="1600" kern="0" dirty="0">
                <a:latin typeface="Times New Roman" panose="02020603050405020304" pitchFamily="18" charset="0"/>
                <a:cs typeface="Times New Roman" panose="02020603050405020304" pitchFamily="18" charset="0"/>
              </a:rPr>
              <a:t>Pertanto più secondo il senso che secondo la traduzione della parola il verso può riferirsi a Cristo: </a:t>
            </a:r>
          </a:p>
          <a:p>
            <a:pPr marL="0" indent="0" algn="r">
              <a:lnSpc>
                <a:spcPct val="100000"/>
              </a:lnSpc>
              <a:spcBef>
                <a:spcPts val="0"/>
              </a:spcBef>
              <a:buNone/>
            </a:pPr>
            <a:r>
              <a:rPr lang="it-IT" sz="1600" kern="0" dirty="0">
                <a:latin typeface="Times New Roman" panose="02020603050405020304" pitchFamily="18" charset="0"/>
                <a:cs typeface="Times New Roman" panose="02020603050405020304" pitchFamily="18" charset="0"/>
              </a:rPr>
              <a:t>egli tanto all’inizio della Genesi, che è il primo di tutti i libri, </a:t>
            </a:r>
          </a:p>
          <a:p>
            <a:pPr marL="0" indent="0" algn="r">
              <a:lnSpc>
                <a:spcPct val="100000"/>
              </a:lnSpc>
              <a:spcBef>
                <a:spcPts val="0"/>
              </a:spcBef>
              <a:buNone/>
            </a:pPr>
            <a:r>
              <a:rPr lang="it-IT" sz="1600" kern="0" dirty="0">
                <a:latin typeface="Times New Roman" panose="02020603050405020304" pitchFamily="18" charset="0"/>
                <a:cs typeface="Times New Roman" panose="02020603050405020304" pitchFamily="18" charset="0"/>
              </a:rPr>
              <a:t>quanto anche all’inizio del Vangelo di Giovanni è riconosciuto come il creatore del cielo e della terra».</a:t>
            </a:r>
          </a:p>
        </p:txBody>
      </p:sp>
    </p:spTree>
    <p:extLst>
      <p:ext uri="{BB962C8B-B14F-4D97-AF65-F5344CB8AC3E}">
        <p14:creationId xmlns:p14="http://schemas.microsoft.com/office/powerpoint/2010/main" val="3157960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C0D600-59F5-C4EC-BF7B-855E6BA34FAE}"/>
              </a:ext>
            </a:extLst>
          </p:cNvPr>
          <p:cNvSpPr>
            <a:spLocks noGrp="1"/>
          </p:cNvSpPr>
          <p:nvPr>
            <p:ph type="title"/>
          </p:nvPr>
        </p:nvSpPr>
        <p:spPr>
          <a:xfrm>
            <a:off x="838200" y="365125"/>
            <a:ext cx="10515600" cy="891107"/>
          </a:xfrm>
        </p:spPr>
        <p:txBody>
          <a:bodyPr/>
          <a:lstStyle/>
          <a:p>
            <a:pPr algn="ctr"/>
            <a:r>
              <a:rPr lang="it-IT" dirty="0">
                <a:latin typeface="Times New Roman" panose="02020603050405020304" pitchFamily="18" charset="0"/>
                <a:cs typeface="Times New Roman" panose="02020603050405020304" pitchFamily="18" charset="0"/>
              </a:rPr>
              <a:t>Il lavoro di Origene sugli </a:t>
            </a:r>
            <a:r>
              <a:rPr lang="it-IT" i="1" dirty="0">
                <a:latin typeface="Times New Roman" panose="02020603050405020304" pitchFamily="18" charset="0"/>
                <a:cs typeface="Times New Roman" panose="02020603050405020304" pitchFamily="18" charset="0"/>
              </a:rPr>
              <a:t>Hexapla</a:t>
            </a:r>
          </a:p>
        </p:txBody>
      </p:sp>
      <p:sp>
        <p:nvSpPr>
          <p:cNvPr id="3" name="Segnaposto contenuto 2">
            <a:extLst>
              <a:ext uri="{FF2B5EF4-FFF2-40B4-BE49-F238E27FC236}">
                <a16:creationId xmlns:a16="http://schemas.microsoft.com/office/drawing/2014/main" id="{B04FF192-4440-9917-7933-46A501AD6383}"/>
              </a:ext>
            </a:extLst>
          </p:cNvPr>
          <p:cNvSpPr>
            <a:spLocks noGrp="1"/>
          </p:cNvSpPr>
          <p:nvPr>
            <p:ph idx="1"/>
          </p:nvPr>
        </p:nvSpPr>
        <p:spPr>
          <a:xfrm>
            <a:off x="838200" y="1825625"/>
            <a:ext cx="10515600" cy="4566210"/>
          </a:xfrm>
        </p:spPr>
        <p:txBody>
          <a:bodyPr>
            <a:normAutofit lnSpcReduction="10000"/>
          </a:bodyPr>
          <a:lstStyle/>
          <a:p>
            <a:pPr marL="0" indent="0">
              <a:lnSpc>
                <a:spcPct val="100000"/>
              </a:lnSpc>
              <a:spcBef>
                <a:spcPts val="0"/>
              </a:spcBef>
              <a:buNone/>
            </a:pPr>
            <a:r>
              <a:rPr lang="it-IT" sz="2400" i="1" dirty="0">
                <a:latin typeface="Times New Roman" panose="02020603050405020304" pitchFamily="18" charset="0"/>
                <a:cs typeface="Times New Roman" panose="02020603050405020304" pitchFamily="18" charset="0"/>
              </a:rPr>
              <a:t>Epistola a Giulio Africano </a:t>
            </a:r>
            <a:r>
              <a:rPr lang="it-IT" sz="2400" dirty="0">
                <a:latin typeface="Times New Roman" panose="02020603050405020304" pitchFamily="18" charset="0"/>
                <a:cs typeface="Times New Roman" panose="02020603050405020304" pitchFamily="18" charset="0"/>
              </a:rPr>
              <a:t>9</a:t>
            </a:r>
          </a:p>
          <a:p>
            <a:pPr>
              <a:lnSpc>
                <a:spcPct val="100000"/>
              </a:lnSpc>
              <a:spcBef>
                <a:spcPts val="0"/>
              </a:spcBef>
            </a:pPr>
            <a:endParaRPr lang="it-IT" sz="24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Studiavo in particolare la traduzione dei Settanta, per non svalutare la moneta delle Chiese sotto il cielo e dare così a coloro che la cercano l'opportunità di calunniare, a loro piacimento, i personaggi pubblici e di accusare quelli che sono eminenti nella società.... Che ignorino gli insegnamenti autentici che si trovano nei loro testi…</a:t>
            </a:r>
          </a:p>
          <a:p>
            <a:pPr marL="0" indent="0" algn="just">
              <a:lnSpc>
                <a:spcPct val="100000"/>
              </a:lnSpc>
              <a:spcBef>
                <a:spcPts val="0"/>
              </a:spcBef>
              <a:buNone/>
            </a:pPr>
            <a:r>
              <a:rPr lang="it-IT" sz="2400" b="1" dirty="0">
                <a:effectLst/>
                <a:latin typeface="Times New Roman" panose="02020603050405020304" pitchFamily="18" charset="0"/>
                <a:ea typeface="Calibri" panose="020F0502020204030204" pitchFamily="34" charset="0"/>
                <a:cs typeface="Times New Roman" panose="02020603050405020304" pitchFamily="18" charset="0"/>
              </a:rPr>
              <a:t>Ma cerchiamo anche di non ignorare i loro testi, in modo che quando parliamo con gli ebrei non citiamo da loro ciò che non è nelle loro copie, e in modo che possiamo fare uso di ciò che è nei loro, anche se non è nei nostri libri. </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Infatti, se ci prepariamo in questo modo alle nostre controversie con loro, non ci disprezzeranno e non derideranno, come sono soliti fare, i credenti delle nazioni, dicendo che ignorano gli insegnamenti autentici contenuti nei loro testi</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SC 302, ed. N. De Lange, 1983, 534-535).</a:t>
            </a:r>
          </a:p>
          <a:p>
            <a:endParaRPr lang="it-IT" dirty="0"/>
          </a:p>
        </p:txBody>
      </p:sp>
    </p:spTree>
    <p:extLst>
      <p:ext uri="{BB962C8B-B14F-4D97-AF65-F5344CB8AC3E}">
        <p14:creationId xmlns:p14="http://schemas.microsoft.com/office/powerpoint/2010/main" val="751125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1F662F-4403-872B-28EA-57C9873CBC73}"/>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Le «sei unità»</a:t>
            </a:r>
          </a:p>
        </p:txBody>
      </p:sp>
      <p:graphicFrame>
        <p:nvGraphicFramePr>
          <p:cNvPr id="4" name="Segnaposto contenuto 3">
            <a:extLst>
              <a:ext uri="{FF2B5EF4-FFF2-40B4-BE49-F238E27FC236}">
                <a16:creationId xmlns:a16="http://schemas.microsoft.com/office/drawing/2014/main" id="{A71202F6-5441-5913-C8DF-AB74849F448A}"/>
              </a:ext>
            </a:extLst>
          </p:cNvPr>
          <p:cNvGraphicFramePr>
            <a:graphicFrameLocks noGrp="1"/>
          </p:cNvGraphicFramePr>
          <p:nvPr>
            <p:ph idx="1"/>
            <p:extLst>
              <p:ext uri="{D42A27DB-BD31-4B8C-83A1-F6EECF244321}">
                <p14:modId xmlns:p14="http://schemas.microsoft.com/office/powerpoint/2010/main" val="300482747"/>
              </p:ext>
            </p:extLst>
          </p:nvPr>
        </p:nvGraphicFramePr>
        <p:xfrm>
          <a:off x="838200" y="1825625"/>
          <a:ext cx="10515600" cy="3078069"/>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866486024"/>
                    </a:ext>
                  </a:extLst>
                </a:gridCol>
                <a:gridCol w="1752600">
                  <a:extLst>
                    <a:ext uri="{9D8B030D-6E8A-4147-A177-3AD203B41FA5}">
                      <a16:colId xmlns:a16="http://schemas.microsoft.com/office/drawing/2014/main" val="3379082831"/>
                    </a:ext>
                  </a:extLst>
                </a:gridCol>
                <a:gridCol w="1752600">
                  <a:extLst>
                    <a:ext uri="{9D8B030D-6E8A-4147-A177-3AD203B41FA5}">
                      <a16:colId xmlns:a16="http://schemas.microsoft.com/office/drawing/2014/main" val="1144317642"/>
                    </a:ext>
                  </a:extLst>
                </a:gridCol>
                <a:gridCol w="1752600">
                  <a:extLst>
                    <a:ext uri="{9D8B030D-6E8A-4147-A177-3AD203B41FA5}">
                      <a16:colId xmlns:a16="http://schemas.microsoft.com/office/drawing/2014/main" val="1994503333"/>
                    </a:ext>
                  </a:extLst>
                </a:gridCol>
                <a:gridCol w="1752600">
                  <a:extLst>
                    <a:ext uri="{9D8B030D-6E8A-4147-A177-3AD203B41FA5}">
                      <a16:colId xmlns:a16="http://schemas.microsoft.com/office/drawing/2014/main" val="3518866102"/>
                    </a:ext>
                  </a:extLst>
                </a:gridCol>
                <a:gridCol w="1752600">
                  <a:extLst>
                    <a:ext uri="{9D8B030D-6E8A-4147-A177-3AD203B41FA5}">
                      <a16:colId xmlns:a16="http://schemas.microsoft.com/office/drawing/2014/main" val="2140568327"/>
                    </a:ext>
                  </a:extLst>
                </a:gridCol>
              </a:tblGrid>
              <a:tr h="931180">
                <a:tc>
                  <a:txBody>
                    <a:bodyPr/>
                    <a:lstStyle/>
                    <a:p>
                      <a:pPr algn="ctr"/>
                      <a:r>
                        <a:rPr lang="it-IT" dirty="0">
                          <a:latin typeface="Times New Roman" panose="02020603050405020304" pitchFamily="18" charset="0"/>
                          <a:cs typeface="Times New Roman" panose="02020603050405020304" pitchFamily="18" charset="0"/>
                        </a:rPr>
                        <a:t>1. </a:t>
                      </a:r>
                    </a:p>
                    <a:p>
                      <a:pPr algn="ctr"/>
                      <a:r>
                        <a:rPr lang="it-IT" dirty="0">
                          <a:latin typeface="Times New Roman" panose="02020603050405020304" pitchFamily="18" charset="0"/>
                          <a:cs typeface="Times New Roman" panose="02020603050405020304" pitchFamily="18" charset="0"/>
                        </a:rPr>
                        <a:t>Testo ebraico</a:t>
                      </a:r>
                    </a:p>
                  </a:txBody>
                  <a:tcPr/>
                </a:tc>
                <a:tc>
                  <a:txBody>
                    <a:bodyPr/>
                    <a:lstStyle/>
                    <a:p>
                      <a:pPr algn="ctr"/>
                      <a:r>
                        <a:rPr lang="it-IT" dirty="0">
                          <a:latin typeface="Times New Roman" panose="02020603050405020304" pitchFamily="18" charset="0"/>
                          <a:cs typeface="Times New Roman" panose="02020603050405020304" pitchFamily="18" charset="0"/>
                        </a:rPr>
                        <a:t>2.</a:t>
                      </a:r>
                    </a:p>
                    <a:p>
                      <a:pPr algn="ctr"/>
                      <a:r>
                        <a:rPr lang="it-IT" dirty="0">
                          <a:latin typeface="Times New Roman" panose="02020603050405020304" pitchFamily="18" charset="0"/>
                          <a:cs typeface="Times New Roman" panose="02020603050405020304" pitchFamily="18" charset="0"/>
                        </a:rPr>
                        <a:t>Traslitterazione greca</a:t>
                      </a:r>
                    </a:p>
                  </a:txBody>
                  <a:tcPr/>
                </a:tc>
                <a:tc>
                  <a:txBody>
                    <a:bodyPr/>
                    <a:lstStyle/>
                    <a:p>
                      <a:pPr algn="ctr"/>
                      <a:r>
                        <a:rPr lang="it-IT" dirty="0">
                          <a:latin typeface="Times New Roman" panose="02020603050405020304" pitchFamily="18" charset="0"/>
                          <a:cs typeface="Times New Roman" panose="02020603050405020304" pitchFamily="18" charset="0"/>
                        </a:rPr>
                        <a:t>3. </a:t>
                      </a:r>
                    </a:p>
                    <a:p>
                      <a:pPr algn="ctr"/>
                      <a:r>
                        <a:rPr lang="it-IT" dirty="0">
                          <a:latin typeface="Times New Roman" panose="02020603050405020304" pitchFamily="18" charset="0"/>
                          <a:cs typeface="Times New Roman" panose="02020603050405020304" pitchFamily="18" charset="0"/>
                        </a:rPr>
                        <a:t>Aquila</a:t>
                      </a:r>
                    </a:p>
                  </a:txBody>
                  <a:tcPr/>
                </a:tc>
                <a:tc>
                  <a:txBody>
                    <a:bodyPr/>
                    <a:lstStyle/>
                    <a:p>
                      <a:pPr algn="ctr"/>
                      <a:r>
                        <a:rPr lang="it-IT" dirty="0">
                          <a:latin typeface="Times New Roman" panose="02020603050405020304" pitchFamily="18" charset="0"/>
                          <a:cs typeface="Times New Roman" panose="02020603050405020304" pitchFamily="18" charset="0"/>
                        </a:rPr>
                        <a:t>4. </a:t>
                      </a:r>
                    </a:p>
                    <a:p>
                      <a:pPr algn="ctr"/>
                      <a:r>
                        <a:rPr lang="it-IT" dirty="0">
                          <a:latin typeface="Times New Roman" panose="02020603050405020304" pitchFamily="18" charset="0"/>
                          <a:cs typeface="Times New Roman" panose="02020603050405020304" pitchFamily="18" charset="0"/>
                        </a:rPr>
                        <a:t>Simmaco</a:t>
                      </a:r>
                    </a:p>
                  </a:txBody>
                  <a:tcPr/>
                </a:tc>
                <a:tc>
                  <a:txBody>
                    <a:bodyPr/>
                    <a:lstStyle/>
                    <a:p>
                      <a:pPr algn="ctr"/>
                      <a:r>
                        <a:rPr lang="it-IT" dirty="0">
                          <a:latin typeface="Times New Roman" panose="02020603050405020304" pitchFamily="18" charset="0"/>
                          <a:cs typeface="Times New Roman" panose="02020603050405020304" pitchFamily="18" charset="0"/>
                        </a:rPr>
                        <a:t>5. </a:t>
                      </a:r>
                    </a:p>
                    <a:p>
                      <a:pPr algn="ctr"/>
                      <a:r>
                        <a:rPr lang="it-IT" dirty="0">
                          <a:latin typeface="Times New Roman" panose="02020603050405020304" pitchFamily="18" charset="0"/>
                          <a:cs typeface="Times New Roman" panose="02020603050405020304" pitchFamily="18" charset="0"/>
                        </a:rPr>
                        <a:t>LXX</a:t>
                      </a:r>
                    </a:p>
                  </a:txBody>
                  <a:tcPr/>
                </a:tc>
                <a:tc>
                  <a:txBody>
                    <a:bodyPr/>
                    <a:lstStyle/>
                    <a:p>
                      <a:pPr algn="ctr"/>
                      <a:r>
                        <a:rPr lang="it-IT" dirty="0">
                          <a:latin typeface="Times New Roman" panose="02020603050405020304" pitchFamily="18" charset="0"/>
                          <a:cs typeface="Times New Roman" panose="02020603050405020304" pitchFamily="18" charset="0"/>
                        </a:rPr>
                        <a:t>6.</a:t>
                      </a:r>
                    </a:p>
                    <a:p>
                      <a:pPr algn="ctr"/>
                      <a:r>
                        <a:rPr lang="it-IT" dirty="0">
                          <a:latin typeface="Times New Roman" panose="02020603050405020304" pitchFamily="18" charset="0"/>
                          <a:cs typeface="Times New Roman" panose="02020603050405020304" pitchFamily="18" charset="0"/>
                        </a:rPr>
                        <a:t>Teodozione</a:t>
                      </a:r>
                    </a:p>
                  </a:txBody>
                  <a:tcPr/>
                </a:tc>
                <a:extLst>
                  <a:ext uri="{0D108BD9-81ED-4DB2-BD59-A6C34878D82A}">
                    <a16:rowId xmlns:a16="http://schemas.microsoft.com/office/drawing/2014/main" val="3811186341"/>
                  </a:ext>
                </a:extLst>
              </a:tr>
              <a:tr h="377646">
                <a:tc>
                  <a:txBody>
                    <a:bodyPr/>
                    <a:lstStyle/>
                    <a:p>
                      <a:endParaRPr lang="it-IT">
                        <a:latin typeface="Times New Roman" panose="02020603050405020304" pitchFamily="18" charset="0"/>
                        <a:cs typeface="Times New Roman" panose="02020603050405020304" pitchFamily="18" charset="0"/>
                      </a:endParaRPr>
                    </a:p>
                  </a:txBody>
                  <a:tcPr/>
                </a:tc>
                <a:tc>
                  <a:txBody>
                    <a:bodyPr/>
                    <a:lstStyle/>
                    <a:p>
                      <a:endParaRPr lang="it-IT" dirty="0">
                        <a:latin typeface="Times New Roman" panose="02020603050405020304" pitchFamily="18" charset="0"/>
                        <a:cs typeface="Times New Roman" panose="02020603050405020304" pitchFamily="18" charset="0"/>
                      </a:endParaRPr>
                    </a:p>
                  </a:txBody>
                  <a:tcPr/>
                </a:tc>
                <a:tc>
                  <a:txBody>
                    <a:bodyPr/>
                    <a:lstStyle/>
                    <a:p>
                      <a:endParaRPr lang="it-IT" dirty="0">
                        <a:latin typeface="Times New Roman" panose="02020603050405020304" pitchFamily="18" charset="0"/>
                        <a:cs typeface="Times New Roman" panose="02020603050405020304" pitchFamily="18" charset="0"/>
                      </a:endParaRPr>
                    </a:p>
                  </a:txBody>
                  <a:tcPr/>
                </a:tc>
                <a:tc>
                  <a:txBody>
                    <a:bodyPr/>
                    <a:lstStyle/>
                    <a:p>
                      <a:endParaRPr lang="it-IT" dirty="0">
                        <a:latin typeface="Times New Roman" panose="02020603050405020304" pitchFamily="18" charset="0"/>
                        <a:cs typeface="Times New Roman" panose="02020603050405020304" pitchFamily="18" charset="0"/>
                      </a:endParaRPr>
                    </a:p>
                  </a:txBody>
                  <a:tcPr/>
                </a:tc>
                <a:tc>
                  <a:txBody>
                    <a:bodyPr/>
                    <a:lstStyle/>
                    <a:p>
                      <a:endParaRPr lang="it-IT">
                        <a:latin typeface="Times New Roman" panose="02020603050405020304" pitchFamily="18" charset="0"/>
                        <a:cs typeface="Times New Roman" panose="02020603050405020304" pitchFamily="18" charset="0"/>
                      </a:endParaRPr>
                    </a:p>
                  </a:txBody>
                  <a:tcPr/>
                </a:tc>
                <a:tc>
                  <a:txBody>
                    <a:bodyPr/>
                    <a:lstStyle/>
                    <a:p>
                      <a:endParaRPr lang="it-I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3571667"/>
                  </a:ext>
                </a:extLst>
              </a:tr>
              <a:tr h="1769243">
                <a:tc>
                  <a:txBody>
                    <a:bodyPr/>
                    <a:lstStyle/>
                    <a:p>
                      <a:endParaRPr lang="it-IT">
                        <a:latin typeface="Times New Roman" panose="02020603050405020304" pitchFamily="18" charset="0"/>
                        <a:cs typeface="Times New Roman" panose="02020603050405020304" pitchFamily="18" charset="0"/>
                      </a:endParaRPr>
                    </a:p>
                  </a:txBody>
                  <a:tcPr/>
                </a:tc>
                <a:tc>
                  <a:txBody>
                    <a:bodyPr/>
                    <a:lstStyle/>
                    <a:p>
                      <a:endParaRPr lang="it-IT">
                        <a:latin typeface="Times New Roman" panose="02020603050405020304" pitchFamily="18" charset="0"/>
                        <a:cs typeface="Times New Roman" panose="02020603050405020304" pitchFamily="18" charset="0"/>
                      </a:endParaRPr>
                    </a:p>
                  </a:txBody>
                  <a:tcPr/>
                </a:tc>
                <a:tc>
                  <a:txBody>
                    <a:bodyPr/>
                    <a:lstStyle/>
                    <a:p>
                      <a:endParaRPr lang="it-IT" dirty="0">
                        <a:latin typeface="Times New Roman" panose="02020603050405020304" pitchFamily="18" charset="0"/>
                        <a:cs typeface="Times New Roman" panose="02020603050405020304" pitchFamily="18" charset="0"/>
                      </a:endParaRPr>
                    </a:p>
                  </a:txBody>
                  <a:tcPr/>
                </a:tc>
                <a:tc>
                  <a:txBody>
                    <a:bodyPr/>
                    <a:lstStyle/>
                    <a:p>
                      <a:endParaRPr lang="it-IT" dirty="0">
                        <a:latin typeface="Times New Roman" panose="02020603050405020304" pitchFamily="18" charset="0"/>
                        <a:cs typeface="Times New Roman" panose="02020603050405020304" pitchFamily="18" charset="0"/>
                      </a:endParaRPr>
                    </a:p>
                  </a:txBody>
                  <a:tcPr/>
                </a:tc>
                <a:tc>
                  <a:txBody>
                    <a:bodyPr/>
                    <a:lstStyle/>
                    <a:p>
                      <a:r>
                        <a:rPr lang="it-IT" dirty="0">
                          <a:latin typeface="Times New Roman" panose="02020603050405020304" pitchFamily="18" charset="0"/>
                          <a:cs typeface="Times New Roman" panose="02020603050405020304" pitchFamily="18" charset="0"/>
                        </a:rPr>
                        <a:t>Qui i segni diacritici</a:t>
                      </a:r>
                    </a:p>
                    <a:p>
                      <a:pPr marL="285750" indent="-285750">
                        <a:buFontTx/>
                        <a:buChar char="-"/>
                      </a:pPr>
                      <a:r>
                        <a:rPr lang="it-IT" dirty="0">
                          <a:latin typeface="Times New Roman" panose="02020603050405020304" pitchFamily="18" charset="0"/>
                          <a:cs typeface="Times New Roman" panose="02020603050405020304" pitchFamily="18" charset="0"/>
                        </a:rPr>
                        <a:t>obelisco</a:t>
                      </a:r>
                    </a:p>
                    <a:p>
                      <a:pPr marL="285750" indent="-285750">
                        <a:buFontTx/>
                        <a:buChar char="-"/>
                      </a:pPr>
                      <a:r>
                        <a:rPr lang="it-IT" dirty="0">
                          <a:latin typeface="Times New Roman" panose="02020603050405020304" pitchFamily="18" charset="0"/>
                          <a:cs typeface="Times New Roman" panose="02020603050405020304" pitchFamily="18" charset="0"/>
                        </a:rPr>
                        <a:t>asterisco</a:t>
                      </a:r>
                      <a:r>
                        <a:rPr lang="it-IT" sz="1800" dirty="0">
                          <a:latin typeface="Times New Roman" panose="02020603050405020304" pitchFamily="18" charset="0"/>
                          <a:cs typeface="Times New Roman" panose="02020603050405020304" pitchFamily="18" charset="0"/>
                        </a:rPr>
                        <a:t> </a:t>
                      </a:r>
                      <a:r>
                        <a:rPr lang="it-IT" sz="1200" dirty="0">
                          <a:latin typeface="Times New Roman" panose="02020603050405020304" pitchFamily="18" charset="0"/>
                          <a:cs typeface="Times New Roman" panose="02020603050405020304" pitchFamily="18" charset="0"/>
                        </a:rPr>
                        <a:t>(Aristarco di Samotracia (216-144 a.C.).</a:t>
                      </a:r>
                    </a:p>
                  </a:txBody>
                  <a:tcPr/>
                </a:tc>
                <a:tc>
                  <a:txBody>
                    <a:bodyPr/>
                    <a:lstStyle/>
                    <a:p>
                      <a:endParaRPr lang="it-IT"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42018277"/>
                  </a:ext>
                </a:extLst>
              </a:tr>
            </a:tbl>
          </a:graphicData>
        </a:graphic>
      </p:graphicFrame>
    </p:spTree>
    <p:extLst>
      <p:ext uri="{BB962C8B-B14F-4D97-AF65-F5344CB8AC3E}">
        <p14:creationId xmlns:p14="http://schemas.microsoft.com/office/powerpoint/2010/main" val="311098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DD5879D-C776-BA45-8D2D-7F2618CB383D}"/>
              </a:ext>
            </a:extLst>
          </p:cNvPr>
          <p:cNvSpPr>
            <a:spLocks noGrp="1"/>
          </p:cNvSpPr>
          <p:nvPr>
            <p:ph idx="1"/>
          </p:nvPr>
        </p:nvSpPr>
        <p:spPr>
          <a:xfrm>
            <a:off x="838200" y="806824"/>
            <a:ext cx="10515600" cy="5370139"/>
          </a:xfrm>
        </p:spPr>
        <p:txBody>
          <a:bodyPr>
            <a:normAutofit fontScale="92500" lnSpcReduction="10000"/>
          </a:bodyPr>
          <a:lstStyle/>
          <a:p>
            <a:pPr marL="0" indent="0" algn="ctr">
              <a:buNone/>
            </a:pPr>
            <a:r>
              <a:rPr lang="it-IT" sz="1700" dirty="0">
                <a:latin typeface="Times New Roman" panose="02020603050405020304" pitchFamily="18" charset="0"/>
                <a:cs typeface="Times New Roman" panose="02020603050405020304" pitchFamily="18" charset="0"/>
              </a:rPr>
              <a:t>Venerdì 28 novembre 2025</a:t>
            </a:r>
          </a:p>
          <a:p>
            <a:pPr marL="0" indent="0" algn="ctr">
              <a:buNone/>
            </a:pPr>
            <a:endParaRPr lang="it-IT" b="1" dirty="0">
              <a:latin typeface="Times New Roman" panose="02020603050405020304" pitchFamily="18" charset="0"/>
              <a:cs typeface="Times New Roman" panose="02020603050405020304" pitchFamily="18" charset="0"/>
            </a:endParaRPr>
          </a:p>
          <a:p>
            <a:pPr marL="0" indent="0" algn="ctr">
              <a:buNone/>
            </a:pPr>
            <a:endParaRPr lang="it-IT" b="1" dirty="0">
              <a:latin typeface="Times New Roman" panose="02020603050405020304" pitchFamily="18" charset="0"/>
              <a:cs typeface="Times New Roman" panose="02020603050405020304" pitchFamily="18" charset="0"/>
            </a:endParaRPr>
          </a:p>
          <a:p>
            <a:pPr marL="0" indent="0" algn="ctr">
              <a:buNone/>
            </a:pPr>
            <a:endParaRPr lang="it-IT" b="1" dirty="0">
              <a:latin typeface="Times New Roman" panose="02020603050405020304" pitchFamily="18" charset="0"/>
              <a:cs typeface="Times New Roman" panose="02020603050405020304" pitchFamily="18" charset="0"/>
            </a:endParaRPr>
          </a:p>
          <a:p>
            <a:pPr marL="0" indent="0" algn="ctr">
              <a:buNone/>
            </a:pPr>
            <a:r>
              <a:rPr lang="it-IT" sz="4300" b="1" dirty="0">
                <a:latin typeface="Times New Roman" panose="02020603050405020304" pitchFamily="18" charset="0"/>
                <a:cs typeface="Times New Roman" panose="02020603050405020304" pitchFamily="18" charset="0"/>
              </a:rPr>
              <a:t>RESTARE ATTACCATI ALLA RADICE: </a:t>
            </a:r>
          </a:p>
          <a:p>
            <a:pPr marL="0" indent="0" algn="ctr">
              <a:buNone/>
            </a:pPr>
            <a:endParaRPr lang="it-IT" sz="1400" b="1" dirty="0">
              <a:latin typeface="Times New Roman" panose="02020603050405020304" pitchFamily="18" charset="0"/>
              <a:cs typeface="Times New Roman" panose="02020603050405020304" pitchFamily="18" charset="0"/>
            </a:endParaRPr>
          </a:p>
          <a:p>
            <a:pPr marL="0" indent="0" algn="ctr">
              <a:buNone/>
            </a:pPr>
            <a:r>
              <a:rPr lang="it-IT" sz="4000" b="1" dirty="0">
                <a:latin typeface="Times New Roman" panose="02020603050405020304" pitchFamily="18" charset="0"/>
                <a:cs typeface="Times New Roman" panose="02020603050405020304" pitchFamily="18" charset="0"/>
              </a:rPr>
              <a:t>LA BIBBIA EBRAICA E LA SUA INTERPRETAZIONE</a:t>
            </a:r>
          </a:p>
          <a:p>
            <a:pPr algn="ctr"/>
            <a:endParaRPr lang="it-IT" b="1" dirty="0">
              <a:latin typeface="Times New Roman" panose="02020603050405020304" pitchFamily="18" charset="0"/>
              <a:cs typeface="Times New Roman" panose="02020603050405020304" pitchFamily="18" charset="0"/>
            </a:endParaRPr>
          </a:p>
          <a:p>
            <a:pPr algn="ctr"/>
            <a:endParaRPr lang="it-IT" b="1" dirty="0">
              <a:latin typeface="Times New Roman" panose="02020603050405020304" pitchFamily="18" charset="0"/>
              <a:cs typeface="Times New Roman" panose="02020603050405020304" pitchFamily="18" charset="0"/>
            </a:endParaRPr>
          </a:p>
          <a:p>
            <a:pPr marL="0" indent="0" algn="ctr">
              <a:buNone/>
            </a:pPr>
            <a:r>
              <a:rPr lang="it-IT" sz="1800" i="1" dirty="0">
                <a:latin typeface="Times New Roman" panose="02020603050405020304" pitchFamily="18" charset="0"/>
                <a:cs typeface="Times New Roman" panose="02020603050405020304" pitchFamily="18" charset="0"/>
              </a:rPr>
              <a:t>Maurizio Girolami</a:t>
            </a:r>
          </a:p>
          <a:p>
            <a:pPr marL="0" indent="0" algn="ctr">
              <a:buNone/>
            </a:pPr>
            <a:r>
              <a:rPr lang="it-IT" sz="1800" dirty="0">
                <a:latin typeface="Times New Roman" panose="02020603050405020304" pitchFamily="18" charset="0"/>
                <a:cs typeface="Times New Roman" panose="02020603050405020304" pitchFamily="18" charset="0"/>
              </a:rPr>
              <a:t>Facoltà teologica del Triveneto</a:t>
            </a:r>
          </a:p>
          <a:p>
            <a:pPr algn="ctr"/>
            <a:endParaRPr lang="it-IT" dirty="0"/>
          </a:p>
        </p:txBody>
      </p:sp>
    </p:spTree>
    <p:extLst>
      <p:ext uri="{BB962C8B-B14F-4D97-AF65-F5344CB8AC3E}">
        <p14:creationId xmlns:p14="http://schemas.microsoft.com/office/powerpoint/2010/main" val="2748399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74B88B-02A6-5F9E-6E0F-7FC4A7A55FA0}"/>
              </a:ext>
            </a:extLst>
          </p:cNvPr>
          <p:cNvSpPr>
            <a:spLocks noGrp="1"/>
          </p:cNvSpPr>
          <p:nvPr>
            <p:ph type="title"/>
          </p:nvPr>
        </p:nvSpPr>
        <p:spPr>
          <a:xfrm>
            <a:off x="838200" y="365125"/>
            <a:ext cx="10515600" cy="934757"/>
          </a:xfrm>
        </p:spPr>
        <p:txBody>
          <a:bodyPr/>
          <a:lstStyle/>
          <a:p>
            <a:pPr algn="ctr"/>
            <a:r>
              <a:rPr lang="it-IT" dirty="0">
                <a:latin typeface="Times New Roman" panose="02020603050405020304" pitchFamily="18" charset="0"/>
                <a:cs typeface="Times New Roman" panose="02020603050405020304" pitchFamily="18" charset="0"/>
              </a:rPr>
              <a:t>Il nome </a:t>
            </a:r>
            <a:r>
              <a:rPr lang="it-IT" i="1" dirty="0">
                <a:latin typeface="Times New Roman" panose="02020603050405020304" pitchFamily="18" charset="0"/>
                <a:cs typeface="Times New Roman" panose="02020603050405020304" pitchFamily="18" charset="0"/>
              </a:rPr>
              <a:t>Hexapla</a:t>
            </a:r>
            <a:r>
              <a:rPr lang="it-IT" dirty="0">
                <a:latin typeface="Times New Roman" panose="02020603050405020304" pitchFamily="18" charset="0"/>
                <a:cs typeface="Times New Roman" panose="02020603050405020304" pitchFamily="18" charset="0"/>
              </a:rPr>
              <a:t> da Eusebio</a:t>
            </a:r>
          </a:p>
        </p:txBody>
      </p:sp>
      <p:sp>
        <p:nvSpPr>
          <p:cNvPr id="3" name="Segnaposto contenuto 2">
            <a:extLst>
              <a:ext uri="{FF2B5EF4-FFF2-40B4-BE49-F238E27FC236}">
                <a16:creationId xmlns:a16="http://schemas.microsoft.com/office/drawing/2014/main" id="{2693F195-2467-8FE9-AED0-EFEDBEB4F6F7}"/>
              </a:ext>
            </a:extLst>
          </p:cNvPr>
          <p:cNvSpPr>
            <a:spLocks noGrp="1"/>
          </p:cNvSpPr>
          <p:nvPr>
            <p:ph idx="1"/>
          </p:nvPr>
        </p:nvSpPr>
        <p:spPr>
          <a:xfrm>
            <a:off x="555812" y="1694329"/>
            <a:ext cx="11178988" cy="4625789"/>
          </a:xfrm>
        </p:spPr>
        <p:txBody>
          <a:bodyPr>
            <a:noAutofit/>
          </a:bodyPr>
          <a:lstStyle/>
          <a:p>
            <a:pPr marL="0" indent="0">
              <a:lnSpc>
                <a:spcPct val="100000"/>
              </a:lnSpc>
              <a:spcBef>
                <a:spcPts val="0"/>
              </a:spcBef>
              <a:buNone/>
            </a:pPr>
            <a:r>
              <a:rPr lang="it-IT" sz="2000" dirty="0">
                <a:latin typeface="Times New Roman" panose="02020603050405020304" pitchFamily="18" charset="0"/>
                <a:cs typeface="Times New Roman" panose="02020603050405020304" pitchFamily="18" charset="0"/>
              </a:rPr>
              <a:t>1. Lo studio compiuto da Origene sulla parola divina fu così scrupoloso, che egli apprese anche la lingua ebraica ed acquistò i testi originali in caratteri ebraici conservati presso gli ebrei. Ricercò altresì le edizioni degli altri che, oltre ai Settanta, avevano tradotto le Sacre Scritture, e, oltre alle traduzioni correnti, cioè quelle di Aquila, Simmaco e Teodozione, </a:t>
            </a:r>
            <a:r>
              <a:rPr lang="it-IT" sz="2000" b="1" dirty="0">
                <a:latin typeface="Times New Roman" panose="02020603050405020304" pitchFamily="18" charset="0"/>
                <a:cs typeface="Times New Roman" panose="02020603050405020304" pitchFamily="18" charset="0"/>
              </a:rPr>
              <a:t>ne trovò altre ancora e le portò alla luce traendole fuori da non so quali nascondigli in cui erano rimaste dimenticate per lungo tempo</a:t>
            </a:r>
            <a:r>
              <a:rPr lang="it-IT" sz="2000"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it-IT" sz="2000" dirty="0">
                <a:latin typeface="Times New Roman" panose="02020603050405020304" pitchFamily="18" charset="0"/>
                <a:cs typeface="Times New Roman" panose="02020603050405020304" pitchFamily="18" charset="0"/>
              </a:rPr>
              <a:t>2. A motivo delle incertezze che c’erano su di loro, non sapendo di chi fossero, indicò solamente questo: una l’aveva trovata a </a:t>
            </a:r>
            <a:r>
              <a:rPr lang="it-IT" sz="2000" b="1" dirty="0">
                <a:latin typeface="Times New Roman" panose="02020603050405020304" pitchFamily="18" charset="0"/>
                <a:cs typeface="Times New Roman" panose="02020603050405020304" pitchFamily="18" charset="0"/>
              </a:rPr>
              <a:t>Nicopoli </a:t>
            </a:r>
            <a:r>
              <a:rPr lang="it-IT" sz="2000" dirty="0">
                <a:latin typeface="Times New Roman" panose="02020603050405020304" pitchFamily="18" charset="0"/>
                <a:cs typeface="Times New Roman" panose="02020603050405020304" pitchFamily="18" charset="0"/>
              </a:rPr>
              <a:t>[d’Epiro], vicino ad </a:t>
            </a:r>
            <a:r>
              <a:rPr lang="it-IT" sz="2000" b="1" dirty="0">
                <a:latin typeface="Times New Roman" panose="02020603050405020304" pitchFamily="18" charset="0"/>
                <a:cs typeface="Times New Roman" panose="02020603050405020304" pitchFamily="18" charset="0"/>
              </a:rPr>
              <a:t>Azio</a:t>
            </a:r>
            <a:r>
              <a:rPr lang="it-IT" sz="2000" dirty="0">
                <a:latin typeface="Times New Roman" panose="02020603050405020304" pitchFamily="18" charset="0"/>
                <a:cs typeface="Times New Roman" panose="02020603050405020304" pitchFamily="18" charset="0"/>
              </a:rPr>
              <a:t> e un’altra in un altro luogo simile. </a:t>
            </a:r>
          </a:p>
          <a:p>
            <a:pPr marL="0" indent="0">
              <a:lnSpc>
                <a:spcPct val="100000"/>
              </a:lnSpc>
              <a:spcBef>
                <a:spcPts val="0"/>
              </a:spcBef>
              <a:buNone/>
            </a:pPr>
            <a:r>
              <a:rPr lang="it-IT" sz="2000" dirty="0">
                <a:latin typeface="Times New Roman" panose="02020603050405020304" pitchFamily="18" charset="0"/>
                <a:cs typeface="Times New Roman" panose="02020603050405020304" pitchFamily="18" charset="0"/>
              </a:rPr>
              <a:t>3. In ogni caso, negli </a:t>
            </a:r>
            <a:r>
              <a:rPr lang="it-IT" sz="2000" b="1" dirty="0">
                <a:latin typeface="Times New Roman" panose="02020603050405020304" pitchFamily="18" charset="0"/>
                <a:cs typeface="Times New Roman" panose="02020603050405020304" pitchFamily="18" charset="0"/>
              </a:rPr>
              <a:t>Hexapla dei Salmi</a:t>
            </a:r>
            <a:r>
              <a:rPr lang="it-IT" sz="2000" dirty="0">
                <a:latin typeface="Times New Roman" panose="02020603050405020304" pitchFamily="18" charset="0"/>
                <a:cs typeface="Times New Roman" panose="02020603050405020304" pitchFamily="18" charset="0"/>
              </a:rPr>
              <a:t>, alle quattro edizioni conosciute, non solo aggiunge una </a:t>
            </a:r>
            <a:r>
              <a:rPr lang="it-IT" sz="2000" b="1" dirty="0">
                <a:latin typeface="Times New Roman" panose="02020603050405020304" pitchFamily="18" charset="0"/>
                <a:cs typeface="Times New Roman" panose="02020603050405020304" pitchFamily="18" charset="0"/>
              </a:rPr>
              <a:t>quinta</a:t>
            </a:r>
            <a:r>
              <a:rPr lang="it-IT" sz="2000" dirty="0">
                <a:latin typeface="Times New Roman" panose="02020603050405020304" pitchFamily="18" charset="0"/>
                <a:cs typeface="Times New Roman" panose="02020603050405020304" pitchFamily="18" charset="0"/>
              </a:rPr>
              <a:t> traduzione, ma anche una </a:t>
            </a:r>
            <a:r>
              <a:rPr lang="it-IT" sz="2000" b="1" dirty="0">
                <a:latin typeface="Times New Roman" panose="02020603050405020304" pitchFamily="18" charset="0"/>
                <a:cs typeface="Times New Roman" panose="02020603050405020304" pitchFamily="18" charset="0"/>
              </a:rPr>
              <a:t>sesta</a:t>
            </a:r>
            <a:r>
              <a:rPr lang="it-IT" sz="2000" dirty="0">
                <a:latin typeface="Times New Roman" panose="02020603050405020304" pitchFamily="18" charset="0"/>
                <a:cs typeface="Times New Roman" panose="02020603050405020304" pitchFamily="18" charset="0"/>
              </a:rPr>
              <a:t> e una </a:t>
            </a:r>
            <a:r>
              <a:rPr lang="it-IT" sz="2000" b="1" dirty="0">
                <a:latin typeface="Times New Roman" panose="02020603050405020304" pitchFamily="18" charset="0"/>
                <a:cs typeface="Times New Roman" panose="02020603050405020304" pitchFamily="18" charset="0"/>
              </a:rPr>
              <a:t>settima</a:t>
            </a:r>
            <a:r>
              <a:rPr lang="it-IT" sz="2000" dirty="0">
                <a:latin typeface="Times New Roman" panose="02020603050405020304" pitchFamily="18" charset="0"/>
                <a:cs typeface="Times New Roman" panose="02020603050405020304" pitchFamily="18" charset="0"/>
              </a:rPr>
              <a:t> e dice ancora di averne trovata una a </a:t>
            </a:r>
            <a:r>
              <a:rPr lang="it-IT" sz="2000" b="1" dirty="0">
                <a:latin typeface="Times New Roman" panose="02020603050405020304" pitchFamily="18" charset="0"/>
                <a:cs typeface="Times New Roman" panose="02020603050405020304" pitchFamily="18" charset="0"/>
              </a:rPr>
              <a:t>Gerico</a:t>
            </a:r>
            <a:r>
              <a:rPr lang="it-IT" sz="2000" dirty="0">
                <a:latin typeface="Times New Roman" panose="02020603050405020304" pitchFamily="18" charset="0"/>
                <a:cs typeface="Times New Roman" panose="02020603050405020304" pitchFamily="18" charset="0"/>
              </a:rPr>
              <a:t>, dentro una giara, al tempo di Antonino, figlio di Severo.</a:t>
            </a:r>
          </a:p>
          <a:p>
            <a:pPr marL="0" indent="0">
              <a:lnSpc>
                <a:spcPct val="100000"/>
              </a:lnSpc>
              <a:spcBef>
                <a:spcPts val="0"/>
              </a:spcBef>
              <a:buNone/>
            </a:pPr>
            <a:r>
              <a:rPr lang="it-IT" sz="2000" dirty="0">
                <a:latin typeface="Times New Roman" panose="02020603050405020304" pitchFamily="18" charset="0"/>
                <a:cs typeface="Times New Roman" panose="02020603050405020304" pitchFamily="18" charset="0"/>
              </a:rPr>
              <a:t>4. Messe insieme tutte queste traduzioni in una sola opera, le divise in cola, le mise una di fronte all’altra insieme con il testo ebraico, lasciandoci gli esemplari di questi cosiddetti Hexapla; nei </a:t>
            </a:r>
            <a:r>
              <a:rPr lang="it-IT" sz="2000" dirty="0" err="1">
                <a:latin typeface="Times New Roman" panose="02020603050405020304" pitchFamily="18" charset="0"/>
                <a:cs typeface="Times New Roman" panose="02020603050405020304" pitchFamily="18" charset="0"/>
              </a:rPr>
              <a:t>Tetrapla</a:t>
            </a:r>
            <a:r>
              <a:rPr lang="it-IT" sz="2000" dirty="0">
                <a:latin typeface="Times New Roman" panose="02020603050405020304" pitchFamily="18" charset="0"/>
                <a:cs typeface="Times New Roman" panose="02020603050405020304" pitchFamily="18" charset="0"/>
              </a:rPr>
              <a:t> ripubblicò a parte le edizioni di Aquila, Simmaco e Teodozione insieme con quella dei Settanta. </a:t>
            </a:r>
          </a:p>
          <a:p>
            <a:pPr marL="0" indent="0" algn="r">
              <a:lnSpc>
                <a:spcPct val="100000"/>
              </a:lnSpc>
              <a:spcBef>
                <a:spcPts val="0"/>
              </a:spcBef>
              <a:buNone/>
            </a:pPr>
            <a:r>
              <a:rPr lang="it-IT" sz="2000" dirty="0">
                <a:latin typeface="Times New Roman" panose="02020603050405020304" pitchFamily="18" charset="0"/>
                <a:cs typeface="Times New Roman" panose="02020603050405020304" pitchFamily="18" charset="0"/>
              </a:rPr>
              <a:t>Eusebio, </a:t>
            </a:r>
            <a:r>
              <a:rPr lang="it-IT" sz="2000" i="1" dirty="0">
                <a:latin typeface="Times New Roman" panose="02020603050405020304" pitchFamily="18" charset="0"/>
                <a:cs typeface="Times New Roman" panose="02020603050405020304" pitchFamily="18" charset="0"/>
              </a:rPr>
              <a:t>Historia Ecclesiastica </a:t>
            </a:r>
            <a:r>
              <a:rPr lang="it-IT" sz="2000" dirty="0">
                <a:latin typeface="Times New Roman" panose="02020603050405020304" pitchFamily="18" charset="0"/>
                <a:cs typeface="Times New Roman" panose="02020603050405020304" pitchFamily="18" charset="0"/>
              </a:rPr>
              <a:t>6,16,1-4 (cf. Epifanio, </a:t>
            </a:r>
            <a:r>
              <a:rPr lang="it-IT" sz="2000" i="1" dirty="0" err="1">
                <a:latin typeface="Times New Roman" panose="02020603050405020304" pitchFamily="18" charset="0"/>
                <a:cs typeface="Times New Roman" panose="02020603050405020304" pitchFamily="18" charset="0"/>
              </a:rPr>
              <a:t>Panarion</a:t>
            </a:r>
            <a:r>
              <a:rPr lang="it-IT" sz="2000" dirty="0">
                <a:latin typeface="Times New Roman" panose="02020603050405020304" pitchFamily="18" charset="0"/>
                <a:cs typeface="Times New Roman" panose="02020603050405020304" pitchFamily="18" charset="0"/>
              </a:rPr>
              <a:t> 64,3.5 e </a:t>
            </a:r>
            <a:r>
              <a:rPr lang="it-IT" sz="2000" i="1" dirty="0">
                <a:latin typeface="Times New Roman" panose="02020603050405020304" pitchFamily="18" charset="0"/>
                <a:cs typeface="Times New Roman" panose="02020603050405020304" pitchFamily="18" charset="0"/>
              </a:rPr>
              <a:t>De </a:t>
            </a:r>
            <a:r>
              <a:rPr lang="it-IT" sz="2000" i="1" dirty="0" err="1">
                <a:latin typeface="Times New Roman" panose="02020603050405020304" pitchFamily="18" charset="0"/>
                <a:cs typeface="Times New Roman" panose="02020603050405020304" pitchFamily="18" charset="0"/>
              </a:rPr>
              <a:t>Mens</a:t>
            </a:r>
            <a:r>
              <a:rPr lang="it-IT" sz="2000" i="1" dirty="0">
                <a:latin typeface="Times New Roman" panose="02020603050405020304" pitchFamily="18" charset="0"/>
                <a:cs typeface="Times New Roman" panose="02020603050405020304" pitchFamily="18" charset="0"/>
              </a:rPr>
              <a:t>. Et Pond.</a:t>
            </a:r>
            <a:r>
              <a:rPr lang="it-IT" sz="2000" dirty="0">
                <a:latin typeface="Times New Roman" panose="02020603050405020304" pitchFamily="18" charset="0"/>
                <a:cs typeface="Times New Roman" panose="02020603050405020304" pitchFamily="18" charset="0"/>
              </a:rPr>
              <a:t> 19)</a:t>
            </a:r>
          </a:p>
          <a:p>
            <a:pPr marL="0" indent="0">
              <a:spcBef>
                <a:spcPts val="0"/>
              </a:spcBef>
              <a:buNone/>
            </a:pPr>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443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1BA746-1577-B0D4-EEEB-D43A527079C9}"/>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Origene a Cesarea dopo il 232 d.C.</a:t>
            </a:r>
          </a:p>
        </p:txBody>
      </p:sp>
      <p:sp>
        <p:nvSpPr>
          <p:cNvPr id="3" name="Segnaposto contenuto 2">
            <a:extLst>
              <a:ext uri="{FF2B5EF4-FFF2-40B4-BE49-F238E27FC236}">
                <a16:creationId xmlns:a16="http://schemas.microsoft.com/office/drawing/2014/main" id="{74C9E8CF-2747-A473-4E45-BC363D3262E9}"/>
              </a:ext>
            </a:extLst>
          </p:cNvPr>
          <p:cNvSpPr>
            <a:spLocks noGrp="1"/>
          </p:cNvSpPr>
          <p:nvPr>
            <p:ph idx="1"/>
          </p:nvPr>
        </p:nvSpPr>
        <p:spPr/>
        <p:txBody>
          <a:bodyPr/>
          <a:lstStyle/>
          <a:p>
            <a:r>
              <a:rPr lang="it-IT" dirty="0">
                <a:latin typeface="Times New Roman" panose="02020603050405020304" pitchFamily="18" charset="0"/>
                <a:cs typeface="Times New Roman" panose="02020603050405020304" pitchFamily="18" charset="0"/>
              </a:rPr>
              <a:t>Da Alessandria le </a:t>
            </a:r>
            <a:r>
              <a:rPr lang="it-IT" i="1" dirty="0" err="1">
                <a:latin typeface="Times New Roman" panose="02020603050405020304" pitchFamily="18" charset="0"/>
                <a:cs typeface="Times New Roman" panose="02020603050405020304" pitchFamily="18" charset="0"/>
              </a:rPr>
              <a:t>Tetrapla</a:t>
            </a:r>
            <a:r>
              <a:rPr lang="it-IT" dirty="0">
                <a:latin typeface="Times New Roman" panose="02020603050405020304" pitchFamily="18" charset="0"/>
                <a:cs typeface="Times New Roman" panose="02020603050405020304" pitchFamily="18" charset="0"/>
              </a:rPr>
              <a:t>… primo commento ai Salmi (222-225), già conosce Aquila, Simmaco e Teodozione.</a:t>
            </a:r>
          </a:p>
          <a:p>
            <a:r>
              <a:rPr lang="it-IT" dirty="0">
                <a:latin typeface="Times New Roman" panose="02020603050405020304" pitchFamily="18" charset="0"/>
                <a:cs typeface="Times New Roman" panose="02020603050405020304" pitchFamily="18" charset="0"/>
              </a:rPr>
              <a:t>A Cesarea, 232, aggiunge testo ebraico e traduzione greca (già preparata da circoli giudaici…). </a:t>
            </a:r>
          </a:p>
          <a:p>
            <a:pPr lvl="1"/>
            <a:r>
              <a:rPr lang="it-IT" dirty="0">
                <a:latin typeface="Times New Roman" panose="02020603050405020304" pitchFamily="18" charset="0"/>
                <a:cs typeface="Times New Roman" panose="02020603050405020304" pitchFamily="18" charset="0"/>
              </a:rPr>
              <a:t>Incontra Patriarca </a:t>
            </a:r>
            <a:r>
              <a:rPr lang="it-IT" dirty="0" err="1">
                <a:latin typeface="Times New Roman" panose="02020603050405020304" pitchFamily="18" charset="0"/>
                <a:cs typeface="Times New Roman" panose="02020603050405020304" pitchFamily="18" charset="0"/>
              </a:rPr>
              <a:t>Iullo</a:t>
            </a:r>
            <a:r>
              <a:rPr lang="it-IT" dirty="0">
                <a:latin typeface="Times New Roman" panose="02020603050405020304" pitchFamily="18" charset="0"/>
                <a:cs typeface="Times New Roman" panose="02020603050405020304" pitchFamily="18" charset="0"/>
              </a:rPr>
              <a:t> (Hillel?): cf. discussione sull’attribuzione a Mosè di 11 Salmi.</a:t>
            </a:r>
          </a:p>
          <a:p>
            <a:r>
              <a:rPr lang="it-IT" dirty="0">
                <a:latin typeface="Times New Roman" panose="02020603050405020304" pitchFamily="18" charset="0"/>
                <a:cs typeface="Times New Roman" panose="02020603050405020304" pitchFamily="18" charset="0"/>
              </a:rPr>
              <a:t>A Nicopoli d’Epiro, presso Azio, 245-246, scopre la </a:t>
            </a:r>
            <a:r>
              <a:rPr lang="it-IT" i="1" dirty="0">
                <a:latin typeface="Times New Roman" panose="02020603050405020304" pitchFamily="18" charset="0"/>
                <a:cs typeface="Times New Roman" panose="02020603050405020304" pitchFamily="18" charset="0"/>
              </a:rPr>
              <a:t>Quinta</a:t>
            </a:r>
            <a:r>
              <a:rPr lang="it-IT" dirty="0">
                <a:latin typeface="Times New Roman" panose="02020603050405020304" pitchFamily="18" charset="0"/>
                <a:cs typeface="Times New Roman" panose="02020603050405020304" pitchFamily="18" charset="0"/>
              </a:rPr>
              <a:t> dei Salmi.</a:t>
            </a:r>
          </a:p>
          <a:p>
            <a:r>
              <a:rPr lang="it-IT" dirty="0">
                <a:latin typeface="Times New Roman" panose="02020603050405020304" pitchFamily="18" charset="0"/>
                <a:cs typeface="Times New Roman" panose="02020603050405020304" pitchFamily="18" charset="0"/>
              </a:rPr>
              <a:t>A Gerico scopre la </a:t>
            </a:r>
            <a:r>
              <a:rPr lang="it-IT" i="1" dirty="0" err="1">
                <a:latin typeface="Times New Roman" panose="02020603050405020304" pitchFamily="18" charset="0"/>
                <a:cs typeface="Times New Roman" panose="02020603050405020304" pitchFamily="18" charset="0"/>
              </a:rPr>
              <a:t>Sexta</a:t>
            </a:r>
            <a:r>
              <a:rPr lang="it-IT" dirty="0">
                <a:latin typeface="Times New Roman" panose="02020603050405020304" pitchFamily="18" charset="0"/>
                <a:cs typeface="Times New Roman" panose="02020603050405020304" pitchFamily="18" charset="0"/>
              </a:rPr>
              <a:t> dei Salmi. </a:t>
            </a:r>
          </a:p>
        </p:txBody>
      </p:sp>
    </p:spTree>
    <p:extLst>
      <p:ext uri="{BB962C8B-B14F-4D97-AF65-F5344CB8AC3E}">
        <p14:creationId xmlns:p14="http://schemas.microsoft.com/office/powerpoint/2010/main" val="1882316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F84C7D-194E-B7D1-9054-F8F913D3699F}"/>
              </a:ext>
            </a:extLst>
          </p:cNvPr>
          <p:cNvSpPr>
            <a:spLocks noGrp="1"/>
          </p:cNvSpPr>
          <p:nvPr>
            <p:ph type="title"/>
          </p:nvPr>
        </p:nvSpPr>
        <p:spPr>
          <a:xfrm>
            <a:off x="838200" y="365125"/>
            <a:ext cx="10515600" cy="1176804"/>
          </a:xfrm>
        </p:spPr>
        <p:txBody>
          <a:bodyPr>
            <a:normAutofit fontScale="90000"/>
          </a:bodyPr>
          <a:lstStyle/>
          <a:p>
            <a:pPr algn="ctr"/>
            <a:r>
              <a:rPr lang="it-IT" dirty="0">
                <a:latin typeface="Times New Roman" panose="02020603050405020304" pitchFamily="18" charset="0"/>
                <a:cs typeface="Times New Roman" panose="02020603050405020304" pitchFamily="18" charset="0"/>
              </a:rPr>
              <a:t>Origene: I LXX </a:t>
            </a:r>
            <a:r>
              <a:rPr lang="it-IT" i="1" dirty="0">
                <a:latin typeface="Times New Roman" panose="02020603050405020304" pitchFamily="18" charset="0"/>
                <a:cs typeface="Times New Roman" panose="02020603050405020304" pitchFamily="18" charset="0"/>
              </a:rPr>
              <a:t>negli</a:t>
            </a:r>
            <a:r>
              <a:rPr lang="it-IT" dirty="0">
                <a:latin typeface="Times New Roman" panose="02020603050405020304" pitchFamily="18" charset="0"/>
                <a:cs typeface="Times New Roman" panose="02020603050405020304" pitchFamily="18" charset="0"/>
              </a:rPr>
              <a:t> Hexapla e </a:t>
            </a:r>
            <a:r>
              <a:rPr lang="it-IT" i="1" dirty="0">
                <a:latin typeface="Times New Roman" panose="02020603050405020304" pitchFamily="18" charset="0"/>
                <a:cs typeface="Times New Roman" panose="02020603050405020304" pitchFamily="18" charset="0"/>
              </a:rPr>
              <a:t>dagli</a:t>
            </a:r>
            <a:r>
              <a:rPr lang="it-IT" dirty="0">
                <a:latin typeface="Times New Roman" panose="02020603050405020304" pitchFamily="18" charset="0"/>
                <a:cs typeface="Times New Roman" panose="02020603050405020304" pitchFamily="18" charset="0"/>
              </a:rPr>
              <a:t> Hexapla</a:t>
            </a:r>
          </a:p>
        </p:txBody>
      </p:sp>
      <p:sp>
        <p:nvSpPr>
          <p:cNvPr id="3" name="Segnaposto contenuto 2">
            <a:extLst>
              <a:ext uri="{FF2B5EF4-FFF2-40B4-BE49-F238E27FC236}">
                <a16:creationId xmlns:a16="http://schemas.microsoft.com/office/drawing/2014/main" id="{7C797248-B7C8-FD4E-E08F-06B7D8499002}"/>
              </a:ext>
            </a:extLst>
          </p:cNvPr>
          <p:cNvSpPr>
            <a:spLocks noGrp="1"/>
          </p:cNvSpPr>
          <p:nvPr>
            <p:ph idx="1"/>
          </p:nvPr>
        </p:nvSpPr>
        <p:spPr>
          <a:xfrm>
            <a:off x="838200" y="1604682"/>
            <a:ext cx="10515600" cy="4888193"/>
          </a:xfrm>
        </p:spPr>
        <p:txBody>
          <a:bodyPr>
            <a:normAutofit fontScale="92500"/>
          </a:bodyPr>
          <a:lstStyle/>
          <a:p>
            <a:pPr marL="0" indent="0">
              <a:lnSpc>
                <a:spcPct val="110000"/>
              </a:lnSpc>
              <a:buNone/>
            </a:pPr>
            <a:r>
              <a:rPr lang="it-IT" sz="2200" kern="0" dirty="0">
                <a:effectLst/>
                <a:latin typeface="Times New Roman" panose="02020603050405020304" pitchFamily="18" charset="0"/>
                <a:ea typeface="Calibri" panose="020F0502020204030204" pitchFamily="34" charset="0"/>
              </a:rPr>
              <a:t>In questo caso è evidente che si è prodotta </a:t>
            </a:r>
            <a:r>
              <a:rPr lang="it-IT" sz="2200" b="1" kern="0" dirty="0">
                <a:effectLst/>
                <a:latin typeface="Times New Roman" panose="02020603050405020304" pitchFamily="18" charset="0"/>
                <a:ea typeface="Calibri" panose="020F0502020204030204" pitchFamily="34" charset="0"/>
              </a:rPr>
              <a:t>una grossa divergenza tra gli esemplari, sia per disattenzione da parte di copisti, sia per nefasto ardire da parte di alcuni nell’apportare una correzione al testo delle Scritture, sia per il fatto che nella correzione alcuni hanno aggiunto o tolto a loro piacimento</a:t>
            </a:r>
            <a:r>
              <a:rPr lang="it-IT" sz="2200" kern="0" dirty="0">
                <a:effectLst/>
                <a:latin typeface="Times New Roman" panose="02020603050405020304" pitchFamily="18" charset="0"/>
                <a:ea typeface="Calibri" panose="020F0502020204030204" pitchFamily="34" charset="0"/>
              </a:rPr>
              <a:t>. Quanto dunque alle </a:t>
            </a:r>
            <a:r>
              <a:rPr lang="it-IT" sz="2200" b="1" kern="0" dirty="0">
                <a:effectLst/>
                <a:latin typeface="Times New Roman" panose="02020603050405020304" pitchFamily="18" charset="0"/>
                <a:ea typeface="Calibri" panose="020F0502020204030204" pitchFamily="34" charset="0"/>
              </a:rPr>
              <a:t>divergenze tra gli esemplari dell’Antico Testamento</a:t>
            </a:r>
            <a:r>
              <a:rPr lang="it-IT" sz="2200" kern="0" dirty="0">
                <a:effectLst/>
                <a:latin typeface="Times New Roman" panose="02020603050405020304" pitchFamily="18" charset="0"/>
                <a:ea typeface="Calibri" panose="020F0502020204030204" pitchFamily="34" charset="0"/>
              </a:rPr>
              <a:t>, con l’aiuto di Dio abbiamo </a:t>
            </a:r>
            <a:r>
              <a:rPr lang="it-IT" sz="2200" b="1" kern="0" dirty="0">
                <a:effectLst/>
                <a:latin typeface="Times New Roman" panose="02020603050405020304" pitchFamily="18" charset="0"/>
                <a:ea typeface="Calibri" panose="020F0502020204030204" pitchFamily="34" charset="0"/>
              </a:rPr>
              <a:t>trovato rimedio </a:t>
            </a:r>
            <a:r>
              <a:rPr lang="it-IT" sz="2200" kern="0" dirty="0">
                <a:effectLst/>
                <a:latin typeface="Times New Roman" panose="02020603050405020304" pitchFamily="18" charset="0"/>
                <a:ea typeface="Calibri" panose="020F0502020204030204" pitchFamily="34" charset="0"/>
              </a:rPr>
              <a:t>(ἰάσα</a:t>
            </a:r>
            <a:r>
              <a:rPr lang="it-IT" sz="2200" kern="0" dirty="0" err="1">
                <a:effectLst/>
                <a:latin typeface="Times New Roman" panose="02020603050405020304" pitchFamily="18" charset="0"/>
                <a:ea typeface="Calibri" panose="020F0502020204030204" pitchFamily="34" charset="0"/>
              </a:rPr>
              <a:t>σθ</a:t>
            </a:r>
            <a:r>
              <a:rPr lang="it-IT" sz="2200" kern="0" dirty="0">
                <a:effectLst/>
                <a:latin typeface="Times New Roman" panose="02020603050405020304" pitchFamily="18" charset="0"/>
                <a:ea typeface="Calibri" panose="020F0502020204030204" pitchFamily="34" charset="0"/>
              </a:rPr>
              <a:t>αι), utilizzando </a:t>
            </a:r>
            <a:r>
              <a:rPr lang="it-IT" sz="2200" b="1" kern="0" dirty="0">
                <a:effectLst/>
                <a:latin typeface="Times New Roman" panose="02020603050405020304" pitchFamily="18" charset="0"/>
                <a:ea typeface="Calibri" panose="020F0502020204030204" pitchFamily="34" charset="0"/>
              </a:rPr>
              <a:t>come criterio le altre edizioni</a:t>
            </a:r>
            <a:r>
              <a:rPr lang="it-IT" sz="2200" kern="0" dirty="0">
                <a:effectLst/>
                <a:latin typeface="Times New Roman" panose="02020603050405020304" pitchFamily="18" charset="0"/>
                <a:ea typeface="Calibri" panose="020F0502020204030204" pitchFamily="34" charset="0"/>
              </a:rPr>
              <a:t>; quando risultava esservi incertezza presso i Settanta per mancanza di accordo tra gli esemplari, abbiamo giudicato a partire dalle altre edizioni, e abbiamo conservato le lezioni in accordo con quelle; alcune lezioni le abbiamo segnate con </a:t>
            </a:r>
            <a:r>
              <a:rPr lang="it-IT" sz="2200" b="1" kern="0" dirty="0">
                <a:effectLst/>
                <a:latin typeface="Times New Roman" panose="02020603050405020304" pitchFamily="18" charset="0"/>
                <a:ea typeface="Calibri" panose="020F0502020204030204" pitchFamily="34" charset="0"/>
              </a:rPr>
              <a:t>l’obelos</a:t>
            </a:r>
            <a:r>
              <a:rPr lang="it-IT" sz="2200" kern="0" dirty="0">
                <a:effectLst/>
                <a:latin typeface="Times New Roman" panose="02020603050405020304" pitchFamily="18" charset="0"/>
                <a:ea typeface="Calibri" panose="020F0502020204030204" pitchFamily="34" charset="0"/>
              </a:rPr>
              <a:t>, in quanto non presenti nel testo ebraico (non osando eliminarle del tutto), altre le abbiamo invece segnate con </a:t>
            </a:r>
            <a:r>
              <a:rPr lang="it-IT" sz="2200" b="1" kern="0" dirty="0">
                <a:effectLst/>
                <a:latin typeface="Times New Roman" panose="02020603050405020304" pitchFamily="18" charset="0"/>
                <a:ea typeface="Calibri" panose="020F0502020204030204" pitchFamily="34" charset="0"/>
              </a:rPr>
              <a:t>l’asterisco</a:t>
            </a:r>
            <a:r>
              <a:rPr lang="it-IT" sz="2200" kern="0" dirty="0">
                <a:effectLst/>
                <a:latin typeface="Times New Roman" panose="02020603050405020304" pitchFamily="18" charset="0"/>
                <a:ea typeface="Calibri" panose="020F0502020204030204" pitchFamily="34" charset="0"/>
              </a:rPr>
              <a:t>, perché risultasse chiaro che, pur non essendo presenti nei Settanta, le avevamo aggiunte a partire dalle altre edizioni in accordo con il testo ebraico. Chi vuole, può accogliere queste lezioni; chi invece in ciò trova inciampo, può fare (quanto all’accettazione o meno) quello che vuole.</a:t>
            </a:r>
          </a:p>
          <a:p>
            <a:pPr marL="0" indent="0" algn="r">
              <a:lnSpc>
                <a:spcPct val="110000"/>
              </a:lnSpc>
              <a:buNone/>
            </a:pPr>
            <a:r>
              <a:rPr lang="it-IT" sz="1900" i="1" dirty="0">
                <a:latin typeface="Times New Roman" panose="02020603050405020304" pitchFamily="18" charset="0"/>
                <a:cs typeface="Times New Roman" panose="02020603050405020304" pitchFamily="18" charset="0"/>
              </a:rPr>
              <a:t>Commento a Matteo </a:t>
            </a:r>
            <a:r>
              <a:rPr lang="it-IT" sz="1900" dirty="0">
                <a:latin typeface="Times New Roman" panose="02020603050405020304" pitchFamily="18" charset="0"/>
                <a:cs typeface="Times New Roman" panose="02020603050405020304" pitchFamily="18" charset="0"/>
              </a:rPr>
              <a:t>15,14 (</a:t>
            </a:r>
            <a:r>
              <a:rPr lang="it-IT" sz="1900" kern="0" dirty="0">
                <a:latin typeface="Times New Roman" panose="02020603050405020304" pitchFamily="18" charset="0"/>
                <a:ea typeface="Calibri" panose="020F0502020204030204" pitchFamily="34" charset="0"/>
                <a:cs typeface="Times New Roman" panose="02020603050405020304" pitchFamily="18" charset="0"/>
              </a:rPr>
              <a:t>ed. G. Bendinelli, Roma 2015, 211</a:t>
            </a:r>
            <a:r>
              <a:rPr lang="it-IT" sz="1900" dirty="0">
                <a:latin typeface="Times New Roman" panose="02020603050405020304" pitchFamily="18" charset="0"/>
                <a:cs typeface="Times New Roman" panose="02020603050405020304" pitchFamily="18" charset="0"/>
              </a:rPr>
              <a:t>).</a:t>
            </a:r>
          </a:p>
          <a:p>
            <a:pPr marL="0" indent="0">
              <a:lnSpc>
                <a:spcPct val="110000"/>
              </a:lnSpc>
              <a:buNone/>
            </a:pPr>
            <a:endParaRPr lang="it-IT" sz="2200" dirty="0"/>
          </a:p>
        </p:txBody>
      </p:sp>
    </p:spTree>
    <p:extLst>
      <p:ext uri="{BB962C8B-B14F-4D97-AF65-F5344CB8AC3E}">
        <p14:creationId xmlns:p14="http://schemas.microsoft.com/office/powerpoint/2010/main" val="3060906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B63D9-FC1C-A325-BDE8-433A00A0A255}"/>
              </a:ext>
            </a:extLst>
          </p:cNvPr>
          <p:cNvSpPr>
            <a:spLocks noGrp="1"/>
          </p:cNvSpPr>
          <p:nvPr>
            <p:ph type="title"/>
          </p:nvPr>
        </p:nvSpPr>
        <p:spPr>
          <a:xfrm>
            <a:off x="838200" y="365125"/>
            <a:ext cx="10515600" cy="782357"/>
          </a:xfrm>
        </p:spPr>
        <p:txBody>
          <a:bodyPr/>
          <a:lstStyle/>
          <a:p>
            <a:pPr algn="ctr"/>
            <a:r>
              <a:rPr lang="it-IT" i="1" dirty="0">
                <a:latin typeface="Times New Roman" panose="02020603050405020304" pitchFamily="18" charset="0"/>
                <a:cs typeface="Times New Roman" panose="02020603050405020304" pitchFamily="18" charset="0"/>
              </a:rPr>
              <a:t>Commento a Matteo</a:t>
            </a:r>
            <a:r>
              <a:rPr lang="it-IT" dirty="0">
                <a:latin typeface="Times New Roman" panose="02020603050405020304" pitchFamily="18" charset="0"/>
                <a:cs typeface="Times New Roman" panose="02020603050405020304" pitchFamily="18" charset="0"/>
              </a:rPr>
              <a:t> 15,14</a:t>
            </a:r>
          </a:p>
        </p:txBody>
      </p:sp>
      <p:sp>
        <p:nvSpPr>
          <p:cNvPr id="3" name="Segnaposto contenuto 2">
            <a:extLst>
              <a:ext uri="{FF2B5EF4-FFF2-40B4-BE49-F238E27FC236}">
                <a16:creationId xmlns:a16="http://schemas.microsoft.com/office/drawing/2014/main" id="{00CD03D3-854B-DB2B-3261-D5409802F170}"/>
              </a:ext>
            </a:extLst>
          </p:cNvPr>
          <p:cNvSpPr>
            <a:spLocks noGrp="1"/>
          </p:cNvSpPr>
          <p:nvPr>
            <p:ph idx="1"/>
          </p:nvPr>
        </p:nvSpPr>
        <p:spPr>
          <a:xfrm>
            <a:off x="564776" y="1335740"/>
            <a:ext cx="11071412" cy="5325035"/>
          </a:xfrm>
        </p:spPr>
        <p:txBody>
          <a:bodyPr>
            <a:normAutofit fontScale="92500" lnSpcReduction="10000"/>
          </a:bodyPr>
          <a:lstStyle/>
          <a:p>
            <a:pPr>
              <a:lnSpc>
                <a:spcPct val="110000"/>
              </a:lnSpc>
              <a:spcBef>
                <a:spcPts val="0"/>
              </a:spcBef>
            </a:pPr>
            <a:r>
              <a:rPr lang="it-IT" dirty="0">
                <a:latin typeface="Times New Roman" panose="02020603050405020304" pitchFamily="18" charset="0"/>
                <a:cs typeface="Times New Roman" panose="02020603050405020304" pitchFamily="18" charset="0"/>
              </a:rPr>
              <a:t>Divergenza degli esemplari: le cause</a:t>
            </a:r>
          </a:p>
          <a:p>
            <a:pPr lvl="1">
              <a:lnSpc>
                <a:spcPct val="110000"/>
              </a:lnSpc>
              <a:spcBef>
                <a:spcPts val="0"/>
              </a:spcBef>
            </a:pPr>
            <a:r>
              <a:rPr lang="it-IT" dirty="0">
                <a:latin typeface="Times New Roman" panose="02020603050405020304" pitchFamily="18" charset="0"/>
                <a:cs typeface="Times New Roman" panose="02020603050405020304" pitchFamily="18" charset="0"/>
              </a:rPr>
              <a:t>Disattenzione dei copisti</a:t>
            </a:r>
          </a:p>
          <a:p>
            <a:pPr lvl="1">
              <a:lnSpc>
                <a:spcPct val="110000"/>
              </a:lnSpc>
              <a:spcBef>
                <a:spcPts val="0"/>
              </a:spcBef>
            </a:pPr>
            <a:r>
              <a:rPr lang="it-IT" dirty="0">
                <a:latin typeface="Times New Roman" panose="02020603050405020304" pitchFamily="18" charset="0"/>
                <a:cs typeface="Times New Roman" panose="02020603050405020304" pitchFamily="18" charset="0"/>
              </a:rPr>
              <a:t>Correzione delle Scritture</a:t>
            </a:r>
          </a:p>
          <a:p>
            <a:pPr lvl="1">
              <a:lnSpc>
                <a:spcPct val="110000"/>
              </a:lnSpc>
              <a:spcBef>
                <a:spcPts val="0"/>
              </a:spcBef>
            </a:pPr>
            <a:r>
              <a:rPr lang="it-IT" dirty="0">
                <a:latin typeface="Times New Roman" panose="02020603050405020304" pitchFamily="18" charset="0"/>
                <a:cs typeface="Times New Roman" panose="02020603050405020304" pitchFamily="18" charset="0"/>
              </a:rPr>
              <a:t>Aggiunte/sottrazioni </a:t>
            </a:r>
          </a:p>
          <a:p>
            <a:pPr>
              <a:lnSpc>
                <a:spcPct val="110000"/>
              </a:lnSpc>
              <a:spcBef>
                <a:spcPts val="0"/>
              </a:spcBef>
            </a:pPr>
            <a:r>
              <a:rPr lang="it-IT" dirty="0">
                <a:latin typeface="Times New Roman" panose="02020603050405020304" pitchFamily="18" charset="0"/>
                <a:cs typeface="Times New Roman" panose="02020603050405020304" pitchFamily="18" charset="0"/>
              </a:rPr>
              <a:t>Le altre edizioni: Aquila, Simmaco, Teodozione</a:t>
            </a:r>
          </a:p>
          <a:p>
            <a:pPr lvl="2">
              <a:lnSpc>
                <a:spcPct val="110000"/>
              </a:lnSpc>
              <a:spcBef>
                <a:spcPts val="0"/>
              </a:spcBef>
            </a:pPr>
            <a:r>
              <a:rPr lang="it-IT" sz="1600" kern="0" dirty="0">
                <a:latin typeface="Times New Roman" panose="02020603050405020304" pitchFamily="18" charset="0"/>
                <a:ea typeface="Calibri" panose="020F0502020204030204" pitchFamily="34" charset="0"/>
                <a:cs typeface="Times New Roman" panose="02020603050405020304" pitchFamily="18" charset="0"/>
              </a:rPr>
              <a:t>«Aquila, schiavo del testo letterale ebraico, è considerato dagli Ebrei un traduttore molto zelante; quelli che non conoscono la lingua degli Ebrei hanno l’abitudine di usarlo, considerando la sua versione come la migliore di tutte. I nostri esemplari, di cui ho citato le parole, sono di una parte dai LXX dall’altra di Teodozione»</a:t>
            </a:r>
            <a:r>
              <a:rPr lang="fr-FR" sz="1600" dirty="0">
                <a:latin typeface="Times New Roman" panose="02020603050405020304" pitchFamily="18" charset="0"/>
                <a:ea typeface="Calibri" panose="020F0502020204030204" pitchFamily="34" charset="0"/>
                <a:cs typeface="Times New Roman" panose="02020603050405020304" pitchFamily="18" charset="0"/>
              </a:rPr>
              <a:t> (</a:t>
            </a:r>
            <a:r>
              <a:rPr lang="fr-FR" sz="1600" dirty="0" err="1">
                <a:latin typeface="Times New Roman" panose="02020603050405020304" pitchFamily="18" charset="0"/>
                <a:ea typeface="Calibri" panose="020F0502020204030204" pitchFamily="34" charset="0"/>
                <a:cs typeface="Times New Roman" panose="02020603050405020304" pitchFamily="18" charset="0"/>
              </a:rPr>
              <a:t>Origene</a:t>
            </a:r>
            <a:r>
              <a:rPr lang="fr-FR" sz="1600" dirty="0">
                <a:latin typeface="Times New Roman" panose="02020603050405020304" pitchFamily="18" charset="0"/>
                <a:ea typeface="Calibri" panose="020F0502020204030204" pitchFamily="34" charset="0"/>
                <a:cs typeface="Times New Roman" panose="02020603050405020304" pitchFamily="18" charset="0"/>
              </a:rPr>
              <a:t>, </a:t>
            </a:r>
            <a:r>
              <a:rPr lang="fr-FR" sz="1600" dirty="0" err="1">
                <a:latin typeface="Times New Roman" panose="02020603050405020304" pitchFamily="18" charset="0"/>
                <a:ea typeface="Calibri" panose="020F0502020204030204" pitchFamily="34" charset="0"/>
                <a:cs typeface="Times New Roman" panose="02020603050405020304" pitchFamily="18" charset="0"/>
              </a:rPr>
              <a:t>Philocalia</a:t>
            </a:r>
            <a:r>
              <a:rPr lang="fr-FR" sz="1600" dirty="0">
                <a:latin typeface="Times New Roman" panose="02020603050405020304" pitchFamily="18" charset="0"/>
                <a:ea typeface="Calibri" panose="020F0502020204030204" pitchFamily="34" charset="0"/>
                <a:cs typeface="Times New Roman" panose="02020603050405020304" pitchFamily="18" charset="0"/>
              </a:rPr>
              <a:t>, </a:t>
            </a:r>
            <a:r>
              <a:rPr lang="fr-FR" sz="1600" i="1" dirty="0">
                <a:latin typeface="Times New Roman" panose="02020603050405020304" pitchFamily="18" charset="0"/>
                <a:ea typeface="Calibri" panose="020F0502020204030204" pitchFamily="34" charset="0"/>
                <a:cs typeface="Times New Roman" panose="02020603050405020304" pitchFamily="18" charset="0"/>
              </a:rPr>
              <a:t>Ep. </a:t>
            </a:r>
            <a:r>
              <a:rPr lang="fr-FR" sz="1600" i="1" dirty="0" err="1">
                <a:latin typeface="Times New Roman" panose="02020603050405020304" pitchFamily="18" charset="0"/>
                <a:ea typeface="Calibri" panose="020F0502020204030204" pitchFamily="34" charset="0"/>
                <a:cs typeface="Times New Roman" panose="02020603050405020304" pitchFamily="18" charset="0"/>
              </a:rPr>
              <a:t>Afr</a:t>
            </a:r>
            <a:r>
              <a:rPr lang="fr-FR" sz="1600" dirty="0">
                <a:latin typeface="Times New Roman" panose="02020603050405020304" pitchFamily="18" charset="0"/>
                <a:ea typeface="Calibri" panose="020F0502020204030204" pitchFamily="34" charset="0"/>
                <a:cs typeface="Times New Roman" panose="02020603050405020304" pitchFamily="18" charset="0"/>
              </a:rPr>
              <a:t>., SC 302, 526-527). </a:t>
            </a:r>
            <a:endParaRPr lang="it-IT" sz="1600" kern="0" dirty="0">
              <a:latin typeface="Times New Roman" panose="02020603050405020304" pitchFamily="18" charset="0"/>
              <a:ea typeface="Calibri" panose="020F0502020204030204" pitchFamily="34" charset="0"/>
              <a:cs typeface="Times New Roman" panose="02020603050405020304" pitchFamily="18" charset="0"/>
            </a:endParaRPr>
          </a:p>
          <a:p>
            <a:pPr lvl="2">
              <a:lnSpc>
                <a:spcPct val="110000"/>
              </a:lnSpc>
              <a:spcBef>
                <a:spcPts val="0"/>
              </a:spcBef>
            </a:pPr>
            <a:r>
              <a:rPr lang="it-IT" sz="1600" kern="0" dirty="0">
                <a:latin typeface="Times New Roman" panose="02020603050405020304" pitchFamily="18" charset="0"/>
                <a:cs typeface="Times New Roman" panose="02020603050405020304" pitchFamily="18" charset="0"/>
              </a:rPr>
              <a:t>Simmaco: </a:t>
            </a:r>
            <a:r>
              <a:rPr lang="it-IT" sz="1600" kern="0" dirty="0">
                <a:latin typeface="Times New Roman" panose="02020603050405020304" pitchFamily="18" charset="0"/>
                <a:ea typeface="Calibri" panose="020F0502020204030204" pitchFamily="34" charset="0"/>
                <a:cs typeface="Times New Roman" panose="02020603050405020304" pitchFamily="18" charset="0"/>
              </a:rPr>
              <a:t>σα</a:t>
            </a:r>
            <a:r>
              <a:rPr lang="it-IT" sz="1600" kern="0" dirty="0" err="1">
                <a:latin typeface="Times New Roman" panose="02020603050405020304" pitchFamily="18" charset="0"/>
                <a:ea typeface="Calibri" panose="020F0502020204030204" pitchFamily="34" charset="0"/>
                <a:cs typeface="Times New Roman" panose="02020603050405020304" pitchFamily="18" charset="0"/>
              </a:rPr>
              <a:t>φέστερον</a:t>
            </a:r>
            <a:r>
              <a:rPr lang="it-IT" sz="1600" kern="0" dirty="0">
                <a:latin typeface="Times New Roman" panose="02020603050405020304" pitchFamily="18" charset="0"/>
                <a:ea typeface="Calibri" panose="020F0502020204030204" pitchFamily="34" charset="0"/>
                <a:cs typeface="Times New Roman" panose="02020603050405020304" pitchFamily="18" charset="0"/>
              </a:rPr>
              <a:t> (Fr. in Ps. 18 e 72, poi Eusebio)</a:t>
            </a:r>
          </a:p>
          <a:p>
            <a:pPr lvl="2">
              <a:lnSpc>
                <a:spcPct val="110000"/>
              </a:lnSpc>
              <a:spcBef>
                <a:spcPts val="0"/>
              </a:spcBef>
            </a:pPr>
            <a:r>
              <a:rPr lang="it-IT" sz="1600" kern="0" dirty="0">
                <a:latin typeface="Times New Roman" panose="02020603050405020304" pitchFamily="18" charset="0"/>
                <a:cs typeface="Times New Roman" panose="02020603050405020304" pitchFamily="18" charset="0"/>
              </a:rPr>
              <a:t>Teodozione e proto-Teodozione</a:t>
            </a:r>
            <a:endParaRPr lang="it-IT" sz="1600" dirty="0">
              <a:latin typeface="Times New Roman" panose="02020603050405020304" pitchFamily="18" charset="0"/>
              <a:cs typeface="Times New Roman" panose="02020603050405020304" pitchFamily="18" charset="0"/>
            </a:endParaRPr>
          </a:p>
          <a:p>
            <a:pPr>
              <a:lnSpc>
                <a:spcPct val="110000"/>
              </a:lnSpc>
              <a:spcBef>
                <a:spcPts val="0"/>
              </a:spcBef>
            </a:pPr>
            <a:r>
              <a:rPr lang="it-IT" dirty="0">
                <a:latin typeface="Times New Roman" panose="02020603050405020304" pitchFamily="18" charset="0"/>
                <a:cs typeface="Times New Roman" panose="02020603050405020304" pitchFamily="18" charset="0"/>
              </a:rPr>
              <a:t>Portare rimedio, guarire… (Origene, Panfilo, Eusebio)</a:t>
            </a:r>
            <a:endParaRPr lang="it-IT" sz="1400" dirty="0">
              <a:latin typeface="Times New Roman" panose="02020603050405020304" pitchFamily="18" charset="0"/>
              <a:cs typeface="Times New Roman" panose="02020603050405020304" pitchFamily="18" charset="0"/>
            </a:endParaRPr>
          </a:p>
          <a:p>
            <a:pPr lvl="1">
              <a:lnSpc>
                <a:spcPct val="110000"/>
              </a:lnSpc>
              <a:spcBef>
                <a:spcPts val="0"/>
              </a:spcBef>
            </a:pPr>
            <a:r>
              <a:rPr lang="it-IT" dirty="0" err="1">
                <a:latin typeface="Times New Roman" panose="02020603050405020304" pitchFamily="18" charset="0"/>
                <a:cs typeface="Times New Roman" panose="02020603050405020304" pitchFamily="18" charset="0"/>
              </a:rPr>
              <a:t>Obelizzare</a:t>
            </a:r>
            <a:endParaRPr lang="it-IT" dirty="0">
              <a:latin typeface="Times New Roman" panose="02020603050405020304" pitchFamily="18" charset="0"/>
              <a:cs typeface="Times New Roman" panose="02020603050405020304" pitchFamily="18" charset="0"/>
            </a:endParaRPr>
          </a:p>
          <a:p>
            <a:pPr lvl="1">
              <a:lnSpc>
                <a:spcPct val="110000"/>
              </a:lnSpc>
              <a:spcBef>
                <a:spcPts val="0"/>
              </a:spcBef>
            </a:pPr>
            <a:r>
              <a:rPr lang="it-IT" dirty="0">
                <a:latin typeface="Times New Roman" panose="02020603050405020304" pitchFamily="18" charset="0"/>
                <a:cs typeface="Times New Roman" panose="02020603050405020304" pitchFamily="18" charset="0"/>
              </a:rPr>
              <a:t>Asterisco </a:t>
            </a:r>
          </a:p>
          <a:p>
            <a:pPr marL="0" indent="0">
              <a:lnSpc>
                <a:spcPct val="110000"/>
              </a:lnSpc>
              <a:spcBef>
                <a:spcPts val="0"/>
              </a:spcBef>
              <a:buNone/>
            </a:pPr>
            <a:r>
              <a:rPr lang="it-IT" sz="2000" kern="0" dirty="0">
                <a:latin typeface="Times New Roman" panose="02020603050405020304" pitchFamily="18" charset="0"/>
                <a:ea typeface="Calibri" panose="020F0502020204030204" pitchFamily="34" charset="0"/>
                <a:cs typeface="Times New Roman" panose="02020603050405020304" pitchFamily="18" charset="0"/>
              </a:rPr>
              <a:t>«Origene aveva concepito le </a:t>
            </a:r>
            <a:r>
              <a:rPr lang="it-IT" sz="2000" kern="0" dirty="0" err="1">
                <a:latin typeface="Times New Roman" panose="02020603050405020304" pitchFamily="18" charset="0"/>
                <a:ea typeface="Calibri" panose="020F0502020204030204" pitchFamily="34" charset="0"/>
                <a:cs typeface="Times New Roman" panose="02020603050405020304" pitchFamily="18" charset="0"/>
              </a:rPr>
              <a:t>esaple</a:t>
            </a:r>
            <a:r>
              <a:rPr lang="it-IT" sz="2000" kern="0" dirty="0">
                <a:latin typeface="Times New Roman" panose="02020603050405020304" pitchFamily="18" charset="0"/>
                <a:ea typeface="Calibri" panose="020F0502020204030204" pitchFamily="34" charset="0"/>
                <a:cs typeface="Times New Roman" panose="02020603050405020304" pitchFamily="18" charset="0"/>
              </a:rPr>
              <a:t> come un’ampia collezione di dati; ma glossatori e commentatori se ne servirono senza discernimento per ritoccare il testo vulgato della Settanta, mentre Origene ne aveva dato un’edizione critica trattandolo con ben altro rispetto».</a:t>
            </a:r>
          </a:p>
          <a:p>
            <a:pPr marL="0" indent="0" algn="r">
              <a:lnSpc>
                <a:spcPct val="110000"/>
              </a:lnSpc>
              <a:spcBef>
                <a:spcPts val="0"/>
              </a:spcBef>
              <a:buNone/>
            </a:pPr>
            <a:r>
              <a:rPr lang="it-IT" sz="1700" kern="0" dirty="0">
                <a:latin typeface="Times New Roman" panose="02020603050405020304" pitchFamily="18" charset="0"/>
                <a:cs typeface="Times New Roman" panose="02020603050405020304" pitchFamily="18" charset="0"/>
              </a:rPr>
              <a:t>Barthélemy, </a:t>
            </a:r>
            <a:r>
              <a:rPr lang="it-IT" sz="1700" i="1" kern="0" dirty="0" err="1">
                <a:latin typeface="Times New Roman" panose="02020603050405020304" pitchFamily="18" charset="0"/>
                <a:cs typeface="Times New Roman" panose="02020603050405020304" pitchFamily="18" charset="0"/>
              </a:rPr>
              <a:t>Origène</a:t>
            </a:r>
            <a:r>
              <a:rPr lang="it-IT" sz="1700" i="1" kern="0" dirty="0">
                <a:latin typeface="Times New Roman" panose="02020603050405020304" pitchFamily="18" charset="0"/>
                <a:cs typeface="Times New Roman" panose="02020603050405020304" pitchFamily="18" charset="0"/>
              </a:rPr>
              <a:t> et l’Ancien </a:t>
            </a:r>
            <a:r>
              <a:rPr lang="it-IT" sz="1700" i="1" kern="0" dirty="0" err="1">
                <a:latin typeface="Times New Roman" panose="02020603050405020304" pitchFamily="18" charset="0"/>
                <a:cs typeface="Times New Roman" panose="02020603050405020304" pitchFamily="18" charset="0"/>
              </a:rPr>
              <a:t>Testament</a:t>
            </a:r>
            <a:r>
              <a:rPr lang="it-IT" sz="1700" kern="0" dirty="0">
                <a:latin typeface="Times New Roman" panose="02020603050405020304" pitchFamily="18" charset="0"/>
                <a:cs typeface="Times New Roman" panose="02020603050405020304" pitchFamily="18" charset="0"/>
              </a:rPr>
              <a:t>, 1972, 247. </a:t>
            </a:r>
            <a:endParaRPr lang="it-IT" sz="1700" dirty="0">
              <a:latin typeface="Times New Roman" panose="02020603050405020304" pitchFamily="18" charset="0"/>
              <a:cs typeface="Times New Roman" panose="02020603050405020304" pitchFamily="18" charset="0"/>
            </a:endParaRPr>
          </a:p>
          <a:p>
            <a:pPr lvl="1"/>
            <a:endParaRPr lang="it-IT" dirty="0">
              <a:latin typeface="Abadi" panose="020B0604020104020204" pitchFamily="34" charset="0"/>
            </a:endParaRPr>
          </a:p>
        </p:txBody>
      </p:sp>
    </p:spTree>
    <p:extLst>
      <p:ext uri="{BB962C8B-B14F-4D97-AF65-F5344CB8AC3E}">
        <p14:creationId xmlns:p14="http://schemas.microsoft.com/office/powerpoint/2010/main" val="2345911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7FC341-A210-26F8-C5C8-5426C13D7DB6}"/>
              </a:ext>
            </a:extLst>
          </p:cNvPr>
          <p:cNvSpPr>
            <a:spLocks noGrp="1"/>
          </p:cNvSpPr>
          <p:nvPr>
            <p:ph type="title"/>
          </p:nvPr>
        </p:nvSpPr>
        <p:spPr>
          <a:xfrm>
            <a:off x="838200" y="365126"/>
            <a:ext cx="10515600" cy="889934"/>
          </a:xfrm>
        </p:spPr>
        <p:txBody>
          <a:bodyPr/>
          <a:lstStyle/>
          <a:p>
            <a:pPr algn="ctr"/>
            <a:r>
              <a:rPr lang="it-IT" dirty="0">
                <a:latin typeface="Times New Roman" panose="02020603050405020304" pitchFamily="18" charset="0"/>
                <a:cs typeface="Times New Roman" panose="02020603050405020304" pitchFamily="18" charset="0"/>
              </a:rPr>
              <a:t>Le altre edizioni e la Scrittura apostolica</a:t>
            </a:r>
          </a:p>
        </p:txBody>
      </p:sp>
      <p:sp>
        <p:nvSpPr>
          <p:cNvPr id="3" name="Segnaposto contenuto 2">
            <a:extLst>
              <a:ext uri="{FF2B5EF4-FFF2-40B4-BE49-F238E27FC236}">
                <a16:creationId xmlns:a16="http://schemas.microsoft.com/office/drawing/2014/main" id="{6241F14A-4E2B-4DC9-6211-7934ADD443DB}"/>
              </a:ext>
            </a:extLst>
          </p:cNvPr>
          <p:cNvSpPr>
            <a:spLocks noGrp="1"/>
          </p:cNvSpPr>
          <p:nvPr>
            <p:ph idx="1"/>
          </p:nvPr>
        </p:nvSpPr>
        <p:spPr/>
        <p:txBody>
          <a:bodyPr>
            <a:normAutofit/>
          </a:bodyPr>
          <a:lstStyle/>
          <a:p>
            <a:pPr marL="221615" indent="0" algn="just">
              <a:lnSpc>
                <a:spcPct val="100000"/>
              </a:lnSpc>
              <a:spcBef>
                <a:spcPts val="0"/>
              </a:spcBef>
              <a:buNone/>
            </a:pPr>
            <a:r>
              <a:rPr lang="it-IT" sz="2400" dirty="0">
                <a:effectLst/>
                <a:latin typeface="Times New Roman" panose="02020603050405020304" pitchFamily="18" charset="0"/>
                <a:ea typeface="Times New Roman" panose="02020603050405020304" pitchFamily="18" charset="0"/>
                <a:cs typeface="Times New Roman" panose="02020603050405020304" pitchFamily="18" charset="0"/>
              </a:rPr>
              <a:t>Errori analoghi nella trascrizione dei nomi si possono riscontrare spesso anche nei libri della Legge e dei profeti, come ho potuto constatare informandomi dagli Ebrei e confrontando i nostri codici con i loro, documentati dalle copie non ancora corrotte delle traduzioni di Aquila, </a:t>
            </a:r>
            <a:r>
              <a:rPr lang="it-IT" sz="2400" dirty="0" err="1">
                <a:effectLst/>
                <a:latin typeface="Times New Roman" panose="02020603050405020304" pitchFamily="18" charset="0"/>
                <a:ea typeface="Times New Roman" panose="02020603050405020304" pitchFamily="18" charset="0"/>
                <a:cs typeface="Times New Roman" panose="02020603050405020304" pitchFamily="18" charset="0"/>
              </a:rPr>
              <a:t>Teodotione</a:t>
            </a:r>
            <a:r>
              <a:rPr lang="it-IT" sz="2400" dirty="0">
                <a:effectLst/>
                <a:latin typeface="Times New Roman" panose="02020603050405020304" pitchFamily="18" charset="0"/>
                <a:ea typeface="Times New Roman" panose="02020603050405020304" pitchFamily="18" charset="0"/>
                <a:cs typeface="Times New Roman" panose="02020603050405020304" pitchFamily="18" charset="0"/>
              </a:rPr>
              <a:t> e Simmaco</a:t>
            </a:r>
            <a:r>
              <a:rPr lang="it-IT" sz="2400" dirty="0">
                <a:latin typeface="Times New Roman" panose="02020603050405020304" pitchFamily="18" charset="0"/>
                <a:ea typeface="Times New Roman" panose="02020603050405020304" pitchFamily="18" charset="0"/>
                <a:cs typeface="Times New Roman" panose="02020603050405020304" pitchFamily="18" charset="0"/>
              </a:rPr>
              <a:t> </a:t>
            </a:r>
          </a:p>
          <a:p>
            <a:pPr marL="221615" indent="0" algn="r">
              <a:lnSpc>
                <a:spcPct val="100000"/>
              </a:lnSpc>
              <a:spcBef>
                <a:spcPts val="0"/>
              </a:spcBef>
              <a:buNone/>
            </a:pPr>
            <a:r>
              <a:rPr lang="it-IT" sz="1800" dirty="0">
                <a:latin typeface="Times New Roman" panose="02020603050405020304" pitchFamily="18" charset="0"/>
                <a:ea typeface="Times New Roman" panose="02020603050405020304" pitchFamily="18" charset="0"/>
                <a:cs typeface="Times New Roman" panose="02020603050405020304" pitchFamily="18" charset="0"/>
              </a:rPr>
              <a:t>O</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rigene, </a:t>
            </a:r>
            <a:r>
              <a:rPr lang="it-IT" sz="1800" i="1" dirty="0">
                <a:effectLst/>
                <a:latin typeface="Times New Roman" panose="02020603050405020304" pitchFamily="18" charset="0"/>
                <a:ea typeface="Calibri" panose="020F0502020204030204" pitchFamily="34" charset="0"/>
                <a:cs typeface="Times New Roman" panose="02020603050405020304" pitchFamily="18" charset="0"/>
              </a:rPr>
              <a:t>Comm. Giovanni</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6,212.</a:t>
            </a:r>
          </a:p>
          <a:p>
            <a:pPr marL="221615" indent="0" algn="just">
              <a:lnSpc>
                <a:spcPct val="100000"/>
              </a:lnSpc>
              <a:spcBef>
                <a:spcPts val="0"/>
              </a:spcBef>
              <a:buNone/>
            </a:pPr>
            <a:endParaRPr lang="it-IT"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1615" indent="0" algn="just">
              <a:lnSpc>
                <a:spcPct val="100000"/>
              </a:lnSpc>
              <a:spcBef>
                <a:spcPts val="0"/>
              </a:spcBef>
              <a:buNone/>
            </a:pPr>
            <a:r>
              <a:rPr lang="it-IT" sz="2400" dirty="0">
                <a:latin typeface="Times New Roman" panose="02020603050405020304" pitchFamily="18" charset="0"/>
                <a:cs typeface="Times New Roman" panose="02020603050405020304" pitchFamily="18" charset="0"/>
              </a:rPr>
              <a:t>«si deve pertanto sapere che in quasi tutti i casi l’Apostolo si attiene alla tradizione dei settanta interpreti, a meno che alcune parole non gli sembrino forse poco necessarie per l’argomentazione che egli vuole svolgere, oppure talvolta voglia servirsi non tanto delle parole degli interpreti quanto dei concetti della Scrittura espressi però con il suo proprio linguaggio». </a:t>
            </a:r>
            <a:endParaRPr lang="it-IT" sz="1800" dirty="0">
              <a:latin typeface="Times New Roman" panose="02020603050405020304" pitchFamily="18" charset="0"/>
              <a:cs typeface="Times New Roman" panose="02020603050405020304" pitchFamily="18" charset="0"/>
            </a:endParaRPr>
          </a:p>
          <a:p>
            <a:pPr marL="221615" indent="0" algn="r">
              <a:lnSpc>
                <a:spcPct val="100000"/>
              </a:lnSpc>
              <a:spcBef>
                <a:spcPts val="0"/>
              </a:spcBef>
              <a:buNone/>
            </a:pPr>
            <a:r>
              <a:rPr lang="it-IT" sz="1800" dirty="0">
                <a:latin typeface="Times New Roman" panose="02020603050405020304" pitchFamily="18" charset="0"/>
                <a:cs typeface="Times New Roman" panose="02020603050405020304" pitchFamily="18" charset="0"/>
              </a:rPr>
              <a:t>Origene, </a:t>
            </a:r>
            <a:r>
              <a:rPr lang="it-IT" sz="1800" i="1" dirty="0">
                <a:latin typeface="Times New Roman" panose="02020603050405020304" pitchFamily="18" charset="0"/>
                <a:cs typeface="Times New Roman" panose="02020603050405020304" pitchFamily="18" charset="0"/>
              </a:rPr>
              <a:t>Commento a Romani</a:t>
            </a:r>
            <a:r>
              <a:rPr lang="it-IT" sz="1800" dirty="0">
                <a:latin typeface="Times New Roman" panose="02020603050405020304" pitchFamily="18" charset="0"/>
                <a:cs typeface="Times New Roman" panose="02020603050405020304" pitchFamily="18" charset="0"/>
              </a:rPr>
              <a:t>, 10,8.</a:t>
            </a:r>
          </a:p>
          <a:p>
            <a:pPr marL="221615" indent="0" algn="just">
              <a:spcBef>
                <a:spcPts val="1200"/>
              </a:spcBef>
              <a:spcAft>
                <a:spcPts val="1200"/>
              </a:spcAft>
              <a:buNone/>
            </a:pPr>
            <a:endParaRPr lang="it-IT"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5383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787109-6A42-FC28-A81E-81AC0AADA2E9}"/>
              </a:ext>
            </a:extLst>
          </p:cNvPr>
          <p:cNvSpPr>
            <a:spLocks noGrp="1"/>
          </p:cNvSpPr>
          <p:nvPr>
            <p:ph type="title"/>
          </p:nvPr>
        </p:nvSpPr>
        <p:spPr>
          <a:xfrm>
            <a:off x="838200" y="365126"/>
            <a:ext cx="10515600" cy="585134"/>
          </a:xfrm>
        </p:spPr>
        <p:txBody>
          <a:bodyPr>
            <a:normAutofit fontScale="90000"/>
          </a:bodyPr>
          <a:lstStyle/>
          <a:p>
            <a:pPr algn="ctr"/>
            <a:r>
              <a:rPr lang="it-IT" dirty="0">
                <a:latin typeface="Times New Roman" panose="02020603050405020304" pitchFamily="18" charset="0"/>
                <a:cs typeface="Times New Roman" panose="02020603050405020304" pitchFamily="18" charset="0"/>
              </a:rPr>
              <a:t>L’</a:t>
            </a:r>
            <a:r>
              <a:rPr lang="it-IT" i="1" dirty="0" err="1">
                <a:latin typeface="Times New Roman" panose="02020603050405020304" pitchFamily="18" charset="0"/>
                <a:cs typeface="Times New Roman" panose="02020603050405020304" pitchFamily="18" charset="0"/>
              </a:rPr>
              <a:t>Hebraica</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veritas</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di Girolamo	</a:t>
            </a:r>
          </a:p>
        </p:txBody>
      </p:sp>
      <p:sp>
        <p:nvSpPr>
          <p:cNvPr id="3" name="Segnaposto contenuto 2">
            <a:extLst>
              <a:ext uri="{FF2B5EF4-FFF2-40B4-BE49-F238E27FC236}">
                <a16:creationId xmlns:a16="http://schemas.microsoft.com/office/drawing/2014/main" id="{4BA47512-563F-5161-EB94-AD965A00D625}"/>
              </a:ext>
            </a:extLst>
          </p:cNvPr>
          <p:cNvSpPr>
            <a:spLocks noGrp="1"/>
          </p:cNvSpPr>
          <p:nvPr>
            <p:ph idx="1"/>
          </p:nvPr>
        </p:nvSpPr>
        <p:spPr>
          <a:xfrm>
            <a:off x="421341" y="1111624"/>
            <a:ext cx="11510683" cy="5381250"/>
          </a:xfrm>
        </p:spPr>
        <p:txBody>
          <a:bodyPr>
            <a:noAutofit/>
          </a:bodyPr>
          <a:lstStyle/>
          <a:p>
            <a:pPr marL="0" indent="0">
              <a:lnSpc>
                <a:spcPct val="100000"/>
              </a:lnSpc>
              <a:spcBef>
                <a:spcPts val="0"/>
              </a:spcBef>
              <a:buNone/>
            </a:pPr>
            <a:r>
              <a:rPr lang="it-IT" sz="1800" dirty="0">
                <a:latin typeface="Times New Roman" panose="02020603050405020304" pitchFamily="18" charset="0"/>
                <a:cs typeface="Times New Roman" panose="02020603050405020304" pitchFamily="18" charset="0"/>
              </a:rPr>
              <a:t>Girolamo, </a:t>
            </a:r>
            <a:r>
              <a:rPr lang="it-IT" sz="1800" i="1" dirty="0">
                <a:latin typeface="Times New Roman" panose="02020603050405020304" pitchFamily="18" charset="0"/>
                <a:cs typeface="Times New Roman" panose="02020603050405020304" pitchFamily="18" charset="0"/>
              </a:rPr>
              <a:t>Epistola</a:t>
            </a:r>
            <a:r>
              <a:rPr lang="it-IT" sz="1800" dirty="0">
                <a:latin typeface="Times New Roman" panose="02020603050405020304" pitchFamily="18" charset="0"/>
                <a:cs typeface="Times New Roman" panose="02020603050405020304" pitchFamily="18" charset="0"/>
              </a:rPr>
              <a:t> 121,2: su Mt 12,20 (</a:t>
            </a:r>
            <a:r>
              <a:rPr lang="it-IT" sz="1800" dirty="0" err="1">
                <a:latin typeface="Times New Roman" panose="02020603050405020304" pitchFamily="18" charset="0"/>
                <a:cs typeface="Times New Roman" panose="02020603050405020304" pitchFamily="18" charset="0"/>
              </a:rPr>
              <a:t>Is</a:t>
            </a:r>
            <a:r>
              <a:rPr lang="it-IT" sz="1800" dirty="0">
                <a:latin typeface="Times New Roman" panose="02020603050405020304" pitchFamily="18" charset="0"/>
                <a:cs typeface="Times New Roman" panose="02020603050405020304" pitchFamily="18" charset="0"/>
              </a:rPr>
              <a:t> 42,4: non spegnerà lo stoppino fumigante): </a:t>
            </a:r>
          </a:p>
          <a:p>
            <a:pPr marL="0" indent="0">
              <a:lnSpc>
                <a:spcPct val="100000"/>
              </a:lnSpc>
              <a:spcBef>
                <a:spcPts val="0"/>
              </a:spcBef>
              <a:buNone/>
            </a:pPr>
            <a:r>
              <a:rPr lang="it-IT" sz="1800" dirty="0">
                <a:latin typeface="Times New Roman" panose="02020603050405020304" pitchFamily="18" charset="0"/>
                <a:cs typeface="Times New Roman" panose="02020603050405020304" pitchFamily="18" charset="0"/>
              </a:rPr>
              <a:t>«per spiegare questo passo, è opportuno citare per intero il testo che Matteo ha tratto dal profeta Isaia, le parole dello stesso Isaia nella versione dei Settanta, e anche il testo ebraico. Con quest’ultimo sono d’accordo anche Teodozione, Aquila e Simmaco […] di qui si vede come Matteo evangelista non s’è allontanato dall’autentico senso ebraico, perché non si è svincolato all’autorità della vecchia versione; come un ebreo di puro sangue ebraico e profondo conoscitore delle legge del Signore, ha messo sotto gli occhi dei Gentili quanto aveva letto nel testo ebraico […] gli evangelisti e gli apostoli non sono andati dietro alle parole ma al senso, e dove i Settanta sono in disaccordo con il testo ebraico, è proprio il senso dell’ebraico che essi hanno espresso nella loro lingua». </a:t>
            </a:r>
          </a:p>
          <a:p>
            <a:pPr marL="0" indent="0">
              <a:lnSpc>
                <a:spcPct val="100000"/>
              </a:lnSpc>
              <a:spcBef>
                <a:spcPts val="0"/>
              </a:spcBef>
              <a:buNone/>
            </a:pPr>
            <a:endParaRPr lang="it-IT" sz="18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it-IT" sz="1800" dirty="0">
                <a:latin typeface="Times New Roman" panose="02020603050405020304" pitchFamily="18" charset="0"/>
                <a:cs typeface="Times New Roman" panose="02020603050405020304" pitchFamily="18" charset="0"/>
              </a:rPr>
              <a:t>Girolamo, </a:t>
            </a:r>
            <a:r>
              <a:rPr lang="it-IT" sz="1800" i="1" dirty="0">
                <a:latin typeface="Times New Roman" panose="02020603050405020304" pitchFamily="18" charset="0"/>
                <a:cs typeface="Times New Roman" panose="02020603050405020304" pitchFamily="18" charset="0"/>
              </a:rPr>
              <a:t>Commento a Isaia </a:t>
            </a:r>
            <a:r>
              <a:rPr lang="it-IT" sz="1800" dirty="0">
                <a:latin typeface="Times New Roman" panose="02020603050405020304" pitchFamily="18" charset="0"/>
                <a:cs typeface="Times New Roman" panose="02020603050405020304" pitchFamily="18" charset="0"/>
              </a:rPr>
              <a:t>3,10: </a:t>
            </a:r>
          </a:p>
          <a:p>
            <a:pPr marL="0" indent="0">
              <a:lnSpc>
                <a:spcPct val="100000"/>
              </a:lnSpc>
              <a:spcBef>
                <a:spcPts val="0"/>
              </a:spcBef>
              <a:buNone/>
            </a:pPr>
            <a:r>
              <a:rPr lang="it-IT" sz="1800" dirty="0">
                <a:latin typeface="Times New Roman" panose="02020603050405020304" pitchFamily="18" charset="0"/>
                <a:cs typeface="Times New Roman" panose="02020603050405020304" pitchFamily="18" charset="0"/>
              </a:rPr>
              <a:t>«perché l’apostolo Paolo, discutendo con ebrei, ha usato i Settanta e non il testo ebraico, che sapeva essere quello corretto? […] anche nella lettera di Paolo agli Ebrei si rileva una contraddizione che nei libri ebraici non ci sono. Se qualcuno volesse dire che i libri ebraici sono stati in seguito falsificati dai giudei, ascolti che cosa risponde a questa ipotesi Origene nel libro ottavo del suo commento ad Isaia: il Signore e gli apostoli, che imputano altre colpe agli scribi e ai farisei, non avrebbero mai taciuto questa colpa, che sarebbe stata la più grave. Se invece si volesse dire che i libri ebraici sono stati falsificati dopo la venuta del Salvatore e la predizione degli apostoli, non potrei trattenermi dal ridere, domandandomi in che modo il Salvatore, gli evangelisti egli apostoli avrebbero potuto fare citazioni corrispondenti alle successivi falsificazioni dei giudei».</a:t>
            </a:r>
          </a:p>
        </p:txBody>
      </p:sp>
    </p:spTree>
    <p:extLst>
      <p:ext uri="{BB962C8B-B14F-4D97-AF65-F5344CB8AC3E}">
        <p14:creationId xmlns:p14="http://schemas.microsoft.com/office/powerpoint/2010/main" val="1288738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70471D0-11A4-0565-2C4A-EB290FB474F3}"/>
              </a:ext>
            </a:extLst>
          </p:cNvPr>
          <p:cNvSpPr>
            <a:spLocks noGrp="1"/>
          </p:cNvSpPr>
          <p:nvPr>
            <p:ph idx="1"/>
          </p:nvPr>
        </p:nvSpPr>
        <p:spPr/>
        <p:txBody>
          <a:bodyPr>
            <a:normAutofit lnSpcReduction="10000"/>
          </a:bodyPr>
          <a:lstStyle/>
          <a:p>
            <a:pPr marL="0" indent="0">
              <a:lnSpc>
                <a:spcPct val="100000"/>
              </a:lnSpc>
              <a:spcBef>
                <a:spcPts val="0"/>
              </a:spcBef>
              <a:buNone/>
            </a:pPr>
            <a:r>
              <a:rPr lang="it-IT" sz="2400" dirty="0">
                <a:latin typeface="Times New Roman" panose="02020603050405020304" pitchFamily="18" charset="0"/>
                <a:cs typeface="Times New Roman" panose="02020603050405020304" pitchFamily="18" charset="0"/>
              </a:rPr>
              <a:t>Girolamo, </a:t>
            </a:r>
            <a:r>
              <a:rPr lang="it-IT" sz="2400" i="1" dirty="0">
                <a:latin typeface="Times New Roman" panose="02020603050405020304" pitchFamily="18" charset="0"/>
                <a:cs typeface="Times New Roman" panose="02020603050405020304" pitchFamily="18" charset="0"/>
              </a:rPr>
              <a:t>Commento a Isaia</a:t>
            </a:r>
            <a:r>
              <a:rPr lang="it-IT" sz="2400" dirty="0">
                <a:latin typeface="Times New Roman" panose="02020603050405020304" pitchFamily="18" charset="0"/>
                <a:cs typeface="Times New Roman" panose="02020603050405020304" pitchFamily="18" charset="0"/>
              </a:rPr>
              <a:t> 11,11: </a:t>
            </a:r>
          </a:p>
          <a:p>
            <a:pPr marL="0" indent="0">
              <a:lnSpc>
                <a:spcPct val="100000"/>
              </a:lnSpc>
              <a:spcBef>
                <a:spcPts val="0"/>
              </a:spcBef>
              <a:buNone/>
            </a:pPr>
            <a:r>
              <a:rPr lang="it-IT" sz="2400" dirty="0">
                <a:latin typeface="Times New Roman" panose="02020603050405020304" pitchFamily="18" charset="0"/>
                <a:cs typeface="Times New Roman" panose="02020603050405020304" pitchFamily="18" charset="0"/>
              </a:rPr>
              <a:t>«gli evangelisti e gli apostoli non hanno tradotto l’ebraico parola per parola e neppure hanno seguito l’autorità dei Settanta, dei quali era già diffusa la traduzione al tempo loro, ma, pur essendo conoscitori della lingua ebraica e dei libri della Legge, hanno usato parole proprie rispettando il senso». </a:t>
            </a:r>
          </a:p>
          <a:p>
            <a:pPr marL="0" indent="0">
              <a:lnSpc>
                <a:spcPct val="100000"/>
              </a:lnSpc>
              <a:spcBef>
                <a:spcPts val="0"/>
              </a:spcBef>
              <a:buNone/>
            </a:pPr>
            <a:endParaRPr lang="it-IT" sz="24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it-IT" sz="2400" dirty="0">
                <a:latin typeface="Times New Roman" panose="02020603050405020304" pitchFamily="18" charset="0"/>
                <a:cs typeface="Times New Roman" panose="02020603050405020304" pitchFamily="18" charset="0"/>
              </a:rPr>
              <a:t>Rufino, </a:t>
            </a:r>
            <a:r>
              <a:rPr lang="it-IT" sz="2400" i="1" dirty="0">
                <a:latin typeface="Times New Roman" panose="02020603050405020304" pitchFamily="18" charset="0"/>
                <a:cs typeface="Times New Roman" panose="02020603050405020304" pitchFamily="18" charset="0"/>
              </a:rPr>
              <a:t>Apologia contro Girolamo </a:t>
            </a:r>
            <a:r>
              <a:rPr lang="it-IT" sz="2400" dirty="0">
                <a:latin typeface="Times New Roman" panose="02020603050405020304" pitchFamily="18" charset="0"/>
                <a:cs typeface="Times New Roman" panose="02020603050405020304" pitchFamily="18" charset="0"/>
              </a:rPr>
              <a:t>2,25: </a:t>
            </a:r>
          </a:p>
          <a:p>
            <a:pPr marL="0" indent="0">
              <a:lnSpc>
                <a:spcPct val="100000"/>
              </a:lnSpc>
              <a:spcBef>
                <a:spcPts val="0"/>
              </a:spcBef>
              <a:buNone/>
            </a:pPr>
            <a:r>
              <a:rPr lang="it-IT" sz="2400" dirty="0">
                <a:latin typeface="Times New Roman" panose="02020603050405020304" pitchFamily="18" charset="0"/>
                <a:cs typeface="Times New Roman" panose="02020603050405020304" pitchFamily="18" charset="0"/>
              </a:rPr>
              <a:t>Origene per i commentari fu «vinto dall’autorità del testo ebraico», per le omelie l’edizione «volgata» (LXX).</a:t>
            </a:r>
          </a:p>
          <a:p>
            <a:pPr marL="0" indent="0">
              <a:lnSpc>
                <a:spcPct val="100000"/>
              </a:lnSpc>
              <a:spcBef>
                <a:spcPts val="0"/>
              </a:spcBef>
              <a:buNone/>
            </a:pPr>
            <a:endParaRPr lang="it-IT" sz="24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it-IT" sz="1500" dirty="0">
              <a:latin typeface="Times New Roman" panose="02020603050405020304" pitchFamily="18" charset="0"/>
              <a:cs typeface="Times New Roman" panose="02020603050405020304" pitchFamily="18" charset="0"/>
            </a:endParaRPr>
          </a:p>
          <a:p>
            <a:pPr marL="0" indent="0" algn="r">
              <a:lnSpc>
                <a:spcPct val="100000"/>
              </a:lnSpc>
              <a:spcBef>
                <a:spcPts val="0"/>
              </a:spcBef>
              <a:buNone/>
            </a:pPr>
            <a:r>
              <a:rPr lang="de-DE" sz="1500" dirty="0">
                <a:latin typeface="Times New Roman" panose="02020603050405020304" pitchFamily="18" charset="0"/>
                <a:cs typeface="Times New Roman" panose="02020603050405020304" pitchFamily="18" charset="0"/>
              </a:rPr>
              <a:t>C.P. Bammel, «Die Hexapla des Origenes: Die </a:t>
            </a:r>
            <a:r>
              <a:rPr lang="de-DE" sz="1500" dirty="0" err="1">
                <a:latin typeface="Times New Roman" panose="02020603050405020304" pitchFamily="18" charset="0"/>
                <a:cs typeface="Times New Roman" panose="02020603050405020304" pitchFamily="18" charset="0"/>
              </a:rPr>
              <a:t>hebraica</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ueritas</a:t>
            </a:r>
            <a:r>
              <a:rPr lang="de-DE" sz="1500" dirty="0">
                <a:latin typeface="Times New Roman" panose="02020603050405020304" pitchFamily="18" charset="0"/>
                <a:cs typeface="Times New Roman" panose="02020603050405020304" pitchFamily="18" charset="0"/>
              </a:rPr>
              <a:t> im Streit der Meinungen», </a:t>
            </a:r>
            <a:r>
              <a:rPr lang="de-DE" sz="1500" i="1" dirty="0" err="1">
                <a:latin typeface="Times New Roman" panose="02020603050405020304" pitchFamily="18" charset="0"/>
                <a:cs typeface="Times New Roman" panose="02020603050405020304" pitchFamily="18" charset="0"/>
              </a:rPr>
              <a:t>AugR</a:t>
            </a:r>
            <a:r>
              <a:rPr lang="de-DE" sz="1500" dirty="0">
                <a:latin typeface="Times New Roman" panose="02020603050405020304" pitchFamily="18" charset="0"/>
                <a:cs typeface="Times New Roman" panose="02020603050405020304" pitchFamily="18" charset="0"/>
              </a:rPr>
              <a:t> 28 (1988) </a:t>
            </a:r>
            <a:r>
              <a:rPr lang="de-DE" sz="1500">
                <a:latin typeface="Times New Roman" panose="02020603050405020304" pitchFamily="18" charset="0"/>
                <a:cs typeface="Times New Roman" panose="02020603050405020304" pitchFamily="18" charset="0"/>
              </a:rPr>
              <a:t>125-149.</a:t>
            </a:r>
          </a:p>
          <a:p>
            <a:pPr marL="0" indent="0" algn="r">
              <a:lnSpc>
                <a:spcPct val="100000"/>
              </a:lnSpc>
              <a:spcBef>
                <a:spcPts val="0"/>
              </a:spcBef>
              <a:buNone/>
            </a:pPr>
            <a:r>
              <a:rPr lang="en-US" sz="1500">
                <a:latin typeface="Times New Roman" panose="02020603050405020304" pitchFamily="18" charset="0"/>
                <a:cs typeface="Times New Roman" panose="02020603050405020304" pitchFamily="18" charset="0"/>
              </a:rPr>
              <a:t>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Kamesar</a:t>
            </a:r>
            <a:r>
              <a:rPr lang="en-US" sz="15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H.A.G. Houghton, «Jerome and the Hebrew Scriptures», in </a:t>
            </a:r>
            <a:r>
              <a:rPr lang="en-US" sz="1400" i="1" dirty="0">
                <a:latin typeface="Times New Roman" panose="02020603050405020304" pitchFamily="18" charset="0"/>
                <a:cs typeface="Times New Roman" panose="02020603050405020304" pitchFamily="18" charset="0"/>
              </a:rPr>
              <a:t>The Oxford Handbook of the Latin Bible</a:t>
            </a:r>
            <a:r>
              <a:rPr lang="en-US" sz="1400" dirty="0">
                <a:latin typeface="Times New Roman" panose="02020603050405020304" pitchFamily="18" charset="0"/>
                <a:cs typeface="Times New Roman" panose="02020603050405020304" pitchFamily="18" charset="0"/>
              </a:rPr>
              <a:t>, Oxford - New York 2023.</a:t>
            </a:r>
            <a:endParaRPr lang="it-I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443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9CCDC12-3CA9-0F82-79DB-57187E9920E4}"/>
              </a:ext>
            </a:extLst>
          </p:cNvPr>
          <p:cNvSpPr>
            <a:spLocks noGrp="1"/>
          </p:cNvSpPr>
          <p:nvPr>
            <p:ph idx="1"/>
          </p:nvPr>
        </p:nvSpPr>
        <p:spPr/>
        <p:txBody>
          <a:bodyPr>
            <a:normAutofit/>
          </a:bodyPr>
          <a:lstStyle/>
          <a:p>
            <a:pPr>
              <a:lnSpc>
                <a:spcPct val="100000"/>
              </a:lnSpc>
              <a:spcBef>
                <a:spcPts val="0"/>
              </a:spcBef>
            </a:pPr>
            <a:r>
              <a:rPr lang="it-IT" sz="2400" dirty="0">
                <a:latin typeface="Times New Roman" panose="02020603050405020304" pitchFamily="18" charset="0"/>
                <a:cs typeface="Times New Roman" panose="02020603050405020304" pitchFamily="18" charset="0"/>
              </a:rPr>
              <a:t>Eusebio, </a:t>
            </a:r>
            <a:r>
              <a:rPr lang="it-IT" sz="2400" i="1" dirty="0">
                <a:latin typeface="Times New Roman" panose="02020603050405020304" pitchFamily="18" charset="0"/>
                <a:cs typeface="Times New Roman" panose="02020603050405020304" pitchFamily="18" charset="0"/>
              </a:rPr>
              <a:t>Storia Ecclesiastica</a:t>
            </a:r>
            <a:r>
              <a:rPr lang="it-IT" sz="2400" dirty="0">
                <a:latin typeface="Times New Roman" panose="02020603050405020304" pitchFamily="18" charset="0"/>
                <a:cs typeface="Times New Roman" panose="02020603050405020304" pitchFamily="18" charset="0"/>
              </a:rPr>
              <a:t> 6,31 (aggiunta di Rufino): «A cui Origene, in una magnifica risposta, afferma che i commenti e le frodi degli ebrei non devono essere in alcun modo presi in considerazione, ma che nelle sacre scritture deve essere considerato vero solo ciò che i settanta traduttori hanno reso, poiché è stato confermato dall'autorità apostolica». Sono vere solo le Scritture divine che i LXX tradussero perché confermati dall’autorità apostolica. </a:t>
            </a:r>
          </a:p>
          <a:p>
            <a:pPr marL="0" indent="0">
              <a:lnSpc>
                <a:spcPct val="100000"/>
              </a:lnSpc>
              <a:spcBef>
                <a:spcPts val="0"/>
              </a:spcBef>
              <a:buNone/>
            </a:pPr>
            <a:endParaRPr lang="it-IT" sz="2400" dirty="0">
              <a:latin typeface="Times New Roman" panose="02020603050405020304" pitchFamily="18" charset="0"/>
              <a:cs typeface="Times New Roman" panose="02020603050405020304" pitchFamily="18" charset="0"/>
            </a:endParaRPr>
          </a:p>
          <a:p>
            <a:pPr>
              <a:lnSpc>
                <a:spcPct val="100000"/>
              </a:lnSpc>
              <a:spcBef>
                <a:spcPts val="0"/>
              </a:spcBef>
            </a:pPr>
            <a:r>
              <a:rPr lang="it-IT" sz="2400" dirty="0">
                <a:latin typeface="Times New Roman" panose="02020603050405020304" pitchFamily="18" charset="0"/>
                <a:cs typeface="Times New Roman" panose="02020603050405020304" pitchFamily="18" charset="0"/>
              </a:rPr>
              <a:t>Agostino, </a:t>
            </a:r>
            <a:r>
              <a:rPr lang="it-IT" sz="2400" i="1" dirty="0">
                <a:latin typeface="Times New Roman" panose="02020603050405020304" pitchFamily="18" charset="0"/>
                <a:cs typeface="Times New Roman" panose="02020603050405020304" pitchFamily="18" charset="0"/>
              </a:rPr>
              <a:t>La città di Dio</a:t>
            </a:r>
            <a:r>
              <a:rPr lang="it-IT" sz="2400" dirty="0">
                <a:latin typeface="Times New Roman" panose="02020603050405020304" pitchFamily="18" charset="0"/>
                <a:cs typeface="Times New Roman" panose="02020603050405020304" pitchFamily="18" charset="0"/>
              </a:rPr>
              <a:t> 18,44,36 (sul caso della profezia di Giona che offre ai Niniviti quaranta giorni per convertirsi) «Evito di dilungarmi per non esaminare a lungo i casi in cui i Settanta sembrano dissentire dalla verità del testo ebraico, mentre bene interpretati sono concordi». Si possono usare entrambi. </a:t>
            </a:r>
          </a:p>
          <a:p>
            <a:endParaRPr lang="it-IT" dirty="0"/>
          </a:p>
        </p:txBody>
      </p:sp>
    </p:spTree>
    <p:extLst>
      <p:ext uri="{BB962C8B-B14F-4D97-AF65-F5344CB8AC3E}">
        <p14:creationId xmlns:p14="http://schemas.microsoft.com/office/powerpoint/2010/main" val="1452125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1CA508-24C0-8151-74A6-0A3011AA4811}"/>
              </a:ext>
            </a:extLst>
          </p:cNvPr>
          <p:cNvSpPr>
            <a:spLocks noGrp="1"/>
          </p:cNvSpPr>
          <p:nvPr>
            <p:ph type="title"/>
          </p:nvPr>
        </p:nvSpPr>
        <p:spPr>
          <a:xfrm>
            <a:off x="838200" y="365125"/>
            <a:ext cx="10515600" cy="854075"/>
          </a:xfrm>
        </p:spPr>
        <p:txBody>
          <a:bodyPr/>
          <a:lstStyle/>
          <a:p>
            <a:pPr algn="ctr"/>
            <a:r>
              <a:rPr lang="it-IT" dirty="0">
                <a:latin typeface="Times New Roman" panose="02020603050405020304" pitchFamily="18" charset="0"/>
                <a:cs typeface="Times New Roman" panose="02020603050405020304" pitchFamily="18" charset="0"/>
              </a:rPr>
              <a:t>Il senso della Scrittura</a:t>
            </a:r>
          </a:p>
        </p:txBody>
      </p:sp>
      <p:sp>
        <p:nvSpPr>
          <p:cNvPr id="3" name="Segnaposto contenuto 2">
            <a:extLst>
              <a:ext uri="{FF2B5EF4-FFF2-40B4-BE49-F238E27FC236}">
                <a16:creationId xmlns:a16="http://schemas.microsoft.com/office/drawing/2014/main" id="{2E489B9E-6141-5FB5-998B-F1FF0B8C6686}"/>
              </a:ext>
            </a:extLst>
          </p:cNvPr>
          <p:cNvSpPr>
            <a:spLocks noGrp="1"/>
          </p:cNvSpPr>
          <p:nvPr>
            <p:ph idx="1"/>
          </p:nvPr>
        </p:nvSpPr>
        <p:spPr>
          <a:xfrm>
            <a:off x="1550894" y="1595718"/>
            <a:ext cx="9448800" cy="4581245"/>
          </a:xfrm>
        </p:spPr>
        <p:txBody>
          <a:bodyPr>
            <a:normAutofit/>
          </a:bodyPr>
          <a:lstStyle/>
          <a:p>
            <a:pPr marL="0" indent="0" algn="just">
              <a:buNone/>
            </a:pPr>
            <a:r>
              <a:rPr lang="it-IT" dirty="0">
                <a:latin typeface="Times New Roman" panose="02020603050405020304" pitchFamily="18" charset="0"/>
                <a:cs typeface="Times New Roman" panose="02020603050405020304" pitchFamily="18" charset="0"/>
              </a:rPr>
              <a:t>«se colui che reca la buona novella annunzia beni (</a:t>
            </a:r>
            <a:r>
              <a:rPr lang="it-IT" dirty="0" err="1">
                <a:latin typeface="Times New Roman" panose="02020603050405020304" pitchFamily="18" charset="0"/>
                <a:cs typeface="Times New Roman" panose="02020603050405020304" pitchFamily="18" charset="0"/>
              </a:rPr>
              <a:t>Is</a:t>
            </a:r>
            <a:r>
              <a:rPr lang="it-IT" dirty="0">
                <a:latin typeface="Times New Roman" panose="02020603050405020304" pitchFamily="18" charset="0"/>
                <a:cs typeface="Times New Roman" panose="02020603050405020304" pitchFamily="18" charset="0"/>
              </a:rPr>
              <a:t> 52,7), e se tutti gli scrittori sacri precedenti alla venuta corporea di Cristo annunziano Cristo che è questi beni, i loro scritti fanno parte, in qualche modo, del vangelo» </a:t>
            </a:r>
          </a:p>
          <a:p>
            <a:pPr marL="0" indent="0" algn="r">
              <a:buNone/>
            </a:pPr>
            <a:r>
              <a:rPr lang="it-IT" sz="1800" dirty="0">
                <a:latin typeface="Times New Roman" panose="02020603050405020304" pitchFamily="18" charset="0"/>
                <a:cs typeface="Times New Roman" panose="02020603050405020304" pitchFamily="18" charset="0"/>
              </a:rPr>
              <a:t>Origene, </a:t>
            </a:r>
            <a:r>
              <a:rPr lang="it-IT" sz="1800" i="1" dirty="0">
                <a:latin typeface="Times New Roman" panose="02020603050405020304" pitchFamily="18" charset="0"/>
                <a:cs typeface="Times New Roman" panose="02020603050405020304" pitchFamily="18" charset="0"/>
              </a:rPr>
              <a:t>Commento a Giovanni </a:t>
            </a:r>
            <a:r>
              <a:rPr lang="it-IT" sz="1800" dirty="0">
                <a:latin typeface="Times New Roman" panose="02020603050405020304" pitchFamily="18" charset="0"/>
                <a:cs typeface="Times New Roman" panose="02020603050405020304" pitchFamily="18" charset="0"/>
              </a:rPr>
              <a:t>1,15,86.</a:t>
            </a:r>
          </a:p>
          <a:p>
            <a:pPr marL="0" indent="0" algn="just">
              <a:buNone/>
            </a:pPr>
            <a:endParaRPr lang="it-IT" dirty="0">
              <a:latin typeface="Times New Roman" panose="02020603050405020304" pitchFamily="18" charset="0"/>
              <a:cs typeface="Times New Roman" panose="02020603050405020304" pitchFamily="18" charset="0"/>
            </a:endParaRPr>
          </a:p>
          <a:p>
            <a:pPr marL="0" indent="0" algn="just">
              <a:buNone/>
            </a:pPr>
            <a:r>
              <a:rPr lang="it-IT" dirty="0">
                <a:latin typeface="Times New Roman" panose="02020603050405020304" pitchFamily="18" charset="0"/>
                <a:cs typeface="Times New Roman" panose="02020603050405020304" pitchFamily="18" charset="0"/>
              </a:rPr>
              <a:t>Tutta la Scrittura può diventare «vangelo» se letta </a:t>
            </a:r>
            <a:r>
              <a:rPr lang="it-IT" dirty="0" err="1">
                <a:latin typeface="Times New Roman" panose="02020603050405020304" pitchFamily="18" charset="0"/>
                <a:cs typeface="Times New Roman" panose="02020603050405020304" pitchFamily="18" charset="0"/>
              </a:rPr>
              <a:t>cristologicamente</a:t>
            </a:r>
            <a:r>
              <a:rPr lang="it-IT"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72958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10A5D2-69E6-9D50-01C5-50C1712A2C6F}"/>
              </a:ext>
            </a:extLst>
          </p:cNvPr>
          <p:cNvSpPr>
            <a:spLocks noGrp="1"/>
          </p:cNvSpPr>
          <p:nvPr>
            <p:ph type="title"/>
          </p:nvPr>
        </p:nvSpPr>
        <p:spPr/>
        <p:txBody>
          <a:bodyPr/>
          <a:lstStyle/>
          <a:p>
            <a:pPr algn="ctr"/>
            <a:r>
              <a:rPr lang="it-IT" i="1" dirty="0">
                <a:latin typeface="Times New Roman" panose="02020603050405020304" pitchFamily="18" charset="0"/>
                <a:cs typeface="Times New Roman" panose="02020603050405020304" pitchFamily="18" charset="0"/>
              </a:rPr>
              <a:t>Dei </a:t>
            </a:r>
            <a:r>
              <a:rPr lang="it-IT" i="1" dirty="0" err="1">
                <a:latin typeface="Times New Roman" panose="02020603050405020304" pitchFamily="18" charset="0"/>
                <a:cs typeface="Times New Roman" panose="02020603050405020304" pitchFamily="18" charset="0"/>
              </a:rPr>
              <a:t>Verbum</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22</a:t>
            </a:r>
          </a:p>
        </p:txBody>
      </p:sp>
      <p:sp>
        <p:nvSpPr>
          <p:cNvPr id="3" name="Segnaposto contenuto 2">
            <a:extLst>
              <a:ext uri="{FF2B5EF4-FFF2-40B4-BE49-F238E27FC236}">
                <a16:creationId xmlns:a16="http://schemas.microsoft.com/office/drawing/2014/main" id="{3340CF3B-F810-814F-6F66-B91595B533D7}"/>
              </a:ext>
            </a:extLst>
          </p:cNvPr>
          <p:cNvSpPr>
            <a:spLocks noGrp="1"/>
          </p:cNvSpPr>
          <p:nvPr>
            <p:ph idx="1"/>
          </p:nvPr>
        </p:nvSpPr>
        <p:spPr>
          <a:xfrm>
            <a:off x="1541928" y="1825625"/>
            <a:ext cx="9811871" cy="4351338"/>
          </a:xfrm>
        </p:spPr>
        <p:txBody>
          <a:bodyPr/>
          <a:lstStyle/>
          <a:p>
            <a:pPr marL="0" indent="0">
              <a:buNone/>
            </a:pPr>
            <a:r>
              <a:rPr lang="it-IT" dirty="0">
                <a:latin typeface="Times New Roman" panose="02020603050405020304" pitchFamily="18" charset="0"/>
                <a:cs typeface="Times New Roman" panose="02020603050405020304" pitchFamily="18" charset="0"/>
              </a:rPr>
              <a:t>«La Chiesa fin dagli inizi fece sua l'antichissima traduzione greca del Vecchio Testamento detta dei Settanta, e ha sempre in onore le altre versioni orientali e le versioni latine, particolarmente quella che è detta Volgata. Poiché, però, la parola di Dio deve essere a disposizione di tutti in ogni tempo, la Chiesa cura con materna sollecitudine che si facciano traduzioni appropriate e corrette nelle varie lingue, di preferenza a partire dai testi originali dei sacri libri». </a:t>
            </a:r>
          </a:p>
        </p:txBody>
      </p:sp>
    </p:spTree>
    <p:extLst>
      <p:ext uri="{BB962C8B-B14F-4D97-AF65-F5344CB8AC3E}">
        <p14:creationId xmlns:p14="http://schemas.microsoft.com/office/powerpoint/2010/main" val="219044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A8001E-1C8A-F0EF-1A12-04CE8787AF72}"/>
              </a:ext>
            </a:extLst>
          </p:cNvPr>
          <p:cNvSpPr>
            <a:spLocks noGrp="1"/>
          </p:cNvSpPr>
          <p:nvPr>
            <p:ph type="title"/>
          </p:nvPr>
        </p:nvSpPr>
        <p:spPr>
          <a:xfrm>
            <a:off x="838200" y="365125"/>
            <a:ext cx="10515600" cy="961651"/>
          </a:xfrm>
        </p:spPr>
        <p:txBody>
          <a:bodyPr/>
          <a:lstStyle/>
          <a:p>
            <a:pPr algn="ctr"/>
            <a:r>
              <a:rPr lang="it-IT" dirty="0">
                <a:latin typeface="Times New Roman" panose="02020603050405020304" pitchFamily="18" charset="0"/>
                <a:cs typeface="Times New Roman" panose="02020603050405020304" pitchFamily="18" charset="0"/>
              </a:rPr>
              <a:t>Premesse	</a:t>
            </a:r>
          </a:p>
        </p:txBody>
      </p:sp>
      <p:sp>
        <p:nvSpPr>
          <p:cNvPr id="3" name="Segnaposto contenuto 2">
            <a:extLst>
              <a:ext uri="{FF2B5EF4-FFF2-40B4-BE49-F238E27FC236}">
                <a16:creationId xmlns:a16="http://schemas.microsoft.com/office/drawing/2014/main" id="{E9078C63-B61F-EDB6-7D37-52F1FA82F7DF}"/>
              </a:ext>
            </a:extLst>
          </p:cNvPr>
          <p:cNvSpPr>
            <a:spLocks noGrp="1"/>
          </p:cNvSpPr>
          <p:nvPr>
            <p:ph idx="1"/>
          </p:nvPr>
        </p:nvSpPr>
        <p:spPr>
          <a:xfrm>
            <a:off x="838200" y="1825625"/>
            <a:ext cx="10515600" cy="4667250"/>
          </a:xfrm>
        </p:spPr>
        <p:txBody>
          <a:bodyPr>
            <a:normAutofit fontScale="85000" lnSpcReduction="20000"/>
          </a:bodyPr>
          <a:lstStyle/>
          <a:p>
            <a:r>
              <a:rPr lang="it-IT" dirty="0">
                <a:latin typeface="Times New Roman" panose="02020603050405020304" pitchFamily="18" charset="0"/>
                <a:cs typeface="Times New Roman" panose="02020603050405020304" pitchFamily="18" charset="0"/>
              </a:rPr>
              <a:t>La «Scrittura»</a:t>
            </a:r>
            <a:r>
              <a:rPr lang="it-IT" sz="3000" dirty="0">
                <a:latin typeface="Times New Roman" panose="02020603050405020304" pitchFamily="18" charset="0"/>
                <a:cs typeface="Times New Roman" panose="02020603050405020304" pitchFamily="18" charset="0"/>
              </a:rPr>
              <a:t> </a:t>
            </a:r>
          </a:p>
          <a:p>
            <a:pPr marL="914400" lvl="2" indent="0">
              <a:buNone/>
            </a:pPr>
            <a:r>
              <a:rPr lang="it-IT" sz="2200" dirty="0">
                <a:latin typeface="Times New Roman" panose="02020603050405020304" pitchFamily="18" charset="0"/>
                <a:cs typeface="Times New Roman" panose="02020603050405020304" pitchFamily="18" charset="0"/>
              </a:rPr>
              <a:t>«le Scritture», «la legge e i profeti»; cf. Siracide, prologo: «legge, profeti e altri scritti».</a:t>
            </a:r>
          </a:p>
          <a:p>
            <a:r>
              <a:rPr lang="it-IT" sz="3000" dirty="0">
                <a:latin typeface="Times New Roman" panose="02020603050405020304" pitchFamily="18" charset="0"/>
                <a:cs typeface="Times New Roman" panose="02020603050405020304" pitchFamily="18" charset="0"/>
              </a:rPr>
              <a:t>«Antico Testa</a:t>
            </a:r>
            <a:r>
              <a:rPr lang="it-IT" dirty="0">
                <a:latin typeface="Times New Roman" panose="02020603050405020304" pitchFamily="18" charset="0"/>
                <a:cs typeface="Times New Roman" panose="02020603050405020304" pitchFamily="18" charset="0"/>
              </a:rPr>
              <a:t>mento»: </a:t>
            </a:r>
          </a:p>
          <a:p>
            <a:pPr marL="914400" lvl="2" indent="0">
              <a:buNone/>
            </a:pPr>
            <a:r>
              <a:rPr lang="it-IT" i="1" dirty="0">
                <a:latin typeface="Times New Roman" panose="02020603050405020304" pitchFamily="18" charset="0"/>
                <a:cs typeface="Times New Roman" panose="02020603050405020304" pitchFamily="18" charset="0"/>
              </a:rPr>
              <a:t>Estratti</a:t>
            </a:r>
            <a:r>
              <a:rPr lang="it-IT" dirty="0">
                <a:latin typeface="Times New Roman" panose="02020603050405020304" pitchFamily="18" charset="0"/>
                <a:cs typeface="Times New Roman" panose="02020603050405020304" pitchFamily="18" charset="0"/>
              </a:rPr>
              <a:t> di Melitone di Sardi in </a:t>
            </a:r>
            <a:r>
              <a:rPr lang="it-IT" i="1" dirty="0">
                <a:latin typeface="Times New Roman" panose="02020603050405020304" pitchFamily="18" charset="0"/>
                <a:cs typeface="Times New Roman" panose="02020603050405020304" pitchFamily="18" charset="0"/>
              </a:rPr>
              <a:t>Storia Ecclesiastica </a:t>
            </a:r>
            <a:r>
              <a:rPr lang="it-IT" dirty="0">
                <a:latin typeface="Times New Roman" panose="02020603050405020304" pitchFamily="18" charset="0"/>
                <a:cs typeface="Times New Roman" panose="02020603050405020304" pitchFamily="18" charset="0"/>
              </a:rPr>
              <a:t>4,26,14.</a:t>
            </a:r>
          </a:p>
          <a:p>
            <a:r>
              <a:rPr lang="it-IT" dirty="0">
                <a:latin typeface="Times New Roman" panose="02020603050405020304" pitchFamily="18" charset="0"/>
                <a:cs typeface="Times New Roman" panose="02020603050405020304" pitchFamily="18" charset="0"/>
              </a:rPr>
              <a:t>«Nuovo Testamento»: </a:t>
            </a:r>
          </a:p>
          <a:p>
            <a:pPr marL="0" indent="0">
              <a:buNone/>
            </a:pPr>
            <a:r>
              <a:rPr lang="it-IT"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Ireneo di Lione</a:t>
            </a:r>
          </a:p>
          <a:p>
            <a:pPr marL="0" indent="0">
              <a:buNone/>
            </a:pPr>
            <a:endParaRPr lang="it-IT" sz="1600"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Giudaismo («</a:t>
            </a:r>
            <a:r>
              <a:rPr lang="it-IT" i="1" dirty="0" err="1">
                <a:latin typeface="Times New Roman" panose="02020603050405020304" pitchFamily="18" charset="0"/>
                <a:cs typeface="Times New Roman" panose="02020603050405020304" pitchFamily="18" charset="0"/>
              </a:rPr>
              <a:t>Iudaismos</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	</a:t>
            </a:r>
            <a:r>
              <a:rPr lang="it-IT" sz="1700" dirty="0">
                <a:latin typeface="Times New Roman" panose="02020603050405020304" pitchFamily="18" charset="0"/>
                <a:cs typeface="Times New Roman" panose="02020603050405020304" pitchFamily="18" charset="0"/>
              </a:rPr>
              <a:t>2Mac 2,21; 8,1; 14,38; 4Mac 4,26; Gal 1,13-14.</a:t>
            </a:r>
          </a:p>
          <a:p>
            <a:r>
              <a:rPr lang="it-IT" dirty="0">
                <a:latin typeface="Times New Roman" panose="02020603050405020304" pitchFamily="18" charset="0"/>
                <a:cs typeface="Times New Roman" panose="02020603050405020304" pitchFamily="18" charset="0"/>
              </a:rPr>
              <a:t>Cristianesimo</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a:t>
            </a:r>
            <a:r>
              <a:rPr lang="it-IT" i="1" dirty="0" err="1">
                <a:latin typeface="Times New Roman" panose="02020603050405020304" pitchFamily="18" charset="0"/>
                <a:cs typeface="Times New Roman" panose="02020603050405020304" pitchFamily="18" charset="0"/>
              </a:rPr>
              <a:t>Christianismos</a:t>
            </a:r>
            <a:r>
              <a:rPr lang="it-IT" dirty="0">
                <a:latin typeface="Times New Roman" panose="02020603050405020304" pitchFamily="18" charset="0"/>
                <a:cs typeface="Times New Roman" panose="02020603050405020304" pitchFamily="18" charset="0"/>
              </a:rPr>
              <a:t>»): </a:t>
            </a:r>
          </a:p>
          <a:p>
            <a:pPr marL="914400" lvl="2" indent="0">
              <a:buNone/>
            </a:pPr>
            <a:r>
              <a:rPr lang="it-IT" sz="1700" dirty="0">
                <a:latin typeface="Times New Roman" panose="02020603050405020304" pitchFamily="18" charset="0"/>
                <a:cs typeface="Times New Roman" panose="02020603050405020304" pitchFamily="18" charset="0"/>
              </a:rPr>
              <a:t>Ignazio di Antiochia: </a:t>
            </a:r>
            <a:r>
              <a:rPr lang="it-IT" sz="1700" dirty="0" err="1">
                <a:latin typeface="Times New Roman" panose="02020603050405020304" pitchFamily="18" charset="0"/>
                <a:cs typeface="Times New Roman" panose="02020603050405020304" pitchFamily="18" charset="0"/>
              </a:rPr>
              <a:t>Mag</a:t>
            </a:r>
            <a:r>
              <a:rPr lang="it-IT" sz="1700" dirty="0">
                <a:latin typeface="Times New Roman" panose="02020603050405020304" pitchFamily="18" charset="0"/>
                <a:cs typeface="Times New Roman" panose="02020603050405020304" pitchFamily="18" charset="0"/>
              </a:rPr>
              <a:t> 10,1.3; Rom 3,3; Fil 6,1; Pol. 10,1.</a:t>
            </a:r>
          </a:p>
          <a:p>
            <a:pPr marL="914400" lvl="2" indent="0">
              <a:buNone/>
            </a:pPr>
            <a:endParaRPr lang="it-IT" sz="1700"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Eusebio: «ebrei» (fino al 70 d.C.) e «giudei» (seguono la legge…). </a:t>
            </a:r>
          </a:p>
          <a:p>
            <a:pPr marL="914400" lvl="2" indent="0">
              <a:buNone/>
            </a:pPr>
            <a:r>
              <a:rPr lang="it-IT" sz="1700" dirty="0">
                <a:latin typeface="Times New Roman" panose="02020603050405020304" pitchFamily="18" charset="0"/>
                <a:cs typeface="Times New Roman" panose="02020603050405020304" pitchFamily="18" charset="0"/>
              </a:rPr>
              <a:t>Distinzione non etnica, ma religiosa.</a:t>
            </a:r>
          </a:p>
          <a:p>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9531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33C60CF-36EC-0186-D5D1-772E633AE60F}"/>
              </a:ext>
            </a:extLst>
          </p:cNvPr>
          <p:cNvSpPr>
            <a:spLocks noGrp="1"/>
          </p:cNvSpPr>
          <p:nvPr>
            <p:ph idx="1"/>
          </p:nvPr>
        </p:nvSpPr>
        <p:spPr>
          <a:xfrm>
            <a:off x="448235" y="233082"/>
            <a:ext cx="11519647" cy="6400799"/>
          </a:xfrm>
        </p:spPr>
        <p:txBody>
          <a:bodyPr>
            <a:normAutofit fontScale="32500" lnSpcReduction="20000"/>
          </a:bodyPr>
          <a:lstStyle/>
          <a:p>
            <a:pPr marL="0" indent="0" algn="ctr">
              <a:lnSpc>
                <a:spcPct val="120000"/>
              </a:lnSpc>
              <a:spcBef>
                <a:spcPts val="0"/>
              </a:spcBef>
              <a:buNone/>
            </a:pPr>
            <a:endParaRPr lang="it-IT" sz="3700" dirty="0">
              <a:cs typeface="Times New Roman" panose="02020603050405020304" pitchFamily="18" charset="0"/>
            </a:endParaRPr>
          </a:p>
          <a:p>
            <a:pPr marL="0" indent="0" algn="ctr">
              <a:lnSpc>
                <a:spcPct val="120000"/>
              </a:lnSpc>
              <a:spcBef>
                <a:spcPts val="0"/>
              </a:spcBef>
              <a:buNone/>
            </a:pPr>
            <a:r>
              <a:rPr lang="it-IT" sz="3700" dirty="0">
                <a:cs typeface="Times New Roman" panose="02020603050405020304" pitchFamily="18" charset="0"/>
              </a:rPr>
              <a:t>Suggerimenti bibliografici</a:t>
            </a:r>
          </a:p>
          <a:p>
            <a:pPr>
              <a:lnSpc>
                <a:spcPct val="120000"/>
              </a:lnSpc>
              <a:spcBef>
                <a:spcPts val="0"/>
              </a:spcBef>
            </a:pPr>
            <a:r>
              <a:rPr lang="it-IT" sz="3700" cap="small" dirty="0"/>
              <a:t>G. Barbaglio</a:t>
            </a:r>
            <a:r>
              <a:rPr lang="it-IT" sz="3700" dirty="0"/>
              <a:t>, «Gesù e l’uso delle Scritture», </a:t>
            </a:r>
            <a:r>
              <a:rPr lang="it-IT" sz="3700" i="1" dirty="0"/>
              <a:t>RSB</a:t>
            </a:r>
            <a:r>
              <a:rPr lang="it-IT" sz="3700" dirty="0"/>
              <a:t> 2 (2007) 127-152.</a:t>
            </a:r>
          </a:p>
          <a:p>
            <a:pPr>
              <a:lnSpc>
                <a:spcPct val="120000"/>
              </a:lnSpc>
              <a:spcBef>
                <a:spcPts val="0"/>
              </a:spcBef>
            </a:pPr>
            <a:r>
              <a:rPr lang="it-IT" sz="3700" cap="small" dirty="0"/>
              <a:t>L. Bassetti</a:t>
            </a:r>
            <a:r>
              <a:rPr lang="it-IT" sz="3700" dirty="0"/>
              <a:t>, </a:t>
            </a:r>
            <a:r>
              <a:rPr lang="it-IT" sz="3700" i="1" dirty="0"/>
              <a:t>La lettera e lo spirito. Storia dell’</a:t>
            </a:r>
            <a:r>
              <a:rPr lang="it-IT" sz="3700" i="1" dirty="0" err="1"/>
              <a:t>ermenutica</a:t>
            </a:r>
            <a:r>
              <a:rPr lang="it-IT" sz="3700" i="1" dirty="0"/>
              <a:t> cristiana delle Scritture</a:t>
            </a:r>
            <a:r>
              <a:rPr lang="it-IT" sz="3700" dirty="0"/>
              <a:t> (Oi </a:t>
            </a:r>
            <a:r>
              <a:rPr lang="it-IT" sz="3700" dirty="0" err="1"/>
              <a:t>christianoi</a:t>
            </a:r>
            <a:r>
              <a:rPr lang="it-IT" sz="3700" dirty="0"/>
              <a:t>. nuovi studi sul cristianesimo nella storia. sezione antica 23), Il pozzo di Giacobbe, Trapani 2016.</a:t>
            </a:r>
          </a:p>
          <a:p>
            <a:pPr>
              <a:lnSpc>
                <a:spcPct val="120000"/>
              </a:lnSpc>
              <a:spcBef>
                <a:spcPts val="0"/>
              </a:spcBef>
            </a:pPr>
            <a:r>
              <a:rPr lang="it-IT" sz="3700" cap="small" dirty="0"/>
              <a:t>E. Bona</a:t>
            </a:r>
            <a:r>
              <a:rPr lang="it-IT" sz="3700" dirty="0"/>
              <a:t>, </a:t>
            </a:r>
            <a:r>
              <a:rPr lang="it-IT" sz="3700" i="1" dirty="0"/>
              <a:t>La libertà del traduttore. L'epistola de </a:t>
            </a:r>
            <a:r>
              <a:rPr lang="it-IT" sz="3700" i="1" dirty="0" err="1"/>
              <a:t>optimo</a:t>
            </a:r>
            <a:r>
              <a:rPr lang="it-IT" sz="3700" i="1" dirty="0"/>
              <a:t> genere </a:t>
            </a:r>
            <a:r>
              <a:rPr lang="it-IT" sz="3700" i="1" dirty="0" err="1"/>
              <a:t>interpretandi</a:t>
            </a:r>
            <a:r>
              <a:rPr lang="it-IT" sz="3700" i="1" dirty="0"/>
              <a:t> di Gerolamo. testo latino, introduzione, traduzione e note</a:t>
            </a:r>
            <a:r>
              <a:rPr lang="it-IT" sz="3700" dirty="0"/>
              <a:t> (Multa </a:t>
            </a:r>
            <a:r>
              <a:rPr lang="it-IT" sz="3700" dirty="0" err="1"/>
              <a:t>paucis</a:t>
            </a:r>
            <a:r>
              <a:rPr lang="it-IT" sz="3700" dirty="0"/>
              <a:t> 2), Bonanno Editore, Acireale - Roma 2008.</a:t>
            </a:r>
          </a:p>
          <a:p>
            <a:pPr>
              <a:lnSpc>
                <a:spcPct val="120000"/>
              </a:lnSpc>
              <a:spcBef>
                <a:spcPts val="0"/>
              </a:spcBef>
            </a:pPr>
            <a:r>
              <a:rPr lang="it-IT" sz="3700" cap="small" dirty="0"/>
              <a:t>M. </a:t>
            </a:r>
            <a:r>
              <a:rPr lang="it-IT" sz="3700" cap="small" dirty="0" err="1"/>
              <a:t>Campatelli</a:t>
            </a:r>
            <a:r>
              <a:rPr lang="it-IT" sz="3700" dirty="0"/>
              <a:t>, </a:t>
            </a:r>
            <a:r>
              <a:rPr lang="it-IT" sz="3700" i="1" dirty="0"/>
              <a:t>Leggere la Bibbia con i Padri. Per una lettura credente delle Scritture</a:t>
            </a:r>
            <a:r>
              <a:rPr lang="it-IT" sz="3700" dirty="0"/>
              <a:t> (Betel 26), Lipa, Roma 2009.</a:t>
            </a:r>
          </a:p>
          <a:p>
            <a:pPr>
              <a:lnSpc>
                <a:spcPct val="120000"/>
              </a:lnSpc>
              <a:spcBef>
                <a:spcPts val="0"/>
              </a:spcBef>
            </a:pPr>
            <a:r>
              <a:rPr lang="it-IT" sz="3700" cap="small" dirty="0"/>
              <a:t>R.T. </a:t>
            </a:r>
            <a:r>
              <a:rPr lang="it-IT" sz="3700" cap="small" dirty="0" err="1"/>
              <a:t>Etcheverría</a:t>
            </a:r>
            <a:r>
              <a:rPr lang="it-IT" sz="3700" dirty="0"/>
              <a:t>, </a:t>
            </a:r>
            <a:r>
              <a:rPr lang="it-IT" sz="3700" i="1" dirty="0"/>
              <a:t>La bibbia nel cristianesimo antico. Esegesi </a:t>
            </a:r>
            <a:r>
              <a:rPr lang="it-IT" sz="3700" i="1" dirty="0" err="1"/>
              <a:t>prenicena</a:t>
            </a:r>
            <a:r>
              <a:rPr lang="it-IT" sz="3700" i="1" dirty="0"/>
              <a:t>, scritti gnostici, apocrifi del Nuovo Testamento</a:t>
            </a:r>
            <a:r>
              <a:rPr lang="it-IT" sz="3700" dirty="0"/>
              <a:t> (Introduzione allo studio della Bibbia. Supplementi 10), Paideia, Brescia 2003.</a:t>
            </a:r>
          </a:p>
          <a:p>
            <a:pPr>
              <a:lnSpc>
                <a:spcPct val="120000"/>
              </a:lnSpc>
              <a:spcBef>
                <a:spcPts val="0"/>
              </a:spcBef>
            </a:pPr>
            <a:r>
              <a:rPr lang="it-IT" sz="3700" cap="small" dirty="0"/>
              <a:t>V. Fusco</a:t>
            </a:r>
            <a:r>
              <a:rPr lang="it-IT" sz="3700" dirty="0"/>
              <a:t>, «Gesù e le scritture di Israele», in </a:t>
            </a:r>
            <a:r>
              <a:rPr lang="it-IT" sz="3700" cap="small" dirty="0"/>
              <a:t>E. Norelli</a:t>
            </a:r>
            <a:r>
              <a:rPr lang="it-IT" sz="3700" dirty="0"/>
              <a:t> (a cura di), </a:t>
            </a:r>
            <a:r>
              <a:rPr lang="it-IT" sz="3700" i="1" dirty="0"/>
              <a:t>La Bibbia nell’antichità cristiana. I. Da Gesù a Origene</a:t>
            </a:r>
            <a:r>
              <a:rPr lang="it-IT" sz="3700" dirty="0"/>
              <a:t> (La bibbia nella storia 15), Edizioni Dehoniane Bologna, Bologna 1993, 35-63.</a:t>
            </a:r>
          </a:p>
          <a:p>
            <a:pPr>
              <a:lnSpc>
                <a:spcPct val="120000"/>
              </a:lnSpc>
              <a:spcBef>
                <a:spcPts val="0"/>
              </a:spcBef>
            </a:pPr>
            <a:r>
              <a:rPr lang="it-IT" sz="3700" cap="small" dirty="0"/>
              <a:t>G.I. Gargano</a:t>
            </a:r>
            <a:r>
              <a:rPr lang="it-IT" sz="3700" dirty="0"/>
              <a:t>, </a:t>
            </a:r>
            <a:r>
              <a:rPr lang="it-IT" sz="3700" i="1" dirty="0"/>
              <a:t>Il sapore dei Padri della Chiesa nell’esegesi biblica. Una introduzione. Introduzione a una lettura sapienziale della Scrittura</a:t>
            </a:r>
            <a:r>
              <a:rPr lang="it-IT" sz="3700" dirty="0"/>
              <a:t>, San Paolo, Cinisello Balsamo (MI) 2009.</a:t>
            </a:r>
          </a:p>
          <a:p>
            <a:pPr>
              <a:lnSpc>
                <a:spcPct val="120000"/>
              </a:lnSpc>
              <a:spcBef>
                <a:spcPts val="0"/>
              </a:spcBef>
            </a:pPr>
            <a:r>
              <a:rPr lang="it-IT" sz="3700" cap="small" dirty="0"/>
              <a:t>R.B. Hays</a:t>
            </a:r>
            <a:r>
              <a:rPr lang="it-IT" sz="3700" dirty="0"/>
              <a:t>, </a:t>
            </a:r>
            <a:r>
              <a:rPr lang="it-IT" sz="3700" i="1" dirty="0"/>
              <a:t>La Scrittura nei vangeli. 1. Vangeli sinottici</a:t>
            </a:r>
            <a:r>
              <a:rPr lang="it-IT" sz="3700" dirty="0"/>
              <a:t> (</a:t>
            </a:r>
            <a:r>
              <a:rPr lang="it-IT" sz="3700" dirty="0" err="1"/>
              <a:t>StBibPaid</a:t>
            </a:r>
            <a:r>
              <a:rPr lang="it-IT" sz="3700" dirty="0"/>
              <a:t> 216), Paideia, Brescia 2024.</a:t>
            </a:r>
          </a:p>
          <a:p>
            <a:pPr>
              <a:lnSpc>
                <a:spcPct val="120000"/>
              </a:lnSpc>
              <a:spcBef>
                <a:spcPts val="0"/>
              </a:spcBef>
            </a:pPr>
            <a:r>
              <a:rPr lang="it-IT" sz="3700" cap="small" dirty="0"/>
              <a:t>R.B. Hays</a:t>
            </a:r>
            <a:r>
              <a:rPr lang="it-IT" sz="3700" dirty="0"/>
              <a:t>, </a:t>
            </a:r>
            <a:r>
              <a:rPr lang="it-IT" sz="3700" i="1" dirty="0"/>
              <a:t>La Scrittura nei vangeli. 2. Vangelo di Giovanni</a:t>
            </a:r>
            <a:r>
              <a:rPr lang="it-IT" sz="3700" dirty="0"/>
              <a:t> (</a:t>
            </a:r>
            <a:r>
              <a:rPr lang="it-IT" sz="3700" dirty="0" err="1"/>
              <a:t>StBibPaid</a:t>
            </a:r>
            <a:r>
              <a:rPr lang="it-IT" sz="3700" dirty="0"/>
              <a:t> 217), Paideia, Brescia 2024.</a:t>
            </a:r>
          </a:p>
          <a:p>
            <a:pPr>
              <a:lnSpc>
                <a:spcPct val="120000"/>
              </a:lnSpc>
              <a:spcBef>
                <a:spcPts val="0"/>
              </a:spcBef>
            </a:pPr>
            <a:r>
              <a:rPr lang="it-IT" sz="3700" cap="small" dirty="0"/>
              <a:t>W. </a:t>
            </a:r>
            <a:r>
              <a:rPr lang="it-IT" sz="3700" cap="small" dirty="0" err="1"/>
              <a:t>Horbury</a:t>
            </a:r>
            <a:r>
              <a:rPr lang="it-IT" sz="3700" dirty="0"/>
              <a:t>, «</a:t>
            </a:r>
            <a:r>
              <a:rPr lang="it-IT" sz="3700" dirty="0" err="1"/>
              <a:t>Old</a:t>
            </a:r>
            <a:r>
              <a:rPr lang="it-IT" sz="3700" dirty="0"/>
              <a:t> </a:t>
            </a:r>
            <a:r>
              <a:rPr lang="it-IT" sz="3700" dirty="0" err="1"/>
              <a:t>Testament</a:t>
            </a:r>
            <a:r>
              <a:rPr lang="it-IT" sz="3700" dirty="0"/>
              <a:t> </a:t>
            </a:r>
            <a:r>
              <a:rPr lang="it-IT" sz="3700" dirty="0" err="1"/>
              <a:t>Interpretation</a:t>
            </a:r>
            <a:r>
              <a:rPr lang="it-IT" sz="3700" dirty="0"/>
              <a:t> in the </a:t>
            </a:r>
            <a:r>
              <a:rPr lang="it-IT" sz="3700" dirty="0" err="1"/>
              <a:t>Writings</a:t>
            </a:r>
            <a:r>
              <a:rPr lang="it-IT" sz="3700" dirty="0"/>
              <a:t> of the Church </a:t>
            </a:r>
            <a:r>
              <a:rPr lang="it-IT" sz="3700" dirty="0" err="1"/>
              <a:t>Fathers</a:t>
            </a:r>
            <a:r>
              <a:rPr lang="it-IT" sz="3700" dirty="0"/>
              <a:t>», in </a:t>
            </a:r>
            <a:r>
              <a:rPr lang="it-IT" sz="3700" cap="small" dirty="0"/>
              <a:t>M.J. Mulder</a:t>
            </a:r>
            <a:r>
              <a:rPr lang="it-IT" sz="3700" dirty="0"/>
              <a:t> (ed.), </a:t>
            </a:r>
            <a:r>
              <a:rPr lang="it-IT" sz="3700" i="1" dirty="0"/>
              <a:t>MIKRA. Text, </a:t>
            </a:r>
            <a:r>
              <a:rPr lang="it-IT" sz="3700" i="1" dirty="0" err="1"/>
              <a:t>Translation</a:t>
            </a:r>
            <a:r>
              <a:rPr lang="it-IT" sz="3700" i="1" dirty="0"/>
              <a:t>, Reading and </a:t>
            </a:r>
            <a:r>
              <a:rPr lang="it-IT" sz="3700" i="1" dirty="0" err="1"/>
              <a:t>Interpretation</a:t>
            </a:r>
            <a:r>
              <a:rPr lang="it-IT" sz="3700" i="1" dirty="0"/>
              <a:t> of the </a:t>
            </a:r>
            <a:r>
              <a:rPr lang="it-IT" sz="3700" i="1" dirty="0" err="1"/>
              <a:t>Hebrew</a:t>
            </a:r>
            <a:r>
              <a:rPr lang="it-IT" sz="3700" i="1" dirty="0"/>
              <a:t> </a:t>
            </a:r>
            <a:r>
              <a:rPr lang="it-IT" sz="3700" i="1" dirty="0" err="1"/>
              <a:t>Bible</a:t>
            </a:r>
            <a:r>
              <a:rPr lang="it-IT" sz="3700" i="1" dirty="0"/>
              <a:t> in Ancient </a:t>
            </a:r>
            <a:r>
              <a:rPr lang="it-IT" sz="3700" i="1" dirty="0" err="1"/>
              <a:t>Judaism</a:t>
            </a:r>
            <a:r>
              <a:rPr lang="it-IT" sz="3700" i="1" dirty="0"/>
              <a:t> and </a:t>
            </a:r>
            <a:r>
              <a:rPr lang="it-IT" sz="3700" i="1" dirty="0" err="1"/>
              <a:t>Early</a:t>
            </a:r>
            <a:r>
              <a:rPr lang="it-IT" sz="3700" i="1" dirty="0"/>
              <a:t> </a:t>
            </a:r>
            <a:r>
              <a:rPr lang="it-IT" sz="3700" i="1" dirty="0" err="1"/>
              <a:t>Christianity</a:t>
            </a:r>
            <a:r>
              <a:rPr lang="it-IT" sz="3700" dirty="0"/>
              <a:t>, executive editor </a:t>
            </a:r>
            <a:r>
              <a:rPr lang="it-IT" sz="3700" cap="small" dirty="0"/>
              <a:t>H. </a:t>
            </a:r>
            <a:r>
              <a:rPr lang="it-IT" sz="3700" cap="small" dirty="0" err="1"/>
              <a:t>Sysling</a:t>
            </a:r>
            <a:r>
              <a:rPr lang="it-IT" sz="3700" dirty="0"/>
              <a:t>, </a:t>
            </a:r>
            <a:r>
              <a:rPr lang="it-IT" sz="3700" dirty="0" err="1"/>
              <a:t>Hendrickson</a:t>
            </a:r>
            <a:r>
              <a:rPr lang="it-IT" sz="3700" dirty="0"/>
              <a:t> Publisher, Peabody, Massachusetts 2004, 727-787.</a:t>
            </a:r>
          </a:p>
          <a:p>
            <a:pPr>
              <a:lnSpc>
                <a:spcPct val="120000"/>
              </a:lnSpc>
              <a:spcBef>
                <a:spcPts val="0"/>
              </a:spcBef>
            </a:pPr>
            <a:r>
              <a:rPr lang="it-IT" sz="3700" cap="small" dirty="0"/>
              <a:t>H. Hübner</a:t>
            </a:r>
            <a:r>
              <a:rPr lang="it-IT" sz="3700" dirty="0"/>
              <a:t>, «New </a:t>
            </a:r>
            <a:r>
              <a:rPr lang="it-IT" sz="3700" dirty="0" err="1"/>
              <a:t>Testament</a:t>
            </a:r>
            <a:r>
              <a:rPr lang="it-IT" sz="3700" dirty="0"/>
              <a:t> </a:t>
            </a:r>
            <a:r>
              <a:rPr lang="it-IT" sz="3700" dirty="0" err="1"/>
              <a:t>Interpretation</a:t>
            </a:r>
            <a:r>
              <a:rPr lang="it-IT" sz="3700" dirty="0"/>
              <a:t> of the </a:t>
            </a:r>
            <a:r>
              <a:rPr lang="it-IT" sz="3700" dirty="0" err="1"/>
              <a:t>Old</a:t>
            </a:r>
            <a:r>
              <a:rPr lang="it-IT" sz="3700" dirty="0"/>
              <a:t> </a:t>
            </a:r>
            <a:r>
              <a:rPr lang="it-IT" sz="3700" dirty="0" err="1"/>
              <a:t>Testament</a:t>
            </a:r>
            <a:r>
              <a:rPr lang="it-IT" sz="3700" dirty="0"/>
              <a:t>», in </a:t>
            </a:r>
            <a:r>
              <a:rPr lang="it-IT" sz="3700" cap="small" dirty="0"/>
              <a:t>M. </a:t>
            </a:r>
            <a:r>
              <a:rPr lang="it-IT" sz="3700" cap="small" dirty="0" err="1"/>
              <a:t>Sæbø</a:t>
            </a:r>
            <a:r>
              <a:rPr lang="it-IT" sz="3700" dirty="0"/>
              <a:t> (ed.), </a:t>
            </a:r>
            <a:r>
              <a:rPr lang="it-IT" sz="3700" i="1" dirty="0" err="1"/>
              <a:t>Hebrew</a:t>
            </a:r>
            <a:r>
              <a:rPr lang="it-IT" sz="3700" i="1" dirty="0"/>
              <a:t> </a:t>
            </a:r>
            <a:r>
              <a:rPr lang="it-IT" sz="3700" i="1" dirty="0" err="1"/>
              <a:t>Bible</a:t>
            </a:r>
            <a:r>
              <a:rPr lang="it-IT" sz="3700" i="1" dirty="0"/>
              <a:t>/</a:t>
            </a:r>
            <a:r>
              <a:rPr lang="it-IT" sz="3700" i="1" dirty="0" err="1"/>
              <a:t>Old</a:t>
            </a:r>
            <a:r>
              <a:rPr lang="it-IT" sz="3700" i="1" dirty="0"/>
              <a:t> </a:t>
            </a:r>
            <a:r>
              <a:rPr lang="it-IT" sz="3700" i="1" dirty="0" err="1"/>
              <a:t>Testament</a:t>
            </a:r>
            <a:r>
              <a:rPr lang="it-IT" sz="3700" i="1" dirty="0"/>
              <a:t>. The History of </a:t>
            </a:r>
            <a:r>
              <a:rPr lang="it-IT" sz="3700" i="1" dirty="0" err="1"/>
              <a:t>Interpretation</a:t>
            </a:r>
            <a:r>
              <a:rPr lang="it-IT" sz="3700" i="1" dirty="0"/>
              <a:t>. volume I. From the </a:t>
            </a:r>
            <a:r>
              <a:rPr lang="it-IT" sz="3700" i="1" dirty="0" err="1"/>
              <a:t>Beginnings</a:t>
            </a:r>
            <a:r>
              <a:rPr lang="it-IT" sz="3700" i="1" dirty="0"/>
              <a:t> to the Middle Ages (</a:t>
            </a:r>
            <a:r>
              <a:rPr lang="it-IT" sz="3700" i="1" dirty="0" err="1"/>
              <a:t>Until</a:t>
            </a:r>
            <a:r>
              <a:rPr lang="it-IT" sz="3700" i="1" dirty="0"/>
              <a:t> 1300)</a:t>
            </a:r>
            <a:r>
              <a:rPr lang="it-IT" sz="3700" dirty="0"/>
              <a:t>, </a:t>
            </a:r>
            <a:r>
              <a:rPr lang="it-IT" sz="3700" dirty="0" err="1"/>
              <a:t>Vandenhoeck</a:t>
            </a:r>
            <a:r>
              <a:rPr lang="it-IT" sz="3700" dirty="0"/>
              <a:t> &amp; Ruprecht, Göttingen 1996, 332-372.</a:t>
            </a:r>
          </a:p>
          <a:p>
            <a:pPr>
              <a:lnSpc>
                <a:spcPct val="120000"/>
              </a:lnSpc>
              <a:spcBef>
                <a:spcPts val="0"/>
              </a:spcBef>
            </a:pPr>
            <a:r>
              <a:rPr lang="it-IT" sz="3700" cap="small" dirty="0"/>
              <a:t>E. Norelli</a:t>
            </a:r>
            <a:r>
              <a:rPr lang="it-IT" sz="3700" dirty="0"/>
              <a:t>, «Il dibattito con il giudaismo nel II secolo. Testimonia; Barnaba; Giustino», in </a:t>
            </a:r>
            <a:r>
              <a:rPr lang="it-IT" sz="3700" cap="small" dirty="0"/>
              <a:t>Id.</a:t>
            </a:r>
            <a:r>
              <a:rPr lang="it-IT" sz="3700" dirty="0"/>
              <a:t> (a cura di), </a:t>
            </a:r>
            <a:r>
              <a:rPr lang="it-IT" sz="3700" i="1" dirty="0"/>
              <a:t>La Bibbia nell’antichità cristiana. I. Da Gesù a Origene</a:t>
            </a:r>
            <a:r>
              <a:rPr lang="it-IT" sz="3700" dirty="0"/>
              <a:t> (La bibbia nella storia 15), Edizioni Dehoniane Bologna, Bologna 1993, 199-233.</a:t>
            </a:r>
          </a:p>
          <a:p>
            <a:pPr>
              <a:lnSpc>
                <a:spcPct val="120000"/>
              </a:lnSpc>
              <a:spcBef>
                <a:spcPts val="0"/>
              </a:spcBef>
            </a:pPr>
            <a:r>
              <a:rPr lang="it-IT" sz="3700" dirty="0"/>
              <a:t>J. </a:t>
            </a:r>
            <a:r>
              <a:rPr lang="it-IT" sz="3700" dirty="0" err="1"/>
              <a:t>Ossandón</a:t>
            </a:r>
            <a:r>
              <a:rPr lang="it-IT" sz="3700" dirty="0"/>
              <a:t> </a:t>
            </a:r>
            <a:r>
              <a:rPr lang="it-IT" sz="3700" dirty="0" err="1"/>
              <a:t>Widow</a:t>
            </a:r>
            <a:r>
              <a:rPr lang="it-IT" sz="3700" dirty="0"/>
              <a:t>, </a:t>
            </a:r>
            <a:r>
              <a:rPr lang="it-IT" sz="3700" i="1" dirty="0"/>
              <a:t>«Capisci quello che stai leggendo?». Il senso letterale nella storia dell’esegesi biblica</a:t>
            </a:r>
            <a:r>
              <a:rPr lang="it-IT" sz="3700" dirty="0"/>
              <a:t>, San Paolo, Cinisello Balsamo (MI) 2024.</a:t>
            </a:r>
          </a:p>
          <a:p>
            <a:pPr>
              <a:lnSpc>
                <a:spcPct val="120000"/>
              </a:lnSpc>
              <a:spcBef>
                <a:spcPts val="0"/>
              </a:spcBef>
            </a:pPr>
            <a:r>
              <a:rPr lang="it-IT" sz="3700" cap="small" dirty="0"/>
              <a:t>Pontificia Comm. Biblica</a:t>
            </a:r>
            <a:r>
              <a:rPr lang="it-IT" sz="3700" dirty="0"/>
              <a:t>, </a:t>
            </a:r>
            <a:r>
              <a:rPr lang="it-IT" sz="3700" i="1" dirty="0"/>
              <a:t>Il popolo ebraico e le sue Sacre Scritture nella Bibbia cristiana</a:t>
            </a:r>
            <a:r>
              <a:rPr lang="it-IT" sz="3700" dirty="0"/>
              <a:t> (Collana Documenti Vaticani), Libreria Editrice Vaticana, Città del Vaticano 2001.</a:t>
            </a:r>
          </a:p>
          <a:p>
            <a:pPr>
              <a:lnSpc>
                <a:spcPct val="120000"/>
              </a:lnSpc>
              <a:spcBef>
                <a:spcPts val="0"/>
              </a:spcBef>
            </a:pPr>
            <a:r>
              <a:rPr lang="it-IT" sz="3700" cap="small" dirty="0"/>
              <a:t>Pontificia Comm. Biblica</a:t>
            </a:r>
            <a:r>
              <a:rPr lang="it-IT" sz="3700" dirty="0"/>
              <a:t>, </a:t>
            </a:r>
            <a:r>
              <a:rPr lang="it-IT" sz="3700" i="1" dirty="0"/>
              <a:t>L’interpretazione della Bibbia nella chiesa</a:t>
            </a:r>
            <a:r>
              <a:rPr lang="it-IT" sz="3700" dirty="0"/>
              <a:t> (Collana Documenti Vaticani), Libreria Editrice Vaticana, Città del Vaticano 1993.</a:t>
            </a:r>
          </a:p>
          <a:p>
            <a:pPr>
              <a:lnSpc>
                <a:spcPct val="120000"/>
              </a:lnSpc>
              <a:spcBef>
                <a:spcPts val="0"/>
              </a:spcBef>
            </a:pPr>
            <a:r>
              <a:rPr lang="it-IT" sz="3700" cap="small" dirty="0"/>
              <a:t>H.G. </a:t>
            </a:r>
            <a:r>
              <a:rPr lang="it-IT" sz="3700" cap="small" dirty="0" err="1"/>
              <a:t>Reventlow</a:t>
            </a:r>
            <a:r>
              <a:rPr lang="it-IT" sz="3700" dirty="0"/>
              <a:t>, </a:t>
            </a:r>
            <a:r>
              <a:rPr lang="it-IT" sz="3700" i="1" dirty="0"/>
              <a:t>Storia dell’interpretazione biblica. Dall’Antico Testamento a Origene. vol. I</a:t>
            </a:r>
            <a:r>
              <a:rPr lang="it-IT" sz="3700" dirty="0"/>
              <a:t>, PIEMME, Casale Monferrato (AL) 1999.</a:t>
            </a:r>
          </a:p>
          <a:p>
            <a:pPr>
              <a:lnSpc>
                <a:spcPct val="120000"/>
              </a:lnSpc>
              <a:spcBef>
                <a:spcPts val="0"/>
              </a:spcBef>
            </a:pPr>
            <a:r>
              <a:rPr lang="en-US" sz="3700" cap="small" dirty="0"/>
              <a:t>W.A. Shotwell</a:t>
            </a:r>
            <a:r>
              <a:rPr lang="en-US" sz="3700" dirty="0"/>
              <a:t>, </a:t>
            </a:r>
            <a:r>
              <a:rPr lang="en-US" sz="3700" i="1" dirty="0"/>
              <a:t>The Biblical Exegesis of Justin Martyr</a:t>
            </a:r>
            <a:r>
              <a:rPr lang="en-US" sz="3700" dirty="0"/>
              <a:t>, SPCK Large Paperbacks, London 1965.</a:t>
            </a:r>
          </a:p>
          <a:p>
            <a:pPr>
              <a:lnSpc>
                <a:spcPct val="120000"/>
              </a:lnSpc>
              <a:spcBef>
                <a:spcPts val="0"/>
              </a:spcBef>
            </a:pPr>
            <a:r>
              <a:rPr lang="it-IT" sz="3700" dirty="0"/>
              <a:t>M. Simonetti, </a:t>
            </a:r>
            <a:r>
              <a:rPr lang="it-IT" sz="3700" i="1" dirty="0"/>
              <a:t>Lettera e/o allegoria. Un contributo alla storia dell’esegesi patristica</a:t>
            </a:r>
            <a:r>
              <a:rPr lang="it-IT" sz="3700" dirty="0"/>
              <a:t> (SEA 23), Istituto Patristico </a:t>
            </a:r>
            <a:r>
              <a:rPr lang="it-IT" sz="3700" dirty="0" err="1"/>
              <a:t>Augustinianum</a:t>
            </a:r>
            <a:r>
              <a:rPr lang="it-IT" sz="3700" dirty="0"/>
              <a:t>, Roma 1985.</a:t>
            </a:r>
          </a:p>
          <a:p>
            <a:pPr>
              <a:lnSpc>
                <a:spcPct val="120000"/>
              </a:lnSpc>
              <a:spcBef>
                <a:spcPts val="0"/>
              </a:spcBef>
            </a:pPr>
            <a:r>
              <a:rPr lang="it-IT" sz="3700" cap="small" dirty="0"/>
              <a:t>M. Simonetti</a:t>
            </a:r>
            <a:r>
              <a:rPr lang="it-IT" sz="3700" dirty="0"/>
              <a:t>, «La Sacra Scrittura nella Chiesa delle origini (I-II secolo. Significato e interpretazioni», in </a:t>
            </a:r>
            <a:r>
              <a:rPr lang="it-IT" sz="3700" cap="small" dirty="0"/>
              <a:t>M. Naldini</a:t>
            </a:r>
            <a:r>
              <a:rPr lang="it-IT" sz="3700" dirty="0"/>
              <a:t> (a cura di), </a:t>
            </a:r>
            <a:r>
              <a:rPr lang="it-IT" sz="3700" i="1" dirty="0"/>
              <a:t>La Bibbia nei Padri della Chiesa. L’Antico Testamento</a:t>
            </a:r>
            <a:r>
              <a:rPr lang="it-IT" sz="3700" dirty="0"/>
              <a:t> (Letture patristiche 7), Edizioni Dehoniane Bologna, Bologna 1999, 35-50.</a:t>
            </a:r>
          </a:p>
          <a:p>
            <a:pPr>
              <a:lnSpc>
                <a:spcPct val="120000"/>
              </a:lnSpc>
              <a:spcBef>
                <a:spcPts val="0"/>
              </a:spcBef>
            </a:pPr>
            <a:r>
              <a:rPr lang="it-IT" sz="3700" cap="small" dirty="0"/>
              <a:t>P. Stefani</a:t>
            </a:r>
            <a:r>
              <a:rPr lang="it-IT" sz="3700" dirty="0"/>
              <a:t>, </a:t>
            </a:r>
            <a:r>
              <a:rPr lang="it-IT" sz="3700" i="1" dirty="0"/>
              <a:t>Dalla Bibbia al Talmud. Breve introduzione all’ermeneutica rabbinica</a:t>
            </a:r>
            <a:r>
              <a:rPr lang="it-IT" sz="3700" dirty="0"/>
              <a:t>, San Paolo, Cinisello Balsamo (MI) 2012.</a:t>
            </a:r>
          </a:p>
          <a:p>
            <a:pPr marL="0" indent="0" algn="ctr">
              <a:buNone/>
            </a:pPr>
            <a:endParaRPr lang="it-IT"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51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EF46E9D-0280-FD9A-43E4-67BAE82F9F55}"/>
              </a:ext>
            </a:extLst>
          </p:cNvPr>
          <p:cNvSpPr>
            <a:spLocks noGrp="1"/>
          </p:cNvSpPr>
          <p:nvPr>
            <p:ph idx="1"/>
          </p:nvPr>
        </p:nvSpPr>
        <p:spPr>
          <a:xfrm>
            <a:off x="1622612" y="1156446"/>
            <a:ext cx="9731188" cy="5325035"/>
          </a:xfrm>
        </p:spPr>
        <p:txBody>
          <a:bodyPr>
            <a:normAutofit fontScale="85000" lnSpcReduction="10000"/>
          </a:bodyPr>
          <a:lstStyle/>
          <a:p>
            <a:pPr marL="0" indent="0">
              <a:buNone/>
            </a:pPr>
            <a:r>
              <a:rPr lang="it-IT" sz="4400" dirty="0">
                <a:latin typeface="Times New Roman" panose="02020603050405020304" pitchFamily="18" charset="0"/>
                <a:cs typeface="Times New Roman" panose="02020603050405020304" pitchFamily="18" charset="0"/>
              </a:rPr>
              <a:t>I. Paolo, «ebreo» o «cristiano»</a:t>
            </a:r>
          </a:p>
          <a:p>
            <a:pPr marL="0" indent="0">
              <a:buNone/>
            </a:pPr>
            <a:endParaRPr lang="it-IT" sz="4400" dirty="0">
              <a:latin typeface="Times New Roman" panose="02020603050405020304" pitchFamily="18" charset="0"/>
              <a:cs typeface="Times New Roman" panose="02020603050405020304" pitchFamily="18" charset="0"/>
            </a:endParaRPr>
          </a:p>
          <a:p>
            <a:pPr marL="0" indent="0">
              <a:buNone/>
            </a:pPr>
            <a:r>
              <a:rPr lang="it-IT" sz="4400" dirty="0">
                <a:latin typeface="Times New Roman" panose="02020603050405020304" pitchFamily="18" charset="0"/>
                <a:cs typeface="Times New Roman" panose="02020603050405020304" pitchFamily="18" charset="0"/>
              </a:rPr>
              <a:t>II. La memoria di Gesù «ebreo» nei vangeli </a:t>
            </a:r>
          </a:p>
          <a:p>
            <a:pPr marL="0" indent="0">
              <a:buNone/>
            </a:pPr>
            <a:endParaRPr lang="it-IT" sz="4400" dirty="0">
              <a:latin typeface="Times New Roman" panose="02020603050405020304" pitchFamily="18" charset="0"/>
              <a:cs typeface="Times New Roman" panose="02020603050405020304" pitchFamily="18" charset="0"/>
            </a:endParaRPr>
          </a:p>
          <a:p>
            <a:pPr marL="0" indent="0">
              <a:buNone/>
            </a:pPr>
            <a:r>
              <a:rPr lang="it-IT" sz="4400" dirty="0">
                <a:latin typeface="Times New Roman" panose="02020603050405020304" pitchFamily="18" charset="0"/>
                <a:cs typeface="Times New Roman" panose="02020603050405020304" pitchFamily="18" charset="0"/>
              </a:rPr>
              <a:t>III. Il «</a:t>
            </a:r>
            <a:r>
              <a:rPr lang="it-IT" sz="4400" i="1" dirty="0" err="1">
                <a:latin typeface="Times New Roman" panose="02020603050405020304" pitchFamily="18" charset="0"/>
                <a:cs typeface="Times New Roman" panose="02020603050405020304" pitchFamily="18" charset="0"/>
              </a:rPr>
              <a:t>Parting</a:t>
            </a:r>
            <a:r>
              <a:rPr lang="it-IT" sz="4400" i="1" dirty="0">
                <a:latin typeface="Times New Roman" panose="02020603050405020304" pitchFamily="18" charset="0"/>
                <a:cs typeface="Times New Roman" panose="02020603050405020304" pitchFamily="18" charset="0"/>
              </a:rPr>
              <a:t> of the Ways</a:t>
            </a:r>
            <a:r>
              <a:rPr lang="it-IT" sz="4400" dirty="0">
                <a:latin typeface="Times New Roman" panose="02020603050405020304" pitchFamily="18" charset="0"/>
                <a:cs typeface="Times New Roman" panose="02020603050405020304" pitchFamily="18" charset="0"/>
              </a:rPr>
              <a:t>»</a:t>
            </a:r>
          </a:p>
          <a:p>
            <a:pPr marL="0" indent="0">
              <a:buNone/>
            </a:pPr>
            <a:endParaRPr lang="it-IT" sz="4400" dirty="0">
              <a:latin typeface="Times New Roman" panose="02020603050405020304" pitchFamily="18" charset="0"/>
              <a:cs typeface="Times New Roman" panose="02020603050405020304" pitchFamily="18" charset="0"/>
            </a:endParaRPr>
          </a:p>
          <a:p>
            <a:pPr marL="0" indent="0">
              <a:buNone/>
            </a:pPr>
            <a:r>
              <a:rPr lang="it-IT" sz="4400" dirty="0">
                <a:latin typeface="Times New Roman" panose="02020603050405020304" pitchFamily="18" charset="0"/>
                <a:cs typeface="Times New Roman" panose="02020603050405020304" pitchFamily="18" charset="0"/>
              </a:rPr>
              <a:t>IV. La radice giudaica della «</a:t>
            </a:r>
            <a:r>
              <a:rPr lang="it-IT" sz="4400" dirty="0" err="1">
                <a:latin typeface="Times New Roman" panose="02020603050405020304" pitchFamily="18" charset="0"/>
                <a:cs typeface="Times New Roman" panose="02020603050405020304" pitchFamily="18" charset="0"/>
              </a:rPr>
              <a:t>teo»logia</a:t>
            </a:r>
            <a:r>
              <a:rPr lang="it-IT" sz="4400" dirty="0">
                <a:latin typeface="Times New Roman" panose="02020603050405020304" pitchFamily="18" charset="0"/>
                <a:cs typeface="Times New Roman" panose="02020603050405020304" pitchFamily="18" charset="0"/>
              </a:rPr>
              <a:t> cristiana</a:t>
            </a:r>
          </a:p>
          <a:p>
            <a:pPr marL="0" indent="0">
              <a:buNone/>
            </a:pPr>
            <a:endParaRPr lang="it-IT" sz="4400" dirty="0">
              <a:latin typeface="Times New Roman" panose="02020603050405020304" pitchFamily="18" charset="0"/>
              <a:cs typeface="Times New Roman" panose="02020603050405020304" pitchFamily="18" charset="0"/>
            </a:endParaRPr>
          </a:p>
          <a:p>
            <a:pPr marL="0" indent="0">
              <a:buNone/>
            </a:pPr>
            <a:r>
              <a:rPr lang="it-IT" sz="4400" dirty="0">
                <a:latin typeface="Times New Roman" panose="02020603050405020304" pitchFamily="18" charset="0"/>
                <a:cs typeface="Times New Roman" panose="02020603050405020304" pitchFamily="18" charset="0"/>
              </a:rPr>
              <a:t>V. Il testo ebraico nella letteratura cristiana</a:t>
            </a:r>
          </a:p>
        </p:txBody>
      </p:sp>
    </p:spTree>
    <p:extLst>
      <p:ext uri="{BB962C8B-B14F-4D97-AF65-F5344CB8AC3E}">
        <p14:creationId xmlns:p14="http://schemas.microsoft.com/office/powerpoint/2010/main" val="1610772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CA9C52-A1F1-D275-3A15-9634886F4385}"/>
              </a:ext>
            </a:extLst>
          </p:cNvPr>
          <p:cNvSpPr>
            <a:spLocks noGrp="1"/>
          </p:cNvSpPr>
          <p:nvPr>
            <p:ph type="title"/>
          </p:nvPr>
        </p:nvSpPr>
        <p:spPr>
          <a:xfrm>
            <a:off x="838200" y="365126"/>
            <a:ext cx="10515600" cy="791322"/>
          </a:xfrm>
        </p:spPr>
        <p:txBody>
          <a:bodyPr/>
          <a:lstStyle/>
          <a:p>
            <a:pPr algn="ctr"/>
            <a:r>
              <a:rPr lang="it-IT" dirty="0">
                <a:latin typeface="Times New Roman" panose="02020603050405020304" pitchFamily="18" charset="0"/>
                <a:cs typeface="Times New Roman" panose="02020603050405020304" pitchFamily="18" charset="0"/>
              </a:rPr>
              <a:t>I. Paolo, punto di partenza: ebreo o cristiano?</a:t>
            </a:r>
          </a:p>
        </p:txBody>
      </p:sp>
      <p:sp>
        <p:nvSpPr>
          <p:cNvPr id="3" name="Segnaposto contenuto 2">
            <a:extLst>
              <a:ext uri="{FF2B5EF4-FFF2-40B4-BE49-F238E27FC236}">
                <a16:creationId xmlns:a16="http://schemas.microsoft.com/office/drawing/2014/main" id="{99758094-6633-90ED-7210-2B51631F74DE}"/>
              </a:ext>
            </a:extLst>
          </p:cNvPr>
          <p:cNvSpPr>
            <a:spLocks noGrp="1"/>
          </p:cNvSpPr>
          <p:nvPr>
            <p:ph idx="1"/>
          </p:nvPr>
        </p:nvSpPr>
        <p:spPr>
          <a:xfrm>
            <a:off x="735106" y="1461246"/>
            <a:ext cx="10892118" cy="5217460"/>
          </a:xfrm>
        </p:spPr>
        <p:txBody>
          <a:bodyPr>
            <a:normAutofit fontScale="55000" lnSpcReduction="20000"/>
          </a:bodyPr>
          <a:lstStyle/>
          <a:p>
            <a:pPr marL="0" indent="0">
              <a:lnSpc>
                <a:spcPct val="120000"/>
              </a:lnSpc>
              <a:spcBef>
                <a:spcPts val="0"/>
              </a:spcBef>
              <a:buNone/>
            </a:pPr>
            <a:r>
              <a:rPr lang="it-IT" sz="3200" dirty="0">
                <a:latin typeface="Times New Roman" panose="02020603050405020304" pitchFamily="18" charset="0"/>
                <a:cs typeface="Times New Roman" panose="02020603050405020304" pitchFamily="18" charset="0"/>
              </a:rPr>
              <a:t>Paolo di se stesso afferma: </a:t>
            </a:r>
          </a:p>
          <a:p>
            <a:pPr marL="0" indent="0">
              <a:lnSpc>
                <a:spcPct val="120000"/>
              </a:lnSpc>
              <a:spcBef>
                <a:spcPts val="0"/>
              </a:spcBef>
              <a:buNone/>
            </a:pPr>
            <a:endParaRPr lang="it-IT" sz="26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it-IT" sz="2900" dirty="0">
                <a:latin typeface="Times New Roman" panose="02020603050405020304" pitchFamily="18" charset="0"/>
                <a:cs typeface="Times New Roman" panose="02020603050405020304" pitchFamily="18" charset="0"/>
              </a:rPr>
              <a:t>«circonciso all'età di otto giorni, della stirpe d'Israele, della tribù di Beniamino, Ebreo figlio di Ebrei; quanto alla Legge, fariseo; quanto allo zelo, persecutore della Chiesa; quanto alla giustizia che deriva dall'osservanza della Legge, irreprensibile» (Fil 3,5-6).</a:t>
            </a:r>
          </a:p>
          <a:p>
            <a:pPr marL="0" indent="0">
              <a:lnSpc>
                <a:spcPct val="120000"/>
              </a:lnSpc>
              <a:spcBef>
                <a:spcPts val="0"/>
              </a:spcBef>
              <a:buNone/>
            </a:pPr>
            <a:endParaRPr lang="it-IT" sz="29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it-IT" sz="2900" dirty="0">
                <a:latin typeface="Times New Roman" panose="02020603050405020304" pitchFamily="18" charset="0"/>
                <a:cs typeface="Times New Roman" panose="02020603050405020304" pitchFamily="18" charset="0"/>
              </a:rPr>
              <a:t>«Anch'io infatti sono Israelita, della discendenza di Abramo, della tribù di Beniamino» (</a:t>
            </a:r>
            <a:r>
              <a:rPr lang="it-IT" sz="2900" dirty="0" err="1">
                <a:latin typeface="Times New Roman" panose="02020603050405020304" pitchFamily="18" charset="0"/>
                <a:cs typeface="Times New Roman" panose="02020603050405020304" pitchFamily="18" charset="0"/>
              </a:rPr>
              <a:t>Rm</a:t>
            </a:r>
            <a:r>
              <a:rPr lang="it-IT" sz="2900" dirty="0">
                <a:latin typeface="Times New Roman" panose="02020603050405020304" pitchFamily="18" charset="0"/>
                <a:cs typeface="Times New Roman" panose="02020603050405020304" pitchFamily="18" charset="0"/>
              </a:rPr>
              <a:t> 11,2).</a:t>
            </a:r>
          </a:p>
          <a:p>
            <a:pPr marL="0" indent="0">
              <a:lnSpc>
                <a:spcPct val="120000"/>
              </a:lnSpc>
              <a:spcBef>
                <a:spcPts val="0"/>
              </a:spcBef>
              <a:buNone/>
            </a:pPr>
            <a:endParaRPr lang="it-IT" dirty="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it-IT"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it-IT" sz="3200" dirty="0">
                <a:latin typeface="Times New Roman" panose="02020603050405020304" pitchFamily="18" charset="0"/>
                <a:cs typeface="Times New Roman" panose="02020603050405020304" pitchFamily="18" charset="0"/>
              </a:rPr>
              <a:t>La ricerca storica su Paolo «ebreo»: si «convertì» al cristianesimo? </a:t>
            </a:r>
          </a:p>
          <a:p>
            <a:pPr marL="0" indent="0">
              <a:lnSpc>
                <a:spcPct val="120000"/>
              </a:lnSpc>
              <a:spcBef>
                <a:spcPts val="0"/>
              </a:spcBef>
              <a:buNone/>
            </a:pPr>
            <a:endParaRPr lang="it-IT" sz="22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it-IT" sz="2900" dirty="0">
                <a:latin typeface="Times New Roman" panose="02020603050405020304" pitchFamily="18" charset="0"/>
                <a:cs typeface="Times New Roman" panose="02020603050405020304" pitchFamily="18" charset="0"/>
              </a:rPr>
              <a:t>«la “non conversione” di Paolo sulla via di Damasco»…. «l’ebraicità di Paolo rimasta a lungo celata sotto l’ideologia </a:t>
            </a:r>
            <a:r>
              <a:rPr lang="it-IT" sz="2900" dirty="0" err="1">
                <a:latin typeface="Times New Roman" panose="02020603050405020304" pitchFamily="18" charset="0"/>
                <a:cs typeface="Times New Roman" panose="02020603050405020304" pitchFamily="18" charset="0"/>
              </a:rPr>
              <a:t>sostituzionista</a:t>
            </a:r>
            <a:r>
              <a:rPr lang="it-IT" sz="2900" dirty="0">
                <a:latin typeface="Times New Roman" panose="02020603050405020304" pitchFamily="18" charset="0"/>
                <a:cs typeface="Times New Roman" panose="02020603050405020304" pitchFamily="18" charset="0"/>
              </a:rPr>
              <a:t> ed esclusivista che a lungo è stato il paradigma ermeneutico con cui l’Apostolo è stato compreso e presentato»</a:t>
            </a:r>
          </a:p>
          <a:p>
            <a:pPr marL="0" indent="0" algn="r">
              <a:lnSpc>
                <a:spcPct val="120000"/>
              </a:lnSpc>
              <a:spcBef>
                <a:spcPts val="0"/>
              </a:spcBef>
              <a:buNone/>
            </a:pPr>
            <a:r>
              <a:rPr lang="it-IT" sz="2900" dirty="0">
                <a:latin typeface="Times New Roman" panose="02020603050405020304" pitchFamily="18" charset="0"/>
                <a:cs typeface="Times New Roman" panose="02020603050405020304" pitchFamily="18" charset="0"/>
              </a:rPr>
              <a:t>	</a:t>
            </a:r>
            <a:r>
              <a:rPr lang="it-IT" sz="2500" dirty="0">
                <a:latin typeface="Times New Roman" panose="02020603050405020304" pitchFamily="18" charset="0"/>
                <a:cs typeface="Times New Roman" panose="02020603050405020304" pitchFamily="18" charset="0"/>
              </a:rPr>
              <a:t>G. Boccaccini - G. Mariotti, </a:t>
            </a:r>
            <a:r>
              <a:rPr lang="it-IT" sz="2500" i="1" dirty="0">
                <a:latin typeface="Times New Roman" panose="02020603050405020304" pitchFamily="18" charset="0"/>
                <a:cs typeface="Times New Roman" panose="02020603050405020304" pitchFamily="18" charset="0"/>
              </a:rPr>
              <a:t>Paolo di Tarso, un ebreo del suo tempo</a:t>
            </a:r>
            <a:r>
              <a:rPr lang="it-IT" sz="2500" dirty="0">
                <a:latin typeface="Times New Roman" panose="02020603050405020304" pitchFamily="18" charset="0"/>
                <a:cs typeface="Times New Roman" panose="02020603050405020304" pitchFamily="18" charset="0"/>
              </a:rPr>
              <a:t>, Carocci, Roma 2025, 103.</a:t>
            </a:r>
          </a:p>
          <a:p>
            <a:pPr marL="0" indent="0">
              <a:lnSpc>
                <a:spcPct val="120000"/>
              </a:lnSpc>
              <a:spcBef>
                <a:spcPts val="0"/>
              </a:spcBef>
              <a:buNone/>
            </a:pPr>
            <a:endParaRPr lang="it-IT" sz="29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it-IT" sz="2900" dirty="0">
                <a:latin typeface="Times New Roman" panose="02020603050405020304" pitchFamily="18" charset="0"/>
                <a:cs typeface="Times New Roman" panose="02020603050405020304" pitchFamily="18" charset="0"/>
              </a:rPr>
              <a:t>«secondo Wright, Paolo voleva essere considerato non come uno che aveva abbandonato la tradizione giudaica, ma come uno che l’aveva ridefinita» (p. 114).</a:t>
            </a:r>
          </a:p>
          <a:p>
            <a:pPr marL="0" indent="0">
              <a:lnSpc>
                <a:spcPct val="120000"/>
              </a:lnSpc>
              <a:spcBef>
                <a:spcPts val="0"/>
              </a:spcBef>
              <a:buNone/>
            </a:pPr>
            <a:endParaRPr lang="it-IT" sz="29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it-IT" sz="2900" dirty="0">
                <a:latin typeface="Times New Roman" panose="02020603050405020304" pitchFamily="18" charset="0"/>
                <a:cs typeface="Times New Roman" panose="02020603050405020304" pitchFamily="18" charset="0"/>
              </a:rPr>
              <a:t>«Paolo non si è mai convertito, non ha mai usato il verbo greco </a:t>
            </a:r>
            <a:r>
              <a:rPr lang="it-IT" sz="2900" i="1" dirty="0" err="1">
                <a:latin typeface="Times New Roman" panose="02020603050405020304" pitchFamily="18" charset="0"/>
                <a:cs typeface="Times New Roman" panose="02020603050405020304" pitchFamily="18" charset="0"/>
              </a:rPr>
              <a:t>metanoein</a:t>
            </a:r>
            <a:r>
              <a:rPr lang="it-IT" sz="2900" dirty="0">
                <a:latin typeface="Times New Roman" panose="02020603050405020304" pitchFamily="18" charset="0"/>
                <a:cs typeface="Times New Roman" panose="02020603050405020304" pitchFamily="18" charset="0"/>
              </a:rPr>
              <a:t> per descrivere la sua esperienza radicale di cambiamento, tantomeno fu mai un apostata. Non si può parlare di conversione né religiosa né morale.. fu un’ “apocalisse” (Gal 1,15-16; 1Cor 15,8; Fil 3,8)» (p. 121)</a:t>
            </a:r>
            <a:r>
              <a:rPr lang="it-IT" sz="2900" dirty="0"/>
              <a:t>.</a:t>
            </a:r>
          </a:p>
        </p:txBody>
      </p:sp>
    </p:spTree>
    <p:extLst>
      <p:ext uri="{BB962C8B-B14F-4D97-AF65-F5344CB8AC3E}">
        <p14:creationId xmlns:p14="http://schemas.microsoft.com/office/powerpoint/2010/main" val="3193522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A1FA14-5902-1EA7-E2C4-E660A7577A65}"/>
              </a:ext>
            </a:extLst>
          </p:cNvPr>
          <p:cNvSpPr>
            <a:spLocks noGrp="1"/>
          </p:cNvSpPr>
          <p:nvPr>
            <p:ph type="title"/>
          </p:nvPr>
        </p:nvSpPr>
        <p:spPr>
          <a:xfrm>
            <a:off x="838200" y="365125"/>
            <a:ext cx="10515600" cy="773393"/>
          </a:xfrm>
        </p:spPr>
        <p:txBody>
          <a:bodyPr/>
          <a:lstStyle/>
          <a:p>
            <a:pPr algn="ctr"/>
            <a:r>
              <a:rPr lang="it-IT" dirty="0">
                <a:latin typeface="Times New Roman" panose="02020603050405020304" pitchFamily="18" charset="0"/>
                <a:cs typeface="Times New Roman" panose="02020603050405020304" pitchFamily="18" charset="0"/>
              </a:rPr>
              <a:t>L’ermeneutica di Paolo</a:t>
            </a:r>
          </a:p>
        </p:txBody>
      </p:sp>
      <p:sp>
        <p:nvSpPr>
          <p:cNvPr id="3" name="Segnaposto contenuto 2">
            <a:extLst>
              <a:ext uri="{FF2B5EF4-FFF2-40B4-BE49-F238E27FC236}">
                <a16:creationId xmlns:a16="http://schemas.microsoft.com/office/drawing/2014/main" id="{6A03F6BC-0E83-0F3D-A128-668D760D48FB}"/>
              </a:ext>
            </a:extLst>
          </p:cNvPr>
          <p:cNvSpPr>
            <a:spLocks noGrp="1"/>
          </p:cNvSpPr>
          <p:nvPr>
            <p:ph idx="1"/>
          </p:nvPr>
        </p:nvSpPr>
        <p:spPr>
          <a:xfrm>
            <a:off x="546847" y="1416424"/>
            <a:ext cx="11250706" cy="5253317"/>
          </a:xfrm>
        </p:spPr>
        <p:txBody>
          <a:bodyPr>
            <a:normAutofit/>
          </a:bodyPr>
          <a:lstStyle/>
          <a:p>
            <a:pPr marL="0" indent="0">
              <a:lnSpc>
                <a:spcPct val="110000"/>
              </a:lnSpc>
              <a:spcBef>
                <a:spcPts val="0"/>
              </a:spcBef>
              <a:buNone/>
            </a:pPr>
            <a:r>
              <a:rPr lang="it-IT" sz="2000" dirty="0">
                <a:latin typeface="Times New Roman" panose="02020603050405020304" pitchFamily="18" charset="0"/>
                <a:cs typeface="Times New Roman" panose="02020603050405020304" pitchFamily="18" charset="0"/>
              </a:rPr>
              <a:t>Il </a:t>
            </a:r>
            <a:r>
              <a:rPr lang="it-IT" sz="2000" i="1" dirty="0" err="1">
                <a:latin typeface="Times New Roman" panose="02020603050405020304" pitchFamily="18" charset="0"/>
                <a:cs typeface="Times New Roman" panose="02020603050405020304" pitchFamily="18" charset="0"/>
              </a:rPr>
              <a:t>kerygma</a:t>
            </a:r>
            <a:r>
              <a:rPr lang="it-IT" sz="2000" dirty="0">
                <a:latin typeface="Times New Roman" panose="02020603050405020304" pitchFamily="18" charset="0"/>
                <a:cs typeface="Times New Roman" panose="02020603050405020304" pitchFamily="18" charset="0"/>
              </a:rPr>
              <a:t> di 1Cor 15,3-5:</a:t>
            </a:r>
          </a:p>
          <a:p>
            <a:pPr marL="0" indent="0">
              <a:lnSpc>
                <a:spcPct val="110000"/>
              </a:lnSpc>
              <a:spcBef>
                <a:spcPts val="0"/>
              </a:spcBef>
              <a:buNone/>
            </a:pPr>
            <a:r>
              <a:rPr lang="it-IT" sz="1800" dirty="0">
                <a:latin typeface="Times New Roman" panose="02020603050405020304" pitchFamily="18" charset="0"/>
                <a:cs typeface="Times New Roman" panose="02020603050405020304" pitchFamily="18" charset="0"/>
              </a:rPr>
              <a:t>«A voi infatti ho trasmesso, anzitutto, quello che anch’io ho ricevuto, cioè che Cristo morì per i nostri peccati </a:t>
            </a:r>
            <a:r>
              <a:rPr lang="it-IT" sz="1800" b="1" i="1" dirty="0">
                <a:latin typeface="Times New Roman" panose="02020603050405020304" pitchFamily="18" charset="0"/>
                <a:cs typeface="Times New Roman" panose="02020603050405020304" pitchFamily="18" charset="0"/>
              </a:rPr>
              <a:t>secondo le Scritture </a:t>
            </a:r>
            <a:r>
              <a:rPr lang="it-IT" sz="1800" dirty="0">
                <a:latin typeface="Times New Roman" panose="02020603050405020304" pitchFamily="18" charset="0"/>
                <a:cs typeface="Times New Roman" panose="02020603050405020304" pitchFamily="18" charset="0"/>
              </a:rPr>
              <a:t>e che fu sepolto che è risorto il terzo giorno </a:t>
            </a:r>
            <a:r>
              <a:rPr lang="it-IT" sz="1800" b="1" i="1" dirty="0">
                <a:latin typeface="Times New Roman" panose="02020603050405020304" pitchFamily="18" charset="0"/>
                <a:cs typeface="Times New Roman" panose="02020603050405020304" pitchFamily="18" charset="0"/>
              </a:rPr>
              <a:t>secondo le Scritture</a:t>
            </a:r>
            <a:r>
              <a:rPr lang="it-IT" sz="1800" dirty="0">
                <a:latin typeface="Times New Roman" panose="02020603050405020304" pitchFamily="18" charset="0"/>
                <a:cs typeface="Times New Roman" panose="02020603050405020304" pitchFamily="18" charset="0"/>
              </a:rPr>
              <a:t> e che apparve a Cefa e quindi ai Dodici».</a:t>
            </a:r>
          </a:p>
          <a:p>
            <a:pPr marL="0" indent="0">
              <a:lnSpc>
                <a:spcPct val="110000"/>
              </a:lnSpc>
              <a:spcBef>
                <a:spcPts val="0"/>
              </a:spcBef>
              <a:buNone/>
            </a:pPr>
            <a:r>
              <a:rPr lang="it-IT" sz="2000" dirty="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Lc 24,44: «bisogna che si compiano tutte le cose scritte su di me nella legge di Mosè, nei Profeti e nei Salmi».</a:t>
            </a:r>
          </a:p>
          <a:p>
            <a:pPr marL="0" indent="0">
              <a:lnSpc>
                <a:spcPct val="110000"/>
              </a:lnSpc>
              <a:spcBef>
                <a:spcPts val="0"/>
              </a:spcBef>
              <a:buNone/>
            </a:pPr>
            <a:endParaRPr lang="it-IT" sz="18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it-IT" sz="18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it-IT" sz="2000" dirty="0">
                <a:latin typeface="Times New Roman" panose="02020603050405020304" pitchFamily="18" charset="0"/>
                <a:cs typeface="Times New Roman" panose="02020603050405020304" pitchFamily="18" charset="0"/>
              </a:rPr>
              <a:t>Le citazioni dell’AT si infittiscono da 1Ts a </a:t>
            </a:r>
            <a:r>
              <a:rPr lang="it-IT" sz="2000" dirty="0" err="1">
                <a:latin typeface="Times New Roman" panose="02020603050405020304" pitchFamily="18" charset="0"/>
                <a:cs typeface="Times New Roman" panose="02020603050405020304" pitchFamily="18" charset="0"/>
              </a:rPr>
              <a:t>Rm</a:t>
            </a:r>
            <a:r>
              <a:rPr lang="it-IT" sz="2000" dirty="0">
                <a:latin typeface="Times New Roman" panose="02020603050405020304" pitchFamily="18" charset="0"/>
                <a:cs typeface="Times New Roman" panose="02020603050405020304" pitchFamily="18" charset="0"/>
              </a:rPr>
              <a:t> (Salmi e Isaia). </a:t>
            </a:r>
          </a:p>
          <a:p>
            <a:pPr marL="0" indent="0" algn="r">
              <a:lnSpc>
                <a:spcPct val="110000"/>
              </a:lnSpc>
              <a:spcBef>
                <a:spcPts val="0"/>
              </a:spcBef>
              <a:buNone/>
            </a:pPr>
            <a:r>
              <a:rPr lang="en-US" sz="1400" dirty="0">
                <a:latin typeface="Times New Roman" panose="02020603050405020304" pitchFamily="18" charset="0"/>
                <a:cs typeface="Times New Roman" panose="02020603050405020304" pitchFamily="18" charset="0"/>
              </a:rPr>
              <a:t>E.E. Ellis, </a:t>
            </a:r>
            <a:r>
              <a:rPr lang="en-US" sz="1400" i="1" dirty="0">
                <a:latin typeface="Times New Roman" panose="02020603050405020304" pitchFamily="18" charset="0"/>
                <a:cs typeface="Times New Roman" panose="02020603050405020304" pitchFamily="18" charset="0"/>
              </a:rPr>
              <a:t>Paul's Use of the Old Testament</a:t>
            </a:r>
            <a:r>
              <a:rPr lang="en-US" sz="1400" dirty="0">
                <a:latin typeface="Times New Roman" panose="02020603050405020304" pitchFamily="18" charset="0"/>
                <a:cs typeface="Times New Roman" panose="02020603050405020304" pitchFamily="18" charset="0"/>
              </a:rPr>
              <a:t>, Edinburgh 1957. </a:t>
            </a:r>
          </a:p>
          <a:p>
            <a:pPr marL="0" indent="0" algn="r">
              <a:lnSpc>
                <a:spcPct val="110000"/>
              </a:lnSpc>
              <a:spcBef>
                <a:spcPts val="0"/>
              </a:spcBef>
              <a:buNone/>
            </a:pPr>
            <a:r>
              <a:rPr lang="it-IT" sz="1400" dirty="0">
                <a:latin typeface="Times New Roman" panose="02020603050405020304" pitchFamily="18" charset="0"/>
                <a:cs typeface="Times New Roman" panose="02020603050405020304" pitchFamily="18" charset="0"/>
              </a:rPr>
              <a:t>S.E. Porter - C.D. Land (a cura di), </a:t>
            </a:r>
            <a:r>
              <a:rPr lang="it-IT" sz="1400" i="1" dirty="0">
                <a:latin typeface="Times New Roman" panose="02020603050405020304" pitchFamily="18" charset="0"/>
                <a:cs typeface="Times New Roman" panose="02020603050405020304" pitchFamily="18" charset="0"/>
              </a:rPr>
              <a:t>Paul and </a:t>
            </a:r>
            <a:r>
              <a:rPr lang="it-IT" sz="1400" i="1" dirty="0" err="1">
                <a:latin typeface="Times New Roman" panose="02020603050405020304" pitchFamily="18" charset="0"/>
                <a:cs typeface="Times New Roman" panose="02020603050405020304" pitchFamily="18" charset="0"/>
              </a:rPr>
              <a:t>Scripture</a:t>
            </a:r>
            <a:r>
              <a:rPr lang="it-IT" sz="1400" dirty="0">
                <a:latin typeface="Times New Roman" panose="02020603050405020304" pitchFamily="18" charset="0"/>
                <a:cs typeface="Times New Roman" panose="02020603050405020304" pitchFamily="18" charset="0"/>
              </a:rPr>
              <a:t> (Pauline Studies 10), Leiden - Boston 2019.</a:t>
            </a:r>
          </a:p>
          <a:p>
            <a:pPr marL="0" indent="0">
              <a:lnSpc>
                <a:spcPct val="110000"/>
              </a:lnSpc>
              <a:spcBef>
                <a:spcPts val="0"/>
              </a:spcBef>
              <a:buNone/>
            </a:pPr>
            <a:endParaRPr lang="it-IT" sz="20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it-IT" sz="2000" dirty="0">
                <a:latin typeface="Times New Roman" panose="02020603050405020304" pitchFamily="18" charset="0"/>
                <a:cs typeface="Times New Roman" panose="02020603050405020304" pitchFamily="18" charset="0"/>
              </a:rPr>
              <a:t>Paolo compone sillogi o «testimonia» (cf. 2Cor 6,16-18 e </a:t>
            </a:r>
            <a:r>
              <a:rPr lang="it-IT" sz="2000" dirty="0" err="1">
                <a:latin typeface="Times New Roman" panose="02020603050405020304" pitchFamily="18" charset="0"/>
                <a:cs typeface="Times New Roman" panose="02020603050405020304" pitchFamily="18" charset="0"/>
              </a:rPr>
              <a:t>Rm</a:t>
            </a:r>
            <a:r>
              <a:rPr lang="it-IT" sz="2000" dirty="0">
                <a:latin typeface="Times New Roman" panose="02020603050405020304" pitchFamily="18" charset="0"/>
                <a:cs typeface="Times New Roman" panose="02020603050405020304" pitchFamily="18" charset="0"/>
              </a:rPr>
              <a:t> 3,10-18), mettendo insieme passi della Scrittura giudaica, generalmente, dalla versione greca dei LXX.</a:t>
            </a:r>
          </a:p>
          <a:p>
            <a:pPr marL="0" indent="0">
              <a:lnSpc>
                <a:spcPct val="110000"/>
              </a:lnSpc>
              <a:spcBef>
                <a:spcPts val="0"/>
              </a:spcBef>
              <a:buNone/>
            </a:pPr>
            <a:r>
              <a:rPr lang="it-IT" sz="1400" dirty="0">
                <a:latin typeface="Times New Roman" panose="02020603050405020304" pitchFamily="18" charset="0"/>
                <a:cs typeface="Times New Roman" panose="02020603050405020304" pitchFamily="18" charset="0"/>
              </a:rPr>
              <a:t>alcuni passi anche da testo ebraico (forse 6)?: </a:t>
            </a:r>
            <a:r>
              <a:rPr lang="it-IT" sz="1400" b="1" dirty="0" err="1">
                <a:latin typeface="Times New Roman" panose="02020603050405020304" pitchFamily="18" charset="0"/>
                <a:cs typeface="Times New Roman" panose="02020603050405020304" pitchFamily="18" charset="0"/>
              </a:rPr>
              <a:t>Rm</a:t>
            </a:r>
            <a:r>
              <a:rPr lang="it-IT" sz="1400" b="1" dirty="0">
                <a:latin typeface="Times New Roman" panose="02020603050405020304" pitchFamily="18" charset="0"/>
                <a:cs typeface="Times New Roman" panose="02020603050405020304" pitchFamily="18" charset="0"/>
              </a:rPr>
              <a:t> 9,33</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Is</a:t>
            </a:r>
            <a:r>
              <a:rPr lang="it-IT" sz="1400" dirty="0">
                <a:latin typeface="Times New Roman" panose="02020603050405020304" pitchFamily="18" charset="0"/>
                <a:cs typeface="Times New Roman" panose="02020603050405020304" pitchFamily="18" charset="0"/>
              </a:rPr>
              <a:t> 28,16 e 8,14. LXX omettono “non affretterà” (o “non sarà confuso”) di </a:t>
            </a:r>
            <a:r>
              <a:rPr lang="it-IT" sz="1400" dirty="0" err="1">
                <a:latin typeface="Times New Roman" panose="02020603050405020304" pitchFamily="18" charset="0"/>
                <a:cs typeface="Times New Roman" panose="02020603050405020304" pitchFamily="18" charset="0"/>
              </a:rPr>
              <a:t>Is</a:t>
            </a:r>
            <a:r>
              <a:rPr lang="it-IT" sz="1400" dirty="0">
                <a:latin typeface="Times New Roman" panose="02020603050405020304" pitchFamily="18" charset="0"/>
                <a:cs typeface="Times New Roman" panose="02020603050405020304" pitchFamily="18" charset="0"/>
              </a:rPr>
              <a:t> 28,16; </a:t>
            </a:r>
            <a:r>
              <a:rPr lang="it-IT" sz="1400" b="1" dirty="0" err="1">
                <a:latin typeface="Times New Roman" panose="02020603050405020304" pitchFamily="18" charset="0"/>
                <a:cs typeface="Times New Roman" panose="02020603050405020304" pitchFamily="18" charset="0"/>
              </a:rPr>
              <a:t>Rm</a:t>
            </a:r>
            <a:r>
              <a:rPr lang="it-IT" sz="1400" b="1" dirty="0">
                <a:latin typeface="Times New Roman" panose="02020603050405020304" pitchFamily="18" charset="0"/>
                <a:cs typeface="Times New Roman" panose="02020603050405020304" pitchFamily="18" charset="0"/>
              </a:rPr>
              <a:t> 10,6–8 </a:t>
            </a:r>
            <a:r>
              <a:rPr lang="it-IT" sz="1400" dirty="0">
                <a:latin typeface="Times New Roman" panose="02020603050405020304" pitchFamily="18" charset="0"/>
                <a:cs typeface="Times New Roman" panose="02020603050405020304" pitchFamily="18" charset="0"/>
              </a:rPr>
              <a:t>(</a:t>
            </a:r>
            <a:r>
              <a:rPr lang="it-IT" sz="1400" dirty="0" err="1">
                <a:latin typeface="Times New Roman" panose="02020603050405020304" pitchFamily="18" charset="0"/>
                <a:cs typeface="Times New Roman" panose="02020603050405020304" pitchFamily="18" charset="0"/>
              </a:rPr>
              <a:t>Dt</a:t>
            </a:r>
            <a:r>
              <a:rPr lang="it-IT" sz="1400" dirty="0">
                <a:latin typeface="Times New Roman" panose="02020603050405020304" pitchFamily="18" charset="0"/>
                <a:cs typeface="Times New Roman" panose="02020603050405020304" pitchFamily="18" charset="0"/>
              </a:rPr>
              <a:t> 30,12–14); </a:t>
            </a:r>
            <a:r>
              <a:rPr lang="it-IT" sz="1400" b="1" dirty="0" err="1">
                <a:latin typeface="Times New Roman" panose="02020603050405020304" pitchFamily="18" charset="0"/>
                <a:cs typeface="Times New Roman" panose="02020603050405020304" pitchFamily="18" charset="0"/>
              </a:rPr>
              <a:t>Rm</a:t>
            </a:r>
            <a:r>
              <a:rPr lang="it-IT" sz="1400" b="1" dirty="0">
                <a:latin typeface="Times New Roman" panose="02020603050405020304" pitchFamily="18" charset="0"/>
                <a:cs typeface="Times New Roman" panose="02020603050405020304" pitchFamily="18" charset="0"/>
              </a:rPr>
              <a:t> 11,34 </a:t>
            </a:r>
            <a:r>
              <a:rPr lang="it-IT" sz="1400" dirty="0">
                <a:latin typeface="Times New Roman" panose="02020603050405020304" pitchFamily="18" charset="0"/>
                <a:cs typeface="Times New Roman" panose="02020603050405020304" pitchFamily="18" charset="0"/>
              </a:rPr>
              <a:t>(</a:t>
            </a:r>
            <a:r>
              <a:rPr lang="it-IT" sz="1400" dirty="0" err="1">
                <a:latin typeface="Times New Roman" panose="02020603050405020304" pitchFamily="18" charset="0"/>
                <a:cs typeface="Times New Roman" panose="02020603050405020304" pitchFamily="18" charset="0"/>
              </a:rPr>
              <a:t>Is</a:t>
            </a:r>
            <a:r>
              <a:rPr lang="it-IT" sz="1400" dirty="0">
                <a:latin typeface="Times New Roman" panose="02020603050405020304" pitchFamily="18" charset="0"/>
                <a:cs typeface="Times New Roman" panose="02020603050405020304" pitchFamily="18" charset="0"/>
              </a:rPr>
              <a:t> 40,13); </a:t>
            </a:r>
            <a:r>
              <a:rPr lang="it-IT" sz="1400" b="1" dirty="0">
                <a:latin typeface="Times New Roman" panose="02020603050405020304" pitchFamily="18" charset="0"/>
                <a:cs typeface="Times New Roman" panose="02020603050405020304" pitchFamily="18" charset="0"/>
              </a:rPr>
              <a:t>1Cor 15,54–55 </a:t>
            </a:r>
            <a:r>
              <a:rPr lang="it-IT" sz="1400" dirty="0">
                <a:latin typeface="Times New Roman" panose="02020603050405020304" pitchFamily="18" charset="0"/>
                <a:cs typeface="Times New Roman" panose="02020603050405020304" pitchFamily="18" charset="0"/>
              </a:rPr>
              <a:t>(</a:t>
            </a:r>
            <a:r>
              <a:rPr lang="it-IT" sz="1400" dirty="0" err="1">
                <a:latin typeface="Times New Roman" panose="02020603050405020304" pitchFamily="18" charset="0"/>
                <a:cs typeface="Times New Roman" panose="02020603050405020304" pitchFamily="18" charset="0"/>
              </a:rPr>
              <a:t>Is</a:t>
            </a:r>
            <a:r>
              <a:rPr lang="it-IT" sz="1400" dirty="0">
                <a:latin typeface="Times New Roman" panose="02020603050405020304" pitchFamily="18" charset="0"/>
                <a:cs typeface="Times New Roman" panose="02020603050405020304" pitchFamily="18" charset="0"/>
              </a:rPr>
              <a:t> 25,8; Os 13,14: l’ebraico ha: “O morte, dov’è il tuo pungiglione?”; LXX “Sarò le tue piaghe, o morte”); </a:t>
            </a:r>
            <a:r>
              <a:rPr lang="it-IT" sz="1400" b="1" dirty="0">
                <a:latin typeface="Times New Roman" panose="02020603050405020304" pitchFamily="18" charset="0"/>
                <a:cs typeface="Times New Roman" panose="02020603050405020304" pitchFamily="18" charset="0"/>
              </a:rPr>
              <a:t>Gal 3,10 </a:t>
            </a:r>
            <a:r>
              <a:rPr lang="it-IT" sz="1400" dirty="0">
                <a:latin typeface="Times New Roman" panose="02020603050405020304" pitchFamily="18" charset="0"/>
                <a:cs typeface="Times New Roman" panose="02020603050405020304" pitchFamily="18" charset="0"/>
              </a:rPr>
              <a:t>(</a:t>
            </a:r>
            <a:r>
              <a:rPr lang="it-IT" sz="1400" dirty="0" err="1">
                <a:latin typeface="Times New Roman" panose="02020603050405020304" pitchFamily="18" charset="0"/>
                <a:cs typeface="Times New Roman" panose="02020603050405020304" pitchFamily="18" charset="0"/>
              </a:rPr>
              <a:t>Dt</a:t>
            </a:r>
            <a:r>
              <a:rPr lang="it-IT" sz="1400" dirty="0">
                <a:latin typeface="Times New Roman" panose="02020603050405020304" pitchFamily="18" charset="0"/>
                <a:cs typeface="Times New Roman" panose="02020603050405020304" pitchFamily="18" charset="0"/>
              </a:rPr>
              <a:t> 27,26) LXX aggiungono “tutte le parole di questa legge” non presenti nell’ebraico come nel testo paolino; </a:t>
            </a:r>
            <a:r>
              <a:rPr lang="it-IT" sz="1400" b="1" dirty="0">
                <a:latin typeface="Times New Roman" panose="02020603050405020304" pitchFamily="18" charset="0"/>
                <a:cs typeface="Times New Roman" panose="02020603050405020304" pitchFamily="18" charset="0"/>
              </a:rPr>
              <a:t>Gal 3,13 </a:t>
            </a:r>
            <a:r>
              <a:rPr lang="it-IT" sz="1400" dirty="0">
                <a:latin typeface="Times New Roman" panose="02020603050405020304" pitchFamily="18" charset="0"/>
                <a:cs typeface="Times New Roman" panose="02020603050405020304" pitchFamily="18" charset="0"/>
              </a:rPr>
              <a:t>(</a:t>
            </a:r>
            <a:r>
              <a:rPr lang="it-IT" sz="1400" dirty="0" err="1">
                <a:latin typeface="Times New Roman" panose="02020603050405020304" pitchFamily="18" charset="0"/>
                <a:cs typeface="Times New Roman" panose="02020603050405020304" pitchFamily="18" charset="0"/>
              </a:rPr>
              <a:t>Dt</a:t>
            </a:r>
            <a:r>
              <a:rPr lang="it-IT" sz="1400" dirty="0">
                <a:latin typeface="Times New Roman" panose="02020603050405020304" pitchFamily="18" charset="0"/>
                <a:cs typeface="Times New Roman" panose="02020603050405020304" pitchFamily="18" charset="0"/>
              </a:rPr>
              <a:t> 21,23).</a:t>
            </a:r>
          </a:p>
        </p:txBody>
      </p:sp>
    </p:spTree>
    <p:extLst>
      <p:ext uri="{BB962C8B-B14F-4D97-AF65-F5344CB8AC3E}">
        <p14:creationId xmlns:p14="http://schemas.microsoft.com/office/powerpoint/2010/main" val="1677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256CCA-77EF-BDBF-ED49-EA032781C1C4}"/>
              </a:ext>
            </a:extLst>
          </p:cNvPr>
          <p:cNvSpPr>
            <a:spLocks noGrp="1"/>
          </p:cNvSpPr>
          <p:nvPr>
            <p:ph type="title"/>
          </p:nvPr>
        </p:nvSpPr>
        <p:spPr>
          <a:xfrm>
            <a:off x="838200" y="365126"/>
            <a:ext cx="10515600" cy="818216"/>
          </a:xfrm>
        </p:spPr>
        <p:txBody>
          <a:bodyPr/>
          <a:lstStyle/>
          <a:p>
            <a:pPr algn="ctr"/>
            <a:r>
              <a:rPr lang="it-IT" dirty="0">
                <a:latin typeface="Times New Roman" panose="02020603050405020304" pitchFamily="18" charset="0"/>
                <a:cs typeface="Times New Roman" panose="02020603050405020304" pitchFamily="18" charset="0"/>
              </a:rPr>
              <a:t>L’ermeneutica di Paolo</a:t>
            </a:r>
          </a:p>
        </p:txBody>
      </p:sp>
      <p:sp>
        <p:nvSpPr>
          <p:cNvPr id="3" name="Segnaposto contenuto 2">
            <a:extLst>
              <a:ext uri="{FF2B5EF4-FFF2-40B4-BE49-F238E27FC236}">
                <a16:creationId xmlns:a16="http://schemas.microsoft.com/office/drawing/2014/main" id="{3815EE7D-3802-AA83-7386-49DF00805EC9}"/>
              </a:ext>
            </a:extLst>
          </p:cNvPr>
          <p:cNvSpPr>
            <a:spLocks noGrp="1"/>
          </p:cNvSpPr>
          <p:nvPr>
            <p:ph idx="1"/>
          </p:nvPr>
        </p:nvSpPr>
        <p:spPr>
          <a:xfrm>
            <a:off x="838200" y="1183342"/>
            <a:ext cx="10515600" cy="5309532"/>
          </a:xfrm>
        </p:spPr>
        <p:txBody>
          <a:bodyPr>
            <a:normAutofit fontScale="85000" lnSpcReduction="20000"/>
          </a:bodyPr>
          <a:lstStyle/>
          <a:p>
            <a:pPr marL="0" indent="0">
              <a:lnSpc>
                <a:spcPct val="120000"/>
              </a:lnSpc>
              <a:spcBef>
                <a:spcPts val="0"/>
              </a:spcBef>
              <a:buNone/>
            </a:pPr>
            <a:r>
              <a:rPr lang="it-IT" dirty="0">
                <a:latin typeface="Times New Roman" panose="02020603050405020304" pitchFamily="18" charset="0"/>
                <a:cs typeface="Times New Roman" panose="02020603050405020304" pitchFamily="18" charset="0"/>
              </a:rPr>
              <a:t>Paolo e le «tecniche rabbiniche»:</a:t>
            </a:r>
          </a:p>
          <a:p>
            <a:pPr marL="0" indent="0">
              <a:lnSpc>
                <a:spcPct val="120000"/>
              </a:lnSpc>
              <a:spcBef>
                <a:spcPts val="0"/>
              </a:spcBef>
              <a:buNone/>
            </a:pPr>
            <a:r>
              <a:rPr lang="it-IT" i="1" dirty="0">
                <a:latin typeface="Times New Roman" panose="02020603050405020304" pitchFamily="18" charset="0"/>
                <a:cs typeface="Times New Roman" panose="02020603050405020304" pitchFamily="18" charset="0"/>
              </a:rPr>
              <a:t>	</a:t>
            </a:r>
            <a:r>
              <a:rPr lang="it-IT" sz="2100" i="1" dirty="0" err="1">
                <a:latin typeface="Times New Roman" panose="02020603050405020304" pitchFamily="18" charset="0"/>
                <a:cs typeface="Times New Roman" panose="02020603050405020304" pitchFamily="18" charset="0"/>
              </a:rPr>
              <a:t>Gezerah</a:t>
            </a:r>
            <a:r>
              <a:rPr lang="it-IT" sz="2100" i="1" dirty="0">
                <a:latin typeface="Times New Roman" panose="02020603050405020304" pitchFamily="18" charset="0"/>
                <a:cs typeface="Times New Roman" panose="02020603050405020304" pitchFamily="18" charset="0"/>
              </a:rPr>
              <a:t> </a:t>
            </a:r>
            <a:r>
              <a:rPr lang="it-IT" sz="2100" i="1" dirty="0" err="1">
                <a:latin typeface="Times New Roman" panose="02020603050405020304" pitchFamily="18" charset="0"/>
                <a:cs typeface="Times New Roman" panose="02020603050405020304" pitchFamily="18" charset="0"/>
              </a:rPr>
              <a:t>shawah</a:t>
            </a:r>
            <a:r>
              <a:rPr lang="it-IT" sz="2100" dirty="0">
                <a:latin typeface="Times New Roman" panose="02020603050405020304" pitchFamily="18" charset="0"/>
                <a:cs typeface="Times New Roman" panose="02020603050405020304" pitchFamily="18" charset="0"/>
              </a:rPr>
              <a:t>: </a:t>
            </a:r>
            <a:r>
              <a:rPr lang="it-IT" sz="2100" dirty="0" err="1">
                <a:latin typeface="Times New Roman" panose="02020603050405020304" pitchFamily="18" charset="0"/>
                <a:cs typeface="Times New Roman" panose="02020603050405020304" pitchFamily="18" charset="0"/>
              </a:rPr>
              <a:t>Rm</a:t>
            </a:r>
            <a:r>
              <a:rPr lang="it-IT" sz="2100" dirty="0">
                <a:latin typeface="Times New Roman" panose="02020603050405020304" pitchFamily="18" charset="0"/>
                <a:cs typeface="Times New Roman" panose="02020603050405020304" pitchFamily="18" charset="0"/>
              </a:rPr>
              <a:t> 4,3 e 7 (</a:t>
            </a:r>
            <a:r>
              <a:rPr lang="it-IT" sz="2100" dirty="0" err="1">
                <a:latin typeface="Times New Roman" panose="02020603050405020304" pitchFamily="18" charset="0"/>
                <a:cs typeface="Times New Roman" panose="02020603050405020304" pitchFamily="18" charset="0"/>
              </a:rPr>
              <a:t>Gen</a:t>
            </a:r>
            <a:r>
              <a:rPr lang="it-IT" sz="2100" dirty="0">
                <a:latin typeface="Times New Roman" panose="02020603050405020304" pitchFamily="18" charset="0"/>
                <a:cs typeface="Times New Roman" panose="02020603050405020304" pitchFamily="18" charset="0"/>
              </a:rPr>
              <a:t> 15,6 e Sal 32,1-2: </a:t>
            </a:r>
            <a:r>
              <a:rPr lang="it-IT" sz="2100" i="1" dirty="0" err="1">
                <a:latin typeface="Times New Roman" panose="02020603050405020304" pitchFamily="18" charset="0"/>
                <a:cs typeface="Times New Roman" panose="02020603050405020304" pitchFamily="18" charset="0"/>
              </a:rPr>
              <a:t>logizomai</a:t>
            </a:r>
            <a:r>
              <a:rPr lang="it-IT" sz="2100" dirty="0">
                <a:latin typeface="Times New Roman" panose="02020603050405020304" pitchFamily="18" charset="0"/>
                <a:cs typeface="Times New Roman" panose="02020603050405020304" pitchFamily="18" charset="0"/>
              </a:rPr>
              <a:t>)</a:t>
            </a:r>
          </a:p>
          <a:p>
            <a:pPr marL="0" indent="0">
              <a:lnSpc>
                <a:spcPct val="120000"/>
              </a:lnSpc>
              <a:spcBef>
                <a:spcPts val="0"/>
              </a:spcBef>
              <a:buNone/>
            </a:pPr>
            <a:r>
              <a:rPr lang="it-IT" sz="2100" dirty="0">
                <a:latin typeface="Times New Roman" panose="02020603050405020304" pitchFamily="18" charset="0"/>
                <a:cs typeface="Times New Roman" panose="02020603050405020304" pitchFamily="18" charset="0"/>
              </a:rPr>
              <a:t>	</a:t>
            </a:r>
            <a:r>
              <a:rPr lang="it-IT" sz="2100" i="1" dirty="0">
                <a:latin typeface="Times New Roman" panose="02020603050405020304" pitchFamily="18" charset="0"/>
                <a:cs typeface="Times New Roman" panose="02020603050405020304" pitchFamily="18" charset="0"/>
              </a:rPr>
              <a:t>Midrash</a:t>
            </a:r>
            <a:r>
              <a:rPr lang="it-IT" sz="2100" dirty="0">
                <a:latin typeface="Times New Roman" panose="02020603050405020304" pitchFamily="18" charset="0"/>
                <a:cs typeface="Times New Roman" panose="02020603050405020304" pitchFamily="18" charset="0"/>
              </a:rPr>
              <a:t>: 2Cor 3 su Es 34 (</a:t>
            </a:r>
            <a:r>
              <a:rPr lang="it-IT" sz="2100" dirty="0" err="1">
                <a:latin typeface="Times New Roman" panose="02020603050405020304" pitchFamily="18" charset="0"/>
                <a:cs typeface="Times New Roman" panose="02020603050405020304" pitchFamily="18" charset="0"/>
              </a:rPr>
              <a:t>Aggadah</a:t>
            </a:r>
            <a:r>
              <a:rPr lang="it-IT" sz="2100" dirty="0">
                <a:latin typeface="Times New Roman" panose="02020603050405020304" pitchFamily="18" charset="0"/>
                <a:cs typeface="Times New Roman" panose="02020603050405020304" pitchFamily="18" charset="0"/>
              </a:rPr>
              <a:t>, </a:t>
            </a:r>
            <a:r>
              <a:rPr lang="it-IT" sz="2100" dirty="0" err="1">
                <a:latin typeface="Times New Roman" panose="02020603050405020304" pitchFamily="18" charset="0"/>
                <a:cs typeface="Times New Roman" panose="02020603050405020304" pitchFamily="18" charset="0"/>
              </a:rPr>
              <a:t>Halakah</a:t>
            </a:r>
            <a:r>
              <a:rPr lang="it-IT" sz="2100" dirty="0">
                <a:latin typeface="Times New Roman" panose="02020603050405020304" pitchFamily="18" charset="0"/>
                <a:cs typeface="Times New Roman" panose="02020603050405020304" pitchFamily="18" charset="0"/>
              </a:rPr>
              <a:t>, </a:t>
            </a:r>
            <a:r>
              <a:rPr lang="it-IT" sz="2100" dirty="0" err="1">
                <a:latin typeface="Times New Roman" panose="02020603050405020304" pitchFamily="18" charset="0"/>
                <a:cs typeface="Times New Roman" panose="02020603050405020304" pitchFamily="18" charset="0"/>
              </a:rPr>
              <a:t>Pesher</a:t>
            </a:r>
            <a:r>
              <a:rPr lang="it-IT" sz="2100" dirty="0">
                <a:latin typeface="Times New Roman" panose="02020603050405020304" pitchFamily="18" charset="0"/>
                <a:cs typeface="Times New Roman" panose="02020603050405020304" pitchFamily="18" charset="0"/>
              </a:rPr>
              <a:t>)</a:t>
            </a:r>
          </a:p>
          <a:p>
            <a:pPr marL="0" indent="0">
              <a:lnSpc>
                <a:spcPct val="120000"/>
              </a:lnSpc>
              <a:spcBef>
                <a:spcPts val="0"/>
              </a:spcBef>
              <a:buNone/>
            </a:pPr>
            <a:endParaRPr lang="it-IT" sz="21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it-IT" dirty="0">
                <a:latin typeface="Times New Roman" panose="02020603050405020304" pitchFamily="18" charset="0"/>
                <a:cs typeface="Times New Roman" panose="02020603050405020304" pitchFamily="18" charset="0"/>
              </a:rPr>
              <a:t>Paolo «inventore» della </a:t>
            </a:r>
            <a:r>
              <a:rPr lang="it-IT" u="sng" dirty="0">
                <a:latin typeface="Times New Roman" panose="02020603050405020304" pitchFamily="18" charset="0"/>
                <a:cs typeface="Times New Roman" panose="02020603050405020304" pitchFamily="18" charset="0"/>
              </a:rPr>
              <a:t>tipologia</a:t>
            </a:r>
            <a:r>
              <a:rPr lang="it-IT" dirty="0">
                <a:latin typeface="Times New Roman" panose="02020603050405020304" pitchFamily="18" charset="0"/>
                <a:cs typeface="Times New Roman" panose="02020603050405020304" pitchFamily="18" charset="0"/>
              </a:rPr>
              <a:t>: </a:t>
            </a:r>
          </a:p>
          <a:p>
            <a:pPr marL="0" indent="0">
              <a:lnSpc>
                <a:spcPct val="120000"/>
              </a:lnSpc>
              <a:spcBef>
                <a:spcPts val="0"/>
              </a:spcBef>
              <a:buNone/>
            </a:pPr>
            <a:r>
              <a:rPr lang="it-IT" sz="2100" dirty="0">
                <a:latin typeface="Times New Roman" panose="02020603050405020304" pitchFamily="18" charset="0"/>
                <a:cs typeface="Times New Roman" panose="02020603050405020304" pitchFamily="18" charset="0"/>
              </a:rPr>
              <a:t>	1Cor 10,6.11</a:t>
            </a:r>
          </a:p>
          <a:p>
            <a:pPr marL="0" indent="0">
              <a:lnSpc>
                <a:spcPct val="120000"/>
              </a:lnSpc>
              <a:spcBef>
                <a:spcPts val="0"/>
              </a:spcBef>
              <a:buNone/>
            </a:pPr>
            <a:r>
              <a:rPr lang="it-IT" sz="2100" dirty="0">
                <a:latin typeface="Times New Roman" panose="02020603050405020304" pitchFamily="18" charset="0"/>
                <a:cs typeface="Times New Roman" panose="02020603050405020304" pitchFamily="18" charset="0"/>
              </a:rPr>
              <a:t>«</a:t>
            </a:r>
            <a:r>
              <a:rPr lang="it-IT" sz="2100" b="1" dirty="0">
                <a:latin typeface="Times New Roman" panose="02020603050405020304" pitchFamily="18" charset="0"/>
                <a:cs typeface="Times New Roman" panose="02020603050405020304" pitchFamily="18" charset="0"/>
              </a:rPr>
              <a:t>6</a:t>
            </a:r>
            <a:r>
              <a:rPr lang="it-IT" sz="2100" dirty="0">
                <a:latin typeface="Times New Roman" panose="02020603050405020304" pitchFamily="18" charset="0"/>
                <a:cs typeface="Times New Roman" panose="02020603050405020304" pitchFamily="18" charset="0"/>
              </a:rPr>
              <a:t> Ciò avvenne come </a:t>
            </a:r>
            <a:r>
              <a:rPr lang="it-IT" sz="2100" b="1" dirty="0">
                <a:latin typeface="Times New Roman" panose="02020603050405020304" pitchFamily="18" charset="0"/>
                <a:cs typeface="Times New Roman" panose="02020603050405020304" pitchFamily="18" charset="0"/>
              </a:rPr>
              <a:t>esempio</a:t>
            </a:r>
            <a:r>
              <a:rPr lang="it-IT" sz="2100" dirty="0">
                <a:latin typeface="Times New Roman" panose="02020603050405020304" pitchFamily="18" charset="0"/>
                <a:cs typeface="Times New Roman" panose="02020603050405020304" pitchFamily="18" charset="0"/>
              </a:rPr>
              <a:t> </a:t>
            </a:r>
            <a:r>
              <a:rPr lang="it-IT" sz="2100" b="1" dirty="0">
                <a:latin typeface="Times New Roman" panose="02020603050405020304" pitchFamily="18" charset="0"/>
                <a:cs typeface="Times New Roman" panose="02020603050405020304" pitchFamily="18" charset="0"/>
              </a:rPr>
              <a:t>per noi</a:t>
            </a:r>
            <a:r>
              <a:rPr lang="it-IT" sz="2100" dirty="0">
                <a:latin typeface="Times New Roman" panose="02020603050405020304" pitchFamily="18" charset="0"/>
                <a:cs typeface="Times New Roman" panose="02020603050405020304" pitchFamily="18" charset="0"/>
              </a:rPr>
              <a:t>, perché non desiderassimo cose cattive, come essi le desiderarono. </a:t>
            </a:r>
            <a:r>
              <a:rPr lang="it-IT" sz="2100" b="1" dirty="0">
                <a:latin typeface="Times New Roman" panose="02020603050405020304" pitchFamily="18" charset="0"/>
                <a:cs typeface="Times New Roman" panose="02020603050405020304" pitchFamily="18" charset="0"/>
              </a:rPr>
              <a:t>7 </a:t>
            </a:r>
            <a:r>
              <a:rPr lang="it-IT" sz="2100" dirty="0">
                <a:latin typeface="Times New Roman" panose="02020603050405020304" pitchFamily="18" charset="0"/>
                <a:cs typeface="Times New Roman" panose="02020603050405020304" pitchFamily="18" charset="0"/>
              </a:rPr>
              <a:t>Non diventate idolatri come alcuni di loro, secondo quanto sta scritto: </a:t>
            </a:r>
            <a:r>
              <a:rPr lang="it-IT" sz="2100" i="1" dirty="0">
                <a:latin typeface="Times New Roman" panose="02020603050405020304" pitchFamily="18" charset="0"/>
                <a:cs typeface="Times New Roman" panose="02020603050405020304" pitchFamily="18" charset="0"/>
              </a:rPr>
              <a:t>Il popolo sedette a mangiare e a bere e poi si alzò per divertirsi</a:t>
            </a:r>
            <a:r>
              <a:rPr lang="it-IT" sz="2100" dirty="0">
                <a:latin typeface="Times New Roman" panose="02020603050405020304" pitchFamily="18" charset="0"/>
                <a:cs typeface="Times New Roman" panose="02020603050405020304" pitchFamily="18" charset="0"/>
              </a:rPr>
              <a:t>. </a:t>
            </a:r>
            <a:r>
              <a:rPr lang="it-IT" sz="2100" b="1" dirty="0">
                <a:latin typeface="Times New Roman" panose="02020603050405020304" pitchFamily="18" charset="0"/>
                <a:cs typeface="Times New Roman" panose="02020603050405020304" pitchFamily="18" charset="0"/>
              </a:rPr>
              <a:t>..</a:t>
            </a:r>
            <a:r>
              <a:rPr lang="it-IT" sz="2100" dirty="0">
                <a:latin typeface="Times New Roman" panose="02020603050405020304" pitchFamily="18" charset="0"/>
                <a:cs typeface="Times New Roman" panose="02020603050405020304" pitchFamily="18" charset="0"/>
              </a:rPr>
              <a:t>. </a:t>
            </a:r>
            <a:r>
              <a:rPr lang="it-IT" sz="2100" b="1" dirty="0">
                <a:latin typeface="Times New Roman" panose="02020603050405020304" pitchFamily="18" charset="0"/>
                <a:cs typeface="Times New Roman" panose="02020603050405020304" pitchFamily="18" charset="0"/>
              </a:rPr>
              <a:t>11</a:t>
            </a:r>
            <a:r>
              <a:rPr lang="it-IT" sz="2100" dirty="0">
                <a:latin typeface="Times New Roman" panose="02020603050405020304" pitchFamily="18" charset="0"/>
                <a:cs typeface="Times New Roman" panose="02020603050405020304" pitchFamily="18" charset="0"/>
              </a:rPr>
              <a:t> Tutte queste cose però accaddero a loro come </a:t>
            </a:r>
            <a:r>
              <a:rPr lang="it-IT" sz="2100" b="1" dirty="0">
                <a:latin typeface="Times New Roman" panose="02020603050405020304" pitchFamily="18" charset="0"/>
                <a:cs typeface="Times New Roman" panose="02020603050405020304" pitchFamily="18" charset="0"/>
              </a:rPr>
              <a:t>esempio</a:t>
            </a:r>
            <a:r>
              <a:rPr lang="it-IT" sz="2100" dirty="0">
                <a:latin typeface="Times New Roman" panose="02020603050405020304" pitchFamily="18" charset="0"/>
                <a:cs typeface="Times New Roman" panose="02020603050405020304" pitchFamily="18" charset="0"/>
              </a:rPr>
              <a:t>, e sono state scritte per nostro ammonimento, di noi per i quali è arrivata la fine dei tempi.</a:t>
            </a:r>
          </a:p>
          <a:p>
            <a:pPr marL="0" indent="0">
              <a:lnSpc>
                <a:spcPct val="120000"/>
              </a:lnSpc>
              <a:spcBef>
                <a:spcPts val="0"/>
              </a:spcBef>
              <a:buNone/>
            </a:pPr>
            <a:r>
              <a:rPr lang="it-IT" sz="2100" dirty="0">
                <a:latin typeface="Times New Roman" panose="02020603050405020304" pitchFamily="18" charset="0"/>
                <a:cs typeface="Times New Roman" panose="02020603050405020304" pitchFamily="18" charset="0"/>
              </a:rPr>
              <a:t>	</a:t>
            </a:r>
            <a:r>
              <a:rPr lang="it-IT" sz="2100" dirty="0" err="1">
                <a:latin typeface="Times New Roman" panose="02020603050405020304" pitchFamily="18" charset="0"/>
                <a:cs typeface="Times New Roman" panose="02020603050405020304" pitchFamily="18" charset="0"/>
              </a:rPr>
              <a:t>Rm</a:t>
            </a:r>
            <a:r>
              <a:rPr lang="it-IT" sz="2100" dirty="0">
                <a:latin typeface="Times New Roman" panose="02020603050405020304" pitchFamily="18" charset="0"/>
                <a:cs typeface="Times New Roman" panose="02020603050405020304" pitchFamily="18" charset="0"/>
              </a:rPr>
              <a:t> 5,14</a:t>
            </a:r>
          </a:p>
          <a:p>
            <a:pPr marL="0" indent="0">
              <a:lnSpc>
                <a:spcPct val="120000"/>
              </a:lnSpc>
              <a:spcBef>
                <a:spcPts val="0"/>
              </a:spcBef>
              <a:buNone/>
            </a:pPr>
            <a:r>
              <a:rPr lang="it-IT" sz="2100" dirty="0">
                <a:latin typeface="Times New Roman" panose="02020603050405020304" pitchFamily="18" charset="0"/>
                <a:cs typeface="Times New Roman" panose="02020603050405020304" pitchFamily="18" charset="0"/>
              </a:rPr>
              <a:t> «la morte regnò da Adamo fino a Mosè anche su quelli che non avevano peccato a somiglianza della trasgressione di Adamo, il quale è </a:t>
            </a:r>
            <a:r>
              <a:rPr lang="it-IT" sz="2100" b="1" dirty="0">
                <a:latin typeface="Times New Roman" panose="02020603050405020304" pitchFamily="18" charset="0"/>
                <a:cs typeface="Times New Roman" panose="02020603050405020304" pitchFamily="18" charset="0"/>
              </a:rPr>
              <a:t>figura </a:t>
            </a:r>
            <a:r>
              <a:rPr lang="it-IT" sz="2100" dirty="0">
                <a:latin typeface="Times New Roman" panose="02020603050405020304" pitchFamily="18" charset="0"/>
                <a:cs typeface="Times New Roman" panose="02020603050405020304" pitchFamily="18" charset="0"/>
              </a:rPr>
              <a:t>di colui che doveva venire».</a:t>
            </a:r>
          </a:p>
          <a:p>
            <a:pPr marL="0" indent="0">
              <a:lnSpc>
                <a:spcPct val="120000"/>
              </a:lnSpc>
              <a:spcBef>
                <a:spcPts val="0"/>
              </a:spcBef>
              <a:buNone/>
            </a:pPr>
            <a:endParaRPr lang="it-IT"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it-IT" dirty="0">
                <a:latin typeface="Times New Roman" panose="02020603050405020304" pitchFamily="18" charset="0"/>
                <a:cs typeface="Times New Roman" panose="02020603050405020304" pitchFamily="18" charset="0"/>
              </a:rPr>
              <a:t>Paolo usa il </a:t>
            </a:r>
            <a:r>
              <a:rPr lang="it-IT" u="sng" dirty="0">
                <a:latin typeface="Times New Roman" panose="02020603050405020304" pitchFamily="18" charset="0"/>
                <a:cs typeface="Times New Roman" panose="02020603050405020304" pitchFamily="18" charset="0"/>
              </a:rPr>
              <a:t>procedimento</a:t>
            </a:r>
            <a:r>
              <a:rPr lang="it-IT" dirty="0">
                <a:latin typeface="Times New Roman" panose="02020603050405020304" pitchFamily="18" charset="0"/>
                <a:cs typeface="Times New Roman" panose="02020603050405020304" pitchFamily="18" charset="0"/>
              </a:rPr>
              <a:t> </a:t>
            </a:r>
            <a:r>
              <a:rPr lang="it-IT" u="sng" dirty="0">
                <a:latin typeface="Times New Roman" panose="02020603050405020304" pitchFamily="18" charset="0"/>
                <a:cs typeface="Times New Roman" panose="02020603050405020304" pitchFamily="18" charset="0"/>
              </a:rPr>
              <a:t>allegorico</a:t>
            </a:r>
            <a:r>
              <a:rPr lang="it-IT" dirty="0">
                <a:latin typeface="Times New Roman" panose="02020603050405020304" pitchFamily="18" charset="0"/>
                <a:cs typeface="Times New Roman" panose="02020603050405020304" pitchFamily="18" charset="0"/>
              </a:rPr>
              <a:t> (Filone nel giudaismo ellenistico)</a:t>
            </a:r>
          </a:p>
          <a:p>
            <a:pPr marL="0" indent="0">
              <a:lnSpc>
                <a:spcPct val="120000"/>
              </a:lnSpc>
              <a:spcBef>
                <a:spcPts val="0"/>
              </a:spcBef>
              <a:buNone/>
            </a:pPr>
            <a:r>
              <a:rPr lang="it-IT" sz="2100" dirty="0">
                <a:latin typeface="Times New Roman" panose="02020603050405020304" pitchFamily="18" charset="0"/>
                <a:cs typeface="Times New Roman" panose="02020603050405020304" pitchFamily="18" charset="0"/>
              </a:rPr>
              <a:t>	Gal 4,24</a:t>
            </a:r>
          </a:p>
          <a:p>
            <a:pPr marL="0" indent="0">
              <a:lnSpc>
                <a:spcPct val="120000"/>
              </a:lnSpc>
              <a:spcBef>
                <a:spcPts val="0"/>
              </a:spcBef>
              <a:buNone/>
            </a:pPr>
            <a:r>
              <a:rPr lang="it-IT" sz="2100" dirty="0">
                <a:latin typeface="Times New Roman" panose="02020603050405020304" pitchFamily="18" charset="0"/>
                <a:cs typeface="Times New Roman" panose="02020603050405020304" pitchFamily="18" charset="0"/>
              </a:rPr>
              <a:t>«Ora, queste cose sono dette per allegoria (</a:t>
            </a:r>
            <a:r>
              <a:rPr lang="it-IT" sz="2100" i="1" dirty="0" err="1">
                <a:latin typeface="Times New Roman" panose="02020603050405020304" pitchFamily="18" charset="0"/>
                <a:cs typeface="Times New Roman" panose="02020603050405020304" pitchFamily="18" charset="0"/>
              </a:rPr>
              <a:t>allegorumena</a:t>
            </a:r>
            <a:r>
              <a:rPr lang="it-IT" sz="2100" dirty="0">
                <a:latin typeface="Times New Roman" panose="02020603050405020304" pitchFamily="18" charset="0"/>
                <a:cs typeface="Times New Roman" panose="02020603050405020304" pitchFamily="18" charset="0"/>
              </a:rPr>
              <a:t>): le due donne infatti rappresentano le due alleanze». </a:t>
            </a:r>
          </a:p>
          <a:p>
            <a:endParaRPr lang="it-IT" dirty="0"/>
          </a:p>
        </p:txBody>
      </p:sp>
    </p:spTree>
    <p:extLst>
      <p:ext uri="{BB962C8B-B14F-4D97-AF65-F5344CB8AC3E}">
        <p14:creationId xmlns:p14="http://schemas.microsoft.com/office/powerpoint/2010/main" val="2611185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F3D7C3-EBF5-2678-ED72-941C3E752CBB}"/>
              </a:ext>
            </a:extLst>
          </p:cNvPr>
          <p:cNvSpPr>
            <a:spLocks noGrp="1"/>
          </p:cNvSpPr>
          <p:nvPr>
            <p:ph type="title"/>
          </p:nvPr>
        </p:nvSpPr>
        <p:spPr>
          <a:xfrm>
            <a:off x="838200" y="365125"/>
            <a:ext cx="10515600" cy="809251"/>
          </a:xfrm>
        </p:spPr>
        <p:txBody>
          <a:bodyPr>
            <a:normAutofit/>
          </a:bodyPr>
          <a:lstStyle/>
          <a:p>
            <a:r>
              <a:rPr lang="it-IT" dirty="0">
                <a:latin typeface="Times New Roman" panose="02020603050405020304" pitchFamily="18" charset="0"/>
                <a:cs typeface="Times New Roman" panose="02020603050405020304" pitchFamily="18" charset="0"/>
              </a:rPr>
              <a:t>II. La memoria dell’«ebreo» Gesù nei vangeli</a:t>
            </a:r>
          </a:p>
        </p:txBody>
      </p:sp>
      <p:sp>
        <p:nvSpPr>
          <p:cNvPr id="3" name="Segnaposto contenuto 2">
            <a:extLst>
              <a:ext uri="{FF2B5EF4-FFF2-40B4-BE49-F238E27FC236}">
                <a16:creationId xmlns:a16="http://schemas.microsoft.com/office/drawing/2014/main" id="{842C1D64-D5DC-97DE-DB3B-460B7199EF36}"/>
              </a:ext>
            </a:extLst>
          </p:cNvPr>
          <p:cNvSpPr>
            <a:spLocks noGrp="1"/>
          </p:cNvSpPr>
          <p:nvPr>
            <p:ph idx="1"/>
          </p:nvPr>
        </p:nvSpPr>
        <p:spPr>
          <a:xfrm>
            <a:off x="681318" y="1506071"/>
            <a:ext cx="11008658" cy="5056094"/>
          </a:xfrm>
        </p:spPr>
        <p:txBody>
          <a:bodyPr>
            <a:normAutofit lnSpcReduction="10000"/>
          </a:bodyPr>
          <a:lstStyle/>
          <a:p>
            <a:pPr marL="0" indent="0" algn="r">
              <a:lnSpc>
                <a:spcPct val="110000"/>
              </a:lnSpc>
              <a:spcBef>
                <a:spcPts val="0"/>
              </a:spcBef>
              <a:buNone/>
            </a:pPr>
            <a:r>
              <a:rPr lang="it-IT" sz="2000" dirty="0">
                <a:latin typeface="Times New Roman" panose="02020603050405020304" pitchFamily="18" charset="0"/>
                <a:cs typeface="Times New Roman" panose="02020603050405020304" pitchFamily="18" charset="0"/>
              </a:rPr>
              <a:t>Es. John P. Maier, </a:t>
            </a:r>
            <a:r>
              <a:rPr lang="it-IT" sz="2000" i="1" dirty="0">
                <a:latin typeface="Times New Roman" panose="02020603050405020304" pitchFamily="18" charset="0"/>
                <a:cs typeface="Times New Roman" panose="02020603050405020304" pitchFamily="18" charset="0"/>
              </a:rPr>
              <a:t>Un ebreo marginale </a:t>
            </a:r>
            <a:r>
              <a:rPr lang="it-IT" sz="2000" dirty="0">
                <a:latin typeface="Times New Roman" panose="02020603050405020304" pitchFamily="18" charset="0"/>
                <a:cs typeface="Times New Roman" panose="02020603050405020304" pitchFamily="18" charset="0"/>
              </a:rPr>
              <a:t>(5 voll.!) </a:t>
            </a:r>
          </a:p>
          <a:p>
            <a:pPr marL="0" indent="0">
              <a:lnSpc>
                <a:spcPct val="110000"/>
              </a:lnSpc>
              <a:spcBef>
                <a:spcPts val="0"/>
              </a:spcBef>
              <a:buNone/>
            </a:pPr>
            <a:r>
              <a:rPr lang="it-IT" dirty="0">
                <a:latin typeface="Times New Roman" panose="02020603050405020304" pitchFamily="18" charset="0"/>
                <a:cs typeface="Times New Roman" panose="02020603050405020304" pitchFamily="18" charset="0"/>
              </a:rPr>
              <a:t>I vangeli restituiscono una varietà dei gruppi giudaici: farisei, scribi, sadducei, zeloti, ma anche samaritani, Giovanni Battista (altre sfumature da Qumran, Filone e Flavio Giuseppe, </a:t>
            </a:r>
            <a:r>
              <a:rPr lang="it-IT" i="1" dirty="0">
                <a:latin typeface="Times New Roman" panose="02020603050405020304" pitchFamily="18" charset="0"/>
                <a:cs typeface="Times New Roman" panose="02020603050405020304" pitchFamily="18" charset="0"/>
              </a:rPr>
              <a:t>Guerra</a:t>
            </a:r>
            <a:r>
              <a:rPr lang="it-IT" dirty="0">
                <a:latin typeface="Times New Roman" panose="02020603050405020304" pitchFamily="18" charset="0"/>
                <a:cs typeface="Times New Roman" panose="02020603050405020304" pitchFamily="18" charset="0"/>
              </a:rPr>
              <a:t> 2,165-166).</a:t>
            </a:r>
          </a:p>
          <a:p>
            <a:pPr marL="0" indent="0">
              <a:lnSpc>
                <a:spcPct val="110000"/>
              </a:lnSpc>
              <a:spcBef>
                <a:spcPts val="0"/>
              </a:spcBef>
              <a:buNone/>
            </a:pPr>
            <a:endParaRPr lang="it-IT"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it-IT" dirty="0">
                <a:latin typeface="Times New Roman" panose="02020603050405020304" pitchFamily="18" charset="0"/>
                <a:cs typeface="Times New Roman" panose="02020603050405020304" pitchFamily="18" charset="0"/>
              </a:rPr>
              <a:t>L’attività di Gesù e la predicazione apostolica in un contesto sociale, politico e religioso plurale: </a:t>
            </a:r>
          </a:p>
          <a:p>
            <a:pPr marL="0" indent="0">
              <a:lnSpc>
                <a:spcPct val="110000"/>
              </a:lnSpc>
              <a:spcBef>
                <a:spcPts val="0"/>
              </a:spcBef>
              <a:buNone/>
            </a:pPr>
            <a:r>
              <a:rPr lang="it-IT" dirty="0">
                <a:latin typeface="Times New Roman" panose="02020603050405020304" pitchFamily="18" charset="0"/>
                <a:cs typeface="Times New Roman" panose="02020603050405020304" pitchFamily="18" charset="0"/>
              </a:rPr>
              <a:t>	- tra la «</a:t>
            </a:r>
            <a:r>
              <a:rPr lang="it-IT" i="1" dirty="0">
                <a:latin typeface="Times New Roman" panose="02020603050405020304" pitchFamily="18" charset="0"/>
                <a:cs typeface="Times New Roman" panose="02020603050405020304" pitchFamily="18" charset="0"/>
              </a:rPr>
              <a:t>Galilea delle genti</a:t>
            </a:r>
            <a:r>
              <a:rPr lang="it-IT" dirty="0">
                <a:latin typeface="Times New Roman" panose="02020603050405020304" pitchFamily="18" charset="0"/>
                <a:cs typeface="Times New Roman" panose="02020603050405020304" pitchFamily="18" charset="0"/>
              </a:rPr>
              <a:t>» (Mt 4,15) </a:t>
            </a:r>
          </a:p>
          <a:p>
            <a:pPr marL="0" indent="0">
              <a:lnSpc>
                <a:spcPct val="110000"/>
              </a:lnSpc>
              <a:spcBef>
                <a:spcPts val="0"/>
              </a:spcBef>
              <a:buNone/>
            </a:pPr>
            <a:r>
              <a:rPr lang="it-IT" dirty="0">
                <a:latin typeface="Times New Roman" panose="02020603050405020304" pitchFamily="18" charset="0"/>
                <a:cs typeface="Times New Roman" panose="02020603050405020304" pitchFamily="18" charset="0"/>
              </a:rPr>
              <a:t>	- e la </a:t>
            </a:r>
            <a:r>
              <a:rPr lang="it-IT" i="1" dirty="0">
                <a:latin typeface="Times New Roman" panose="02020603050405020304" pitchFamily="18" charset="0"/>
                <a:cs typeface="Times New Roman" panose="02020603050405020304" pitchFamily="18" charset="0"/>
              </a:rPr>
              <a:t>Pentecoste</a:t>
            </a:r>
            <a:r>
              <a:rPr lang="it-IT" dirty="0">
                <a:latin typeface="Times New Roman" panose="02020603050405020304" pitchFamily="18" charset="0"/>
                <a:cs typeface="Times New Roman" panose="02020603050405020304" pitchFamily="18" charset="0"/>
              </a:rPr>
              <a:t> a Gerusalemme </a:t>
            </a:r>
          </a:p>
          <a:p>
            <a:pPr marL="0" indent="0">
              <a:lnSpc>
                <a:spcPct val="110000"/>
              </a:lnSpc>
              <a:spcBef>
                <a:spcPts val="0"/>
              </a:spcBef>
              <a:buNone/>
            </a:pPr>
            <a:r>
              <a:rPr lang="it-IT" sz="2000" dirty="0">
                <a:latin typeface="Times New Roman" panose="02020603050405020304" pitchFamily="18" charset="0"/>
                <a:cs typeface="Times New Roman" panose="02020603050405020304" pitchFamily="18" charset="0"/>
              </a:rPr>
              <a:t>		(At 2,9-10: «Siamo Parti, Medi, Elamiti, abitanti della Mesopotamia, della Giudea </a:t>
            </a:r>
          </a:p>
          <a:p>
            <a:pPr marL="0" indent="0">
              <a:lnSpc>
                <a:spcPct val="110000"/>
              </a:lnSpc>
              <a:spcBef>
                <a:spcPts val="0"/>
              </a:spcBef>
              <a:buNone/>
            </a:pPr>
            <a:r>
              <a:rPr lang="it-IT" sz="2000" dirty="0">
                <a:latin typeface="Times New Roman" panose="02020603050405020304" pitchFamily="18" charset="0"/>
                <a:cs typeface="Times New Roman" panose="02020603050405020304" pitchFamily="18" charset="0"/>
              </a:rPr>
              <a:t>		e della </a:t>
            </a:r>
            <a:r>
              <a:rPr lang="it-IT" sz="2000" dirty="0" err="1">
                <a:latin typeface="Times New Roman" panose="02020603050405020304" pitchFamily="18" charset="0"/>
                <a:cs typeface="Times New Roman" panose="02020603050405020304" pitchFamily="18" charset="0"/>
              </a:rPr>
              <a:t>Cappadòcia</a:t>
            </a:r>
            <a:r>
              <a:rPr lang="it-IT" sz="2000" dirty="0">
                <a:latin typeface="Times New Roman" panose="02020603050405020304" pitchFamily="18" charset="0"/>
                <a:cs typeface="Times New Roman" panose="02020603050405020304" pitchFamily="18" charset="0"/>
              </a:rPr>
              <a:t>, del Ponto e dell'Asia, della </a:t>
            </a:r>
            <a:r>
              <a:rPr lang="it-IT" sz="2000" dirty="0" err="1">
                <a:latin typeface="Times New Roman" panose="02020603050405020304" pitchFamily="18" charset="0"/>
                <a:cs typeface="Times New Roman" panose="02020603050405020304" pitchFamily="18" charset="0"/>
              </a:rPr>
              <a:t>Frìgia</a:t>
            </a:r>
            <a:r>
              <a:rPr lang="it-IT" sz="2000" dirty="0">
                <a:latin typeface="Times New Roman" panose="02020603050405020304" pitchFamily="18" charset="0"/>
                <a:cs typeface="Times New Roman" panose="02020603050405020304" pitchFamily="18" charset="0"/>
              </a:rPr>
              <a:t> e della </a:t>
            </a:r>
            <a:r>
              <a:rPr lang="it-IT" sz="2000" dirty="0" err="1">
                <a:latin typeface="Times New Roman" panose="02020603050405020304" pitchFamily="18" charset="0"/>
                <a:cs typeface="Times New Roman" panose="02020603050405020304" pitchFamily="18" charset="0"/>
              </a:rPr>
              <a:t>Panfìlia</a:t>
            </a:r>
            <a:r>
              <a:rPr lang="it-IT" sz="2000" dirty="0">
                <a:latin typeface="Times New Roman" panose="02020603050405020304" pitchFamily="18" charset="0"/>
                <a:cs typeface="Times New Roman" panose="02020603050405020304" pitchFamily="18" charset="0"/>
              </a:rPr>
              <a:t>, dell'Egitto </a:t>
            </a:r>
          </a:p>
          <a:p>
            <a:pPr marL="0" indent="0">
              <a:lnSpc>
                <a:spcPct val="110000"/>
              </a:lnSpc>
              <a:spcBef>
                <a:spcPts val="0"/>
              </a:spcBef>
              <a:buNone/>
            </a:pPr>
            <a:r>
              <a:rPr lang="it-IT" sz="2000" dirty="0">
                <a:latin typeface="Times New Roman" panose="02020603050405020304" pitchFamily="18" charset="0"/>
                <a:cs typeface="Times New Roman" panose="02020603050405020304" pitchFamily="18" charset="0"/>
              </a:rPr>
              <a:t>		e delle parti della Libia vicino a Cirene, Romani qui residenti, Giudei e </a:t>
            </a:r>
            <a:r>
              <a:rPr lang="it-IT" sz="2000" dirty="0" err="1">
                <a:latin typeface="Times New Roman" panose="02020603050405020304" pitchFamily="18" charset="0"/>
                <a:cs typeface="Times New Roman" panose="02020603050405020304" pitchFamily="18" charset="0"/>
              </a:rPr>
              <a:t>prosèliti</a:t>
            </a:r>
            <a:r>
              <a:rPr lang="it-IT" sz="2000" dirty="0">
                <a:latin typeface="Times New Roman" panose="02020603050405020304" pitchFamily="18" charset="0"/>
                <a:cs typeface="Times New Roman" panose="02020603050405020304" pitchFamily="18" charset="0"/>
              </a:rPr>
              <a:t>, </a:t>
            </a:r>
          </a:p>
          <a:p>
            <a:pPr marL="0" indent="0">
              <a:lnSpc>
                <a:spcPct val="110000"/>
              </a:lnSpc>
              <a:spcBef>
                <a:spcPts val="0"/>
              </a:spcBef>
              <a:buNone/>
            </a:pPr>
            <a:r>
              <a:rPr lang="it-IT" sz="2000" dirty="0">
                <a:latin typeface="Times New Roman" panose="02020603050405020304" pitchFamily="18" charset="0"/>
                <a:cs typeface="Times New Roman" panose="02020603050405020304" pitchFamily="18" charset="0"/>
              </a:rPr>
              <a:t>		Cretesi e Arabi»).</a:t>
            </a:r>
          </a:p>
          <a:p>
            <a:endParaRPr lang="it-IT" dirty="0"/>
          </a:p>
        </p:txBody>
      </p:sp>
    </p:spTree>
    <p:extLst>
      <p:ext uri="{BB962C8B-B14F-4D97-AF65-F5344CB8AC3E}">
        <p14:creationId xmlns:p14="http://schemas.microsoft.com/office/powerpoint/2010/main" val="2914754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389C44-76E4-EB77-B563-E54368424E26}"/>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L’ermeneutica di «Gesù»</a:t>
            </a:r>
          </a:p>
        </p:txBody>
      </p:sp>
      <p:sp>
        <p:nvSpPr>
          <p:cNvPr id="3" name="Segnaposto contenuto 2">
            <a:extLst>
              <a:ext uri="{FF2B5EF4-FFF2-40B4-BE49-F238E27FC236}">
                <a16:creationId xmlns:a16="http://schemas.microsoft.com/office/drawing/2014/main" id="{FA1CFFA4-FFDA-F302-9B8F-02D4CFA288A9}"/>
              </a:ext>
            </a:extLst>
          </p:cNvPr>
          <p:cNvSpPr>
            <a:spLocks noGrp="1"/>
          </p:cNvSpPr>
          <p:nvPr>
            <p:ph idx="1"/>
          </p:nvPr>
        </p:nvSpPr>
        <p:spPr/>
        <p:txBody>
          <a:bodyPr/>
          <a:lstStyle/>
          <a:p>
            <a:pPr marL="0" indent="0">
              <a:buNone/>
            </a:pPr>
            <a:r>
              <a:rPr lang="en-US" sz="2000" dirty="0">
                <a:latin typeface="Times New Roman" panose="02020603050405020304" pitchFamily="18" charset="0"/>
                <a:cs typeface="Times New Roman" panose="02020603050405020304" pitchFamily="18" charset="0"/>
              </a:rPr>
              <a:t>Nel </a:t>
            </a:r>
            <a:r>
              <a:rPr lang="en-US" sz="2000" dirty="0" err="1">
                <a:latin typeface="Times New Roman" panose="02020603050405020304" pitchFamily="18" charset="0"/>
                <a:cs typeface="Times New Roman" panose="02020603050405020304" pitchFamily="18" charset="0"/>
              </a:rPr>
              <a:t>contesto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giudaismi</a:t>
            </a:r>
            <a:r>
              <a:rPr lang="en-US" sz="2000" dirty="0">
                <a:latin typeface="Times New Roman" panose="02020603050405020304" pitchFamily="18" charset="0"/>
                <a:cs typeface="Times New Roman" panose="02020603050405020304" pitchFamily="18" charset="0"/>
              </a:rPr>
              <a:t>” del I </a:t>
            </a:r>
            <a:r>
              <a:rPr lang="en-US" sz="2000" dirty="0" err="1">
                <a:latin typeface="Times New Roman" panose="02020603050405020304" pitchFamily="18" charset="0"/>
                <a:cs typeface="Times New Roman" panose="02020603050405020304" pitchFamily="18" charset="0"/>
              </a:rPr>
              <a:t>secolo</a:t>
            </a:r>
            <a:r>
              <a:rPr lang="en-US" sz="2000" dirty="0">
                <a:latin typeface="Times New Roman" panose="02020603050405020304" pitchFamily="18" charset="0"/>
                <a:cs typeface="Times New Roman" panose="02020603050405020304" pitchFamily="18" charset="0"/>
              </a:rPr>
              <a:t>: </a:t>
            </a:r>
          </a:p>
          <a:p>
            <a:pPr marL="0" indent="0" algn="r">
              <a:buNone/>
            </a:pPr>
            <a:r>
              <a:rPr lang="en-US" sz="1600" dirty="0">
                <a:latin typeface="Times New Roman" panose="02020603050405020304" pitchFamily="18" charset="0"/>
                <a:cs typeface="Times New Roman" panose="02020603050405020304" pitchFamily="18" charset="0"/>
              </a:rPr>
              <a:t>cf. da H. </a:t>
            </a:r>
            <a:r>
              <a:rPr lang="it-IT" sz="1600" dirty="0" err="1">
                <a:latin typeface="Times New Roman" panose="02020603050405020304" pitchFamily="18" charset="0"/>
                <a:cs typeface="Times New Roman" panose="02020603050405020304" pitchFamily="18" charset="0"/>
              </a:rPr>
              <a:t>Strack</a:t>
            </a:r>
            <a:r>
              <a:rPr lang="it-IT" sz="1600" dirty="0">
                <a:latin typeface="Times New Roman" panose="02020603050405020304" pitchFamily="18" charset="0"/>
                <a:cs typeface="Times New Roman" panose="02020603050405020304" pitchFamily="18" charset="0"/>
              </a:rPr>
              <a:t>- P. </a:t>
            </a:r>
            <a:r>
              <a:rPr lang="it-IT" sz="1600" dirty="0" err="1">
                <a:latin typeface="Times New Roman" panose="02020603050405020304" pitchFamily="18" charset="0"/>
                <a:cs typeface="Times New Roman" panose="02020603050405020304" pitchFamily="18" charset="0"/>
              </a:rPr>
              <a:t>Billerbeck</a:t>
            </a:r>
            <a:r>
              <a:rPr lang="it-IT" sz="1600" dirty="0">
                <a:latin typeface="Times New Roman" panose="02020603050405020304" pitchFamily="18" charset="0"/>
                <a:cs typeface="Times New Roman" panose="02020603050405020304" pitchFamily="18" charset="0"/>
              </a:rPr>
              <a:t>, </a:t>
            </a:r>
            <a:r>
              <a:rPr lang="it-IT" sz="1600" i="1" dirty="0" err="1">
                <a:latin typeface="Times New Roman" panose="02020603050405020304" pitchFamily="18" charset="0"/>
                <a:cs typeface="Times New Roman" panose="02020603050405020304" pitchFamily="18" charset="0"/>
              </a:rPr>
              <a:t>Kommentar</a:t>
            </a:r>
            <a:r>
              <a:rPr lang="it-IT" sz="1600" i="1" dirty="0">
                <a:latin typeface="Times New Roman" panose="02020603050405020304" pitchFamily="18" charset="0"/>
                <a:cs typeface="Times New Roman" panose="02020603050405020304" pitchFamily="18" charset="0"/>
              </a:rPr>
              <a:t> zum </a:t>
            </a:r>
            <a:r>
              <a:rPr lang="it-IT" sz="1600" i="1" dirty="0" err="1">
                <a:latin typeface="Times New Roman" panose="02020603050405020304" pitchFamily="18" charset="0"/>
                <a:cs typeface="Times New Roman" panose="02020603050405020304" pitchFamily="18" charset="0"/>
              </a:rPr>
              <a:t>Neuen</a:t>
            </a:r>
            <a:r>
              <a:rPr lang="it-IT" sz="1600" i="1" dirty="0">
                <a:latin typeface="Times New Roman" panose="02020603050405020304" pitchFamily="18" charset="0"/>
                <a:cs typeface="Times New Roman" panose="02020603050405020304" pitchFamily="18" charset="0"/>
              </a:rPr>
              <a:t> </a:t>
            </a:r>
            <a:r>
              <a:rPr lang="it-IT" sz="1600" i="1" dirty="0" err="1">
                <a:latin typeface="Times New Roman" panose="02020603050405020304" pitchFamily="18" charset="0"/>
                <a:cs typeface="Times New Roman" panose="02020603050405020304" pitchFamily="18" charset="0"/>
              </a:rPr>
              <a:t>Testament</a:t>
            </a:r>
            <a:r>
              <a:rPr lang="it-IT" sz="1600" i="1" dirty="0">
                <a:latin typeface="Times New Roman" panose="02020603050405020304" pitchFamily="18" charset="0"/>
                <a:cs typeface="Times New Roman" panose="02020603050405020304" pitchFamily="18" charset="0"/>
              </a:rPr>
              <a:t> </a:t>
            </a:r>
            <a:r>
              <a:rPr lang="it-IT" sz="1600" i="1" dirty="0" err="1">
                <a:latin typeface="Times New Roman" panose="02020603050405020304" pitchFamily="18" charset="0"/>
                <a:cs typeface="Times New Roman" panose="02020603050405020304" pitchFamily="18" charset="0"/>
              </a:rPr>
              <a:t>aus</a:t>
            </a:r>
            <a:r>
              <a:rPr lang="it-IT" sz="1600" i="1" dirty="0">
                <a:latin typeface="Times New Roman" panose="02020603050405020304" pitchFamily="18" charset="0"/>
                <a:cs typeface="Times New Roman" panose="02020603050405020304" pitchFamily="18" charset="0"/>
              </a:rPr>
              <a:t> Talmud und </a:t>
            </a:r>
            <a:r>
              <a:rPr lang="it-IT" sz="1600" i="1" dirty="0" err="1">
                <a:latin typeface="Times New Roman" panose="02020603050405020304" pitchFamily="18" charset="0"/>
                <a:cs typeface="Times New Roman" panose="02020603050405020304" pitchFamily="18" charset="0"/>
              </a:rPr>
              <a:t>Midrasch</a:t>
            </a:r>
            <a:r>
              <a:rPr lang="it-IT" sz="1600" i="1" dirty="0">
                <a:latin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cs typeface="Times New Roman" panose="02020603050405020304" pitchFamily="18" charset="0"/>
              </a:rPr>
              <a:t>München 1922 </a:t>
            </a:r>
          </a:p>
          <a:p>
            <a:pPr marL="0" indent="0" algn="r">
              <a:buNone/>
            </a:pPr>
            <a:r>
              <a:rPr lang="en-US" sz="1600" dirty="0">
                <a:latin typeface="Times New Roman" panose="02020603050405020304" pitchFamily="18" charset="0"/>
                <a:cs typeface="Times New Roman" panose="02020603050405020304" pitchFamily="18" charset="0"/>
              </a:rPr>
              <a:t>a A.J. Levine – </a:t>
            </a:r>
            <a:r>
              <a:rPr lang="en-US" sz="1600" dirty="0" err="1">
                <a:latin typeface="Times New Roman" panose="02020603050405020304" pitchFamily="18" charset="0"/>
                <a:cs typeface="Times New Roman" panose="02020603050405020304" pitchFamily="18" charset="0"/>
              </a:rPr>
              <a:t>M.Zvi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Brettler</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The Jewish Annotated New Testament,</a:t>
            </a:r>
            <a:r>
              <a:rPr lang="en-US" sz="1600" dirty="0">
                <a:latin typeface="Times New Roman" panose="02020603050405020304" pitchFamily="18" charset="0"/>
                <a:cs typeface="Times New Roman" panose="02020603050405020304" pitchFamily="18" charset="0"/>
              </a:rPr>
              <a:t> Oxford 2011. </a:t>
            </a:r>
            <a:endParaRPr lang="it-IT" sz="1600"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Gesù avanza la pretesa di un’interpretazione autentica della Legge e del suo «autore», utilizzando alcuni principi e regole:</a:t>
            </a:r>
          </a:p>
          <a:p>
            <a:pPr lvl="1"/>
            <a:r>
              <a:rPr lang="it-IT" dirty="0">
                <a:latin typeface="Times New Roman" panose="02020603050405020304" pitchFamily="18" charset="0"/>
                <a:cs typeface="Times New Roman" panose="02020603050405020304" pitchFamily="18" charset="0"/>
              </a:rPr>
              <a:t>il principio di antichità: legge sul divorzio (Mt 19,4-5 con </a:t>
            </a:r>
            <a:r>
              <a:rPr lang="it-IT" dirty="0" err="1">
                <a:latin typeface="Times New Roman" panose="02020603050405020304" pitchFamily="18" charset="0"/>
                <a:cs typeface="Times New Roman" panose="02020603050405020304" pitchFamily="18" charset="0"/>
              </a:rPr>
              <a:t>Gen</a:t>
            </a:r>
            <a:r>
              <a:rPr lang="it-IT" dirty="0">
                <a:latin typeface="Times New Roman" panose="02020603050405020304" pitchFamily="18" charset="0"/>
                <a:cs typeface="Times New Roman" panose="02020603050405020304" pitchFamily="18" charset="0"/>
              </a:rPr>
              <a:t> 2,24 vs </a:t>
            </a:r>
            <a:r>
              <a:rPr lang="it-IT" dirty="0" err="1">
                <a:latin typeface="Times New Roman" panose="02020603050405020304" pitchFamily="18" charset="0"/>
                <a:cs typeface="Times New Roman" panose="02020603050405020304" pitchFamily="18" charset="0"/>
              </a:rPr>
              <a:t>Dt</a:t>
            </a:r>
            <a:r>
              <a:rPr lang="it-IT" dirty="0">
                <a:latin typeface="Times New Roman" panose="02020603050405020304" pitchFamily="18" charset="0"/>
                <a:cs typeface="Times New Roman" panose="02020603050405020304" pitchFamily="18" charset="0"/>
              </a:rPr>
              <a:t> 24,1).</a:t>
            </a:r>
          </a:p>
          <a:p>
            <a:pPr lvl="1"/>
            <a:r>
              <a:rPr lang="it-IT" dirty="0">
                <a:latin typeface="Times New Roman" panose="02020603050405020304" pitchFamily="18" charset="0"/>
                <a:cs typeface="Times New Roman" panose="02020603050405020304" pitchFamily="18" charset="0"/>
              </a:rPr>
              <a:t>la ricerca dell’intenzione della Legge: comandamento divino e tradizione umana (Mc 7,8), sabato (</a:t>
            </a:r>
            <a:r>
              <a:rPr lang="it-IT" dirty="0" err="1">
                <a:latin typeface="Times New Roman" panose="02020603050405020304" pitchFamily="18" charset="0"/>
                <a:cs typeface="Times New Roman" panose="02020603050405020304" pitchFamily="18" charset="0"/>
              </a:rPr>
              <a:t>Gv</a:t>
            </a:r>
            <a:r>
              <a:rPr lang="it-IT" dirty="0">
                <a:latin typeface="Times New Roman" panose="02020603050405020304" pitchFamily="18" charset="0"/>
                <a:cs typeface="Times New Roman" panose="02020603050405020304" pitchFamily="18" charset="0"/>
              </a:rPr>
              <a:t> 5), vita-morte (</a:t>
            </a:r>
            <a:r>
              <a:rPr lang="it-IT" dirty="0" err="1">
                <a:latin typeface="Times New Roman" panose="02020603050405020304" pitchFamily="18" charset="0"/>
                <a:cs typeface="Times New Roman" panose="02020603050405020304" pitchFamily="18" charset="0"/>
              </a:rPr>
              <a:t>Gv</a:t>
            </a:r>
            <a:r>
              <a:rPr lang="it-IT" dirty="0">
                <a:latin typeface="Times New Roman" panose="02020603050405020304" pitchFamily="18" charset="0"/>
                <a:cs typeface="Times New Roman" panose="02020603050405020304" pitchFamily="18" charset="0"/>
              </a:rPr>
              <a:t> 8).</a:t>
            </a:r>
          </a:p>
          <a:p>
            <a:pPr lvl="1"/>
            <a:r>
              <a:rPr lang="it-IT" dirty="0">
                <a:latin typeface="Times New Roman" panose="02020603050405020304" pitchFamily="18" charset="0"/>
                <a:cs typeface="Times New Roman" panose="02020603050405020304" pitchFamily="18" charset="0"/>
              </a:rPr>
              <a:t>tra le tecniche: </a:t>
            </a:r>
            <a:r>
              <a:rPr lang="it-IT" i="1" dirty="0" err="1">
                <a:latin typeface="Times New Roman" panose="02020603050405020304" pitchFamily="18" charset="0"/>
                <a:cs typeface="Times New Roman" panose="02020603050405020304" pitchFamily="18" charset="0"/>
              </a:rPr>
              <a:t>Gezerah</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Shawah</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(Mc 12,28-34), </a:t>
            </a:r>
            <a:r>
              <a:rPr lang="it-IT" dirty="0" err="1">
                <a:latin typeface="Times New Roman" panose="02020603050405020304" pitchFamily="18" charset="0"/>
                <a:cs typeface="Times New Roman" panose="02020603050405020304" pitchFamily="18" charset="0"/>
              </a:rPr>
              <a:t>prospologia</a:t>
            </a:r>
            <a:r>
              <a:rPr lang="it-IT" dirty="0">
                <a:latin typeface="Times New Roman" panose="02020603050405020304" pitchFamily="18" charset="0"/>
                <a:cs typeface="Times New Roman" panose="02020603050405020304" pitchFamily="18" charset="0"/>
              </a:rPr>
              <a:t> (Mc 12,35-37 su Sal 110,1). </a:t>
            </a:r>
          </a:p>
          <a:p>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7380793"/>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1339</TotalTime>
  <Words>5740</Words>
  <Application>Microsoft Office PowerPoint</Application>
  <PresentationFormat>Widescreen</PresentationFormat>
  <Paragraphs>281</Paragraphs>
  <Slides>30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30</vt:i4>
      </vt:variant>
    </vt:vector>
  </HeadingPairs>
  <TitlesOfParts>
    <vt:vector size="35" baseType="lpstr">
      <vt:lpstr>Abadi</vt:lpstr>
      <vt:lpstr>Arial</vt:lpstr>
      <vt:lpstr>Candara</vt:lpstr>
      <vt:lpstr>Times New Roman</vt:lpstr>
      <vt:lpstr>Tema di Office</vt:lpstr>
      <vt:lpstr>Presentazione standard di PowerPoint</vt:lpstr>
      <vt:lpstr>Presentazione standard di PowerPoint</vt:lpstr>
      <vt:lpstr>Premesse </vt:lpstr>
      <vt:lpstr>Presentazione standard di PowerPoint</vt:lpstr>
      <vt:lpstr>I. Paolo, punto di partenza: ebreo o cristiano?</vt:lpstr>
      <vt:lpstr>L’ermeneutica di Paolo</vt:lpstr>
      <vt:lpstr>L’ermeneutica di Paolo</vt:lpstr>
      <vt:lpstr>II. La memoria dell’«ebreo» Gesù nei vangeli</vt:lpstr>
      <vt:lpstr>L’ermeneutica di «Gesù»</vt:lpstr>
      <vt:lpstr>III. Il «Parting of the Ways»</vt:lpstr>
      <vt:lpstr>IV. La radice giudaica della «teo»logia cristiana</vt:lpstr>
      <vt:lpstr>L’atteggiamento dei cristiani verso la Scrittura giudaica</vt:lpstr>
      <vt:lpstr>V. Quale testo della Bibbia?  ‘Septuaginta’ (LXX)</vt:lpstr>
      <vt:lpstr>I LXX in Giustino</vt:lpstr>
      <vt:lpstr>L’ermeneutica di Giustino</vt:lpstr>
      <vt:lpstr>I LXX in Ireneo</vt:lpstr>
      <vt:lpstr>Ireneo e l’‘ebraico’ (Demonstratio 43)</vt:lpstr>
      <vt:lpstr>Il lavoro di Origene sugli Hexapla</vt:lpstr>
      <vt:lpstr>Le «sei unità»</vt:lpstr>
      <vt:lpstr>Il nome Hexapla da Eusebio</vt:lpstr>
      <vt:lpstr>Origene a Cesarea dopo il 232 d.C.</vt:lpstr>
      <vt:lpstr>Origene: I LXX negli Hexapla e dagli Hexapla</vt:lpstr>
      <vt:lpstr>Commento a Matteo 15,14</vt:lpstr>
      <vt:lpstr>Le altre edizioni e la Scrittura apostolica</vt:lpstr>
      <vt:lpstr>L’Hebraica veritas di Girolamo </vt:lpstr>
      <vt:lpstr>Presentazione standard di PowerPoint</vt:lpstr>
      <vt:lpstr>Presentazione standard di PowerPoint</vt:lpstr>
      <vt:lpstr>Il senso della Scrittura</vt:lpstr>
      <vt:lpstr>Dei Verbum 22</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Pontificio Istituto Biblico Seminario di aggiornamento – 23-27 gennaio 2023   Le Scritture di Israele nel II e III secolo d.C.</dc:title>
  <dc:creator>utente1</dc:creator>
  <cp:lastModifiedBy>utente1</cp:lastModifiedBy>
  <cp:revision>72</cp:revision>
  <cp:lastPrinted>2025-11-21T16:12:52Z</cp:lastPrinted>
  <dcterms:created xsi:type="dcterms:W3CDTF">2023-01-23T15:36:08Z</dcterms:created>
  <dcterms:modified xsi:type="dcterms:W3CDTF">2025-11-29T16:51:38Z</dcterms:modified>
</cp:coreProperties>
</file>