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0" r:id="rId8"/>
    <p:sldId id="264" r:id="rId9"/>
    <p:sldId id="271" r:id="rId10"/>
    <p:sldId id="265" r:id="rId11"/>
    <p:sldId id="267" r:id="rId12"/>
    <p:sldId id="266" r:id="rId13"/>
    <p:sldId id="270" r:id="rId14"/>
    <p:sldId id="268" r:id="rId15"/>
    <p:sldId id="269" r:id="rId16"/>
    <p:sldId id="263"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7A62C-61FE-4D2B-9718-B9507B56A4E5}" type="datetimeFigureOut">
              <a:rPr lang="it-IT" smtClean="0"/>
              <a:t>14/01/2026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8AE02-D3A3-465E-B9BF-D789C9B3A247}" type="slidenum">
              <a:rPr lang="it-IT" smtClean="0"/>
              <a:t>‹N›</a:t>
            </a:fld>
            <a:endParaRPr lang="it-IT"/>
          </a:p>
        </p:txBody>
      </p:sp>
    </p:spTree>
    <p:extLst>
      <p:ext uri="{BB962C8B-B14F-4D97-AF65-F5344CB8AC3E}">
        <p14:creationId xmlns:p14="http://schemas.microsoft.com/office/powerpoint/2010/main" val="290571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B8AE02-D3A3-465E-B9BF-D789C9B3A247}" type="slidenum">
              <a:rPr lang="it-IT" smtClean="0"/>
              <a:t>11</a:t>
            </a:fld>
            <a:endParaRPr lang="it-IT"/>
          </a:p>
        </p:txBody>
      </p:sp>
    </p:spTree>
    <p:extLst>
      <p:ext uri="{BB962C8B-B14F-4D97-AF65-F5344CB8AC3E}">
        <p14:creationId xmlns:p14="http://schemas.microsoft.com/office/powerpoint/2010/main" val="31674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E2B7E11-E32D-474B-8875-BB10A86E90A1}" type="datetimeFigureOut">
              <a:rPr lang="it-IT" smtClean="0"/>
              <a:t>14/01/2026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214928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2B7E11-E32D-474B-8875-BB10A86E90A1}" type="datetimeFigureOut">
              <a:rPr lang="it-IT" smtClean="0"/>
              <a:t>14/01/2026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152186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2B7E11-E32D-474B-8875-BB10A86E90A1}" type="datetimeFigureOut">
              <a:rPr lang="it-IT" smtClean="0"/>
              <a:t>14/01/2026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362675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2B7E11-E32D-474B-8875-BB10A86E90A1}" type="datetimeFigureOut">
              <a:rPr lang="it-IT" smtClean="0"/>
              <a:t>14/01/2026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270300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E2B7E11-E32D-474B-8875-BB10A86E90A1}" type="datetimeFigureOut">
              <a:rPr lang="it-IT" smtClean="0"/>
              <a:t>14/01/2026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24713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E2B7E11-E32D-474B-8875-BB10A86E90A1}" type="datetimeFigureOut">
              <a:rPr lang="it-IT" smtClean="0"/>
              <a:t>14/01/2026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303250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E2B7E11-E32D-474B-8875-BB10A86E90A1}" type="datetimeFigureOut">
              <a:rPr lang="it-IT" smtClean="0"/>
              <a:t>14/01/2026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114416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E2B7E11-E32D-474B-8875-BB10A86E90A1}" type="datetimeFigureOut">
              <a:rPr lang="it-IT" smtClean="0"/>
              <a:t>14/01/2026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16664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E2B7E11-E32D-474B-8875-BB10A86E90A1}" type="datetimeFigureOut">
              <a:rPr lang="it-IT" smtClean="0"/>
              <a:t>14/01/2026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35822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E2B7E11-E32D-474B-8875-BB10A86E90A1}" type="datetimeFigureOut">
              <a:rPr lang="it-IT" smtClean="0"/>
              <a:t>14/01/2026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151102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E2B7E11-E32D-474B-8875-BB10A86E90A1}" type="datetimeFigureOut">
              <a:rPr lang="it-IT" smtClean="0"/>
              <a:t>14/01/2026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35DBFB-5B3A-42CD-B980-3F91F48C3329}" type="slidenum">
              <a:rPr lang="it-IT" smtClean="0"/>
              <a:t>‹N›</a:t>
            </a:fld>
            <a:endParaRPr lang="it-IT"/>
          </a:p>
        </p:txBody>
      </p:sp>
    </p:spTree>
    <p:extLst>
      <p:ext uri="{BB962C8B-B14F-4D97-AF65-F5344CB8AC3E}">
        <p14:creationId xmlns:p14="http://schemas.microsoft.com/office/powerpoint/2010/main" val="195718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B7E11-E32D-474B-8875-BB10A86E90A1}" type="datetimeFigureOut">
              <a:rPr lang="it-IT" smtClean="0"/>
              <a:t>14/01/2026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DBFB-5B3A-42CD-B980-3F91F48C3329}" type="slidenum">
              <a:rPr lang="it-IT" smtClean="0"/>
              <a:t>‹N›</a:t>
            </a:fld>
            <a:endParaRPr lang="it-IT"/>
          </a:p>
        </p:txBody>
      </p:sp>
    </p:spTree>
    <p:extLst>
      <p:ext uri="{BB962C8B-B14F-4D97-AF65-F5344CB8AC3E}">
        <p14:creationId xmlns:p14="http://schemas.microsoft.com/office/powerpoint/2010/main" val="257849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188640"/>
            <a:ext cx="8219256" cy="1944216"/>
          </a:xfrm>
        </p:spPr>
        <p:txBody>
          <a:bodyPr>
            <a:noAutofit/>
          </a:bodyPr>
          <a:lstStyle/>
          <a:p>
            <a:r>
              <a:rPr lang="it-IT" sz="3600" b="1" dirty="0">
                <a:solidFill>
                  <a:srgbClr val="FF0000"/>
                </a:solidFill>
              </a:rPr>
              <a:t>SULL’ORLO DELL’ABISSO: PARLARE DI DIO NEI TESTI CRISTIANI </a:t>
            </a:r>
            <a:r>
              <a:rPr lang="it-IT" sz="3600" b="1" dirty="0" smtClean="0">
                <a:solidFill>
                  <a:srgbClr val="FF0000"/>
                </a:solidFill>
              </a:rPr>
              <a:t>ANTICHI</a:t>
            </a:r>
            <a:r>
              <a:rPr lang="it-IT" sz="3600" b="1" dirty="0" smtClean="0"/>
              <a:t/>
            </a:r>
            <a:br>
              <a:rPr lang="it-IT" sz="3600" b="1" dirty="0" smtClean="0"/>
            </a:br>
            <a:r>
              <a:rPr lang="it-IT" sz="3600" b="1" dirty="0" smtClean="0"/>
              <a:t>Emanuela </a:t>
            </a:r>
            <a:r>
              <a:rPr lang="it-IT" sz="3600" b="1" dirty="0" err="1" smtClean="0"/>
              <a:t>Prinzivalli</a:t>
            </a:r>
            <a:endParaRPr lang="it-IT" sz="36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348880"/>
            <a:ext cx="6696744" cy="4260803"/>
          </a:xfrm>
        </p:spPr>
      </p:pic>
    </p:spTree>
    <p:extLst>
      <p:ext uri="{BB962C8B-B14F-4D97-AF65-F5344CB8AC3E}">
        <p14:creationId xmlns:p14="http://schemas.microsoft.com/office/powerpoint/2010/main" val="428108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Dio «passibile» in Clemente e Origene</a:t>
            </a:r>
            <a:endParaRPr lang="it-IT" dirty="0"/>
          </a:p>
        </p:txBody>
      </p:sp>
      <p:sp>
        <p:nvSpPr>
          <p:cNvPr id="3" name="Segnaposto contenuto 2"/>
          <p:cNvSpPr>
            <a:spLocks noGrp="1"/>
          </p:cNvSpPr>
          <p:nvPr>
            <p:ph sz="half" idx="1"/>
          </p:nvPr>
        </p:nvSpPr>
        <p:spPr>
          <a:xfrm>
            <a:off x="457200" y="1600200"/>
            <a:ext cx="4186808" cy="4925144"/>
          </a:xfrm>
        </p:spPr>
        <p:txBody>
          <a:bodyPr>
            <a:normAutofit fontScale="25000" lnSpcReduction="20000"/>
          </a:bodyPr>
          <a:lstStyle/>
          <a:p>
            <a:pPr marL="0" indent="0">
              <a:buNone/>
            </a:pPr>
            <a:r>
              <a:rPr lang="it-IT" sz="4800" dirty="0"/>
              <a:t>Clemente Al. QDS 37,3-4</a:t>
            </a:r>
          </a:p>
          <a:p>
            <a:pPr marL="0" indent="0">
              <a:buNone/>
            </a:pPr>
            <a:r>
              <a:rPr lang="it-IT" sz="9600" dirty="0"/>
              <a:t>Dio stesso è amore e mediante l’amore si fece contemplare da noi. L’aspetto che in lui è ineffabile è il Padre, l’aspetto che in lui è compassionevole nei nostri confronti è divenuto madre. Per amore il Padre si effeminò: segno grande ne è colui che generò da se stesso e il frutto che è stato partorito dall’amore è amore. Per questo anche lui (il Figlio) discese. </a:t>
            </a:r>
          </a:p>
        </p:txBody>
      </p:sp>
      <p:sp>
        <p:nvSpPr>
          <p:cNvPr id="4" name="Segnaposto contenuto 3"/>
          <p:cNvSpPr>
            <a:spLocks noGrp="1"/>
          </p:cNvSpPr>
          <p:nvPr>
            <p:ph sz="half" idx="2"/>
          </p:nvPr>
        </p:nvSpPr>
        <p:spPr>
          <a:xfrm>
            <a:off x="4716016" y="1600200"/>
            <a:ext cx="3970784" cy="4853136"/>
          </a:xfrm>
        </p:spPr>
        <p:txBody>
          <a:bodyPr>
            <a:normAutofit fontScale="25000" lnSpcReduction="20000"/>
          </a:bodyPr>
          <a:lstStyle/>
          <a:p>
            <a:pPr marL="0" indent="0">
              <a:buNone/>
            </a:pPr>
            <a:r>
              <a:rPr lang="it-IT" sz="4800" dirty="0" smtClean="0"/>
              <a:t>Origene, Omelie su </a:t>
            </a:r>
            <a:r>
              <a:rPr lang="it-IT" sz="4800" dirty="0" err="1" smtClean="0"/>
              <a:t>Ezech</a:t>
            </a:r>
            <a:r>
              <a:rPr lang="it-IT" sz="4800" dirty="0" smtClean="0"/>
              <a:t> 6,6</a:t>
            </a:r>
          </a:p>
          <a:p>
            <a:pPr marL="0" indent="0">
              <a:buNone/>
            </a:pPr>
            <a:r>
              <a:rPr lang="it-IT" sz="8000" dirty="0" smtClean="0"/>
              <a:t>E il Padre stesso. Dio dell’universo, </a:t>
            </a:r>
            <a:r>
              <a:rPr lang="it-IT" sz="8000" i="1" dirty="0" smtClean="0"/>
              <a:t>indulgente, pieno di misericordia </a:t>
            </a:r>
            <a:r>
              <a:rPr lang="it-IT" sz="8000" dirty="0" smtClean="0"/>
              <a:t>(</a:t>
            </a:r>
            <a:r>
              <a:rPr lang="it-IT" sz="8000" dirty="0" err="1" smtClean="0"/>
              <a:t>Sal</a:t>
            </a:r>
            <a:r>
              <a:rPr lang="it-IT" sz="8000" dirty="0" smtClean="0"/>
              <a:t> 102,8) e pietoso, non patisce anche lui in qualche modo? Forse non sai che quando si occupa degli affari umani prova la passione degli uomini? Infatti il Signore tuo Dio ha preso su di sé i tuoi costumi, come un uomo prende su di sé suo figlio (</a:t>
            </a:r>
            <a:r>
              <a:rPr lang="it-IT" sz="8000" dirty="0" err="1" smtClean="0"/>
              <a:t>Dt</a:t>
            </a:r>
            <a:r>
              <a:rPr lang="it-IT" sz="8000" dirty="0" smtClean="0"/>
              <a:t> 1,31). Dio dunque prende su di sé i nostri costumi, come il Figlio di Dio porta le nostre passioni. Il Padre stesso non è impassibile. Se lo si prega, prova pietà e compassione, un sentimento di amore, e si pone in una condizione incompatibile con la grandezza della sua natura, e sopporta per noi le passioni umane.</a:t>
            </a:r>
          </a:p>
          <a:p>
            <a:pPr marL="0" indent="0">
              <a:buNone/>
            </a:pPr>
            <a:endParaRPr lang="it-IT" sz="8000" dirty="0"/>
          </a:p>
        </p:txBody>
      </p:sp>
    </p:spTree>
    <p:extLst>
      <p:ext uri="{BB962C8B-B14F-4D97-AF65-F5344CB8AC3E}">
        <p14:creationId xmlns:p14="http://schemas.microsoft.com/office/powerpoint/2010/main" val="110701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Confronto tra due tipi di teologia del Logos</a:t>
            </a:r>
            <a:endParaRPr lang="it-IT" dirty="0"/>
          </a:p>
        </p:txBody>
      </p:sp>
      <p:sp>
        <p:nvSpPr>
          <p:cNvPr id="3" name="Segnaposto contenuto 2"/>
          <p:cNvSpPr>
            <a:spLocks noGrp="1"/>
          </p:cNvSpPr>
          <p:nvPr>
            <p:ph sz="half" idx="1"/>
          </p:nvPr>
        </p:nvSpPr>
        <p:spPr>
          <a:xfrm>
            <a:off x="467544" y="1600200"/>
            <a:ext cx="4028256" cy="4997152"/>
          </a:xfrm>
        </p:spPr>
        <p:txBody>
          <a:bodyPr>
            <a:normAutofit fontScale="62500" lnSpcReduction="20000"/>
          </a:bodyPr>
          <a:lstStyle/>
          <a:p>
            <a:pPr marL="0" indent="0">
              <a:buNone/>
            </a:pPr>
            <a:r>
              <a:rPr lang="it-IT" dirty="0" smtClean="0"/>
              <a:t>Ippolito, </a:t>
            </a:r>
            <a:r>
              <a:rPr lang="it-IT" i="1" dirty="0" err="1" smtClean="0"/>
              <a:t>C.Noet</a:t>
            </a:r>
            <a:r>
              <a:rPr lang="it-IT" i="1" dirty="0" smtClean="0"/>
              <a:t>.</a:t>
            </a:r>
            <a:r>
              <a:rPr lang="it-IT" dirty="0" smtClean="0"/>
              <a:t> 10,1</a:t>
            </a:r>
          </a:p>
          <a:p>
            <a:pPr marL="0" indent="0">
              <a:buNone/>
            </a:pPr>
            <a:r>
              <a:rPr lang="it-IT" dirty="0" smtClean="0"/>
              <a:t>Dio</a:t>
            </a:r>
            <a:r>
              <a:rPr lang="it-IT" dirty="0"/>
              <a:t>, </a:t>
            </a:r>
            <a:r>
              <a:rPr lang="it-IT" b="1" dirty="0"/>
              <a:t>che era solo e niente aveva coesistente con lui, volle</a:t>
            </a:r>
            <a:r>
              <a:rPr lang="it-IT" dirty="0"/>
              <a:t> </a:t>
            </a:r>
            <a:r>
              <a:rPr lang="it-IT" b="1" dirty="0"/>
              <a:t>creare il </a:t>
            </a:r>
            <a:r>
              <a:rPr lang="it-IT" b="1" dirty="0" smtClean="0"/>
              <a:t>mondo (</a:t>
            </a:r>
            <a:r>
              <a:rPr lang="it-IT" b="1" dirty="0" err="1"/>
              <a:t>μόνος</a:t>
            </a:r>
            <a:r>
              <a:rPr lang="it-IT" b="1" dirty="0"/>
              <a:t> ὑπ</a:t>
            </a:r>
            <a:r>
              <a:rPr lang="it-IT" b="1" dirty="0" err="1"/>
              <a:t>άρχων</a:t>
            </a:r>
            <a:r>
              <a:rPr lang="it-IT" b="1" dirty="0"/>
              <a:t> καὶ </a:t>
            </a:r>
            <a:r>
              <a:rPr lang="it-IT" b="1" dirty="0" err="1"/>
              <a:t>μηδὲν</a:t>
            </a:r>
            <a:r>
              <a:rPr lang="it-IT" b="1" dirty="0"/>
              <a:t> </a:t>
            </a:r>
            <a:r>
              <a:rPr lang="it-IT" b="1" dirty="0" err="1"/>
              <a:t>ἔχων</a:t>
            </a:r>
            <a:r>
              <a:rPr lang="it-IT" b="1" dirty="0"/>
              <a:t> ἑα</a:t>
            </a:r>
            <a:r>
              <a:rPr lang="it-IT" b="1" dirty="0" err="1"/>
              <a:t>υτῷ</a:t>
            </a:r>
            <a:r>
              <a:rPr lang="it-IT" b="1" dirty="0"/>
              <a:t> </a:t>
            </a:r>
            <a:r>
              <a:rPr lang="it-IT" b="1" dirty="0" err="1"/>
              <a:t>σύν</a:t>
            </a:r>
            <a:r>
              <a:rPr lang="el-GR" b="1" dirty="0"/>
              <a:t>χρονον</a:t>
            </a:r>
            <a:r>
              <a:rPr lang="it-IT" b="1" dirty="0"/>
              <a:t>, </a:t>
            </a:r>
            <a:r>
              <a:rPr lang="el-GR" b="1" dirty="0"/>
              <a:t>ἐβουλήθη</a:t>
            </a:r>
            <a:r>
              <a:rPr lang="el-GR" dirty="0"/>
              <a:t> </a:t>
            </a:r>
            <a:r>
              <a:rPr lang="el-GR" b="1" dirty="0"/>
              <a:t>κόσμον </a:t>
            </a:r>
            <a:r>
              <a:rPr lang="el-GR" b="1" dirty="0" smtClean="0"/>
              <a:t>κτίσαι</a:t>
            </a:r>
            <a:r>
              <a:rPr lang="it-IT" b="1" dirty="0" smtClean="0"/>
              <a:t>)</a:t>
            </a:r>
            <a:r>
              <a:rPr lang="it-IT" dirty="0" smtClean="0"/>
              <a:t>. </a:t>
            </a:r>
            <a:r>
              <a:rPr lang="it-IT" dirty="0"/>
              <a:t>Lo pensò, lo volle e con la sua parola lo fece, e subito è presente a lui ciò che è fatto come egli ha voluto, che egli ha compiuto come ha voluto. A noi è sufficiente sapere soltanto che niente coesisteva con Dio, tranne se stesso. 10.2. Ma egli, pur essendo solo, era molteplice: non era infatti privo di ragione, di sapienza, di potenza, di volontà. Tutto era in lui ed egli era il tutto. 10.3. Quando egli volle </a:t>
            </a:r>
            <a:r>
              <a:rPr lang="it-IT" dirty="0" smtClean="0"/>
              <a:t>(</a:t>
            </a:r>
            <a:r>
              <a:rPr lang="el-GR" b="1" dirty="0"/>
              <a:t>ὅτε </a:t>
            </a:r>
            <a:r>
              <a:rPr lang="el-GR" b="1" dirty="0" smtClean="0"/>
              <a:t>ἠθέλησεν</a:t>
            </a:r>
            <a:r>
              <a:rPr lang="it-IT" b="1" dirty="0" smtClean="0"/>
              <a:t>) </a:t>
            </a:r>
            <a:r>
              <a:rPr lang="it-IT" dirty="0" smtClean="0"/>
              <a:t>e </a:t>
            </a:r>
            <a:r>
              <a:rPr lang="it-IT" dirty="0"/>
              <a:t>come volle, rese manifesta la sua parola </a:t>
            </a:r>
            <a:r>
              <a:rPr lang="it-IT" dirty="0" smtClean="0"/>
              <a:t>(</a:t>
            </a:r>
            <a:r>
              <a:rPr lang="el-GR" b="1" dirty="0"/>
              <a:t>ἔδειξεν τὸν Λόγον αὐτοῦ</a:t>
            </a:r>
            <a:r>
              <a:rPr lang="it-IT" dirty="0" smtClean="0"/>
              <a:t>) </a:t>
            </a:r>
            <a:r>
              <a:rPr lang="it-IT" dirty="0"/>
              <a:t>nel momento definito da lui, e per mezzo di lei creò tutte le cose.</a:t>
            </a:r>
          </a:p>
        </p:txBody>
      </p:sp>
      <p:sp>
        <p:nvSpPr>
          <p:cNvPr id="4" name="Segnaposto contenuto 3"/>
          <p:cNvSpPr>
            <a:spLocks noGrp="1"/>
          </p:cNvSpPr>
          <p:nvPr>
            <p:ph sz="half" idx="2"/>
          </p:nvPr>
        </p:nvSpPr>
        <p:spPr>
          <a:xfrm>
            <a:off x="4644008" y="1600200"/>
            <a:ext cx="4042792" cy="4925144"/>
          </a:xfrm>
        </p:spPr>
        <p:txBody>
          <a:bodyPr>
            <a:normAutofit fontScale="62500" lnSpcReduction="20000"/>
          </a:bodyPr>
          <a:lstStyle/>
          <a:p>
            <a:pPr marL="0" indent="0">
              <a:buNone/>
            </a:pPr>
            <a:r>
              <a:rPr lang="it-IT" dirty="0" smtClean="0"/>
              <a:t>Origene, </a:t>
            </a:r>
            <a:r>
              <a:rPr lang="it-IT" i="1" dirty="0" err="1" smtClean="0"/>
              <a:t>Comm.Gv</a:t>
            </a:r>
            <a:r>
              <a:rPr lang="it-IT" i="1" dirty="0" smtClean="0"/>
              <a:t>.</a:t>
            </a:r>
            <a:r>
              <a:rPr lang="it-IT" dirty="0" smtClean="0"/>
              <a:t> II,8-9</a:t>
            </a:r>
          </a:p>
          <a:p>
            <a:pPr marL="0" indent="0">
              <a:buNone/>
            </a:pPr>
            <a:r>
              <a:rPr lang="it-IT" dirty="0" smtClean="0"/>
              <a:t>Egli (il Logos) non </a:t>
            </a:r>
            <a:r>
              <a:rPr lang="it-IT" dirty="0"/>
              <a:t>viene “presso Dio” quasi che prima non ci fosse; di lui è detto: Egli “era presso Dio”, e non “venne presso Dio” </a:t>
            </a:r>
            <a:r>
              <a:rPr lang="it-IT" b="1" dirty="0"/>
              <a:t>perché egli è eternamente con il </a:t>
            </a:r>
            <a:r>
              <a:rPr lang="it-IT" b="1" dirty="0" smtClean="0"/>
              <a:t>Padre (</a:t>
            </a:r>
            <a:r>
              <a:rPr lang="it-IT" dirty="0"/>
              <a:t>, </a:t>
            </a:r>
            <a:r>
              <a:rPr lang="el-GR" b="1" dirty="0"/>
              <a:t>παρὰ δὲ τὸ ἀεὶ συνεῖναι τῷ </a:t>
            </a:r>
            <a:r>
              <a:rPr lang="el-GR" b="1" dirty="0" smtClean="0"/>
              <a:t>πατρὶ</a:t>
            </a:r>
            <a:r>
              <a:rPr lang="it-IT" b="1" dirty="0" smtClean="0"/>
              <a:t>)</a:t>
            </a:r>
            <a:r>
              <a:rPr lang="it-IT" dirty="0" smtClean="0"/>
              <a:t>. </a:t>
            </a:r>
            <a:r>
              <a:rPr lang="it-IT" dirty="0"/>
              <a:t>In entrambe le espressioni: “nel principio era” ed “egli era presso Dio” è usato lo stesso verbo “era”, perché egli non può essere separato dal principio né staccato dal Padre; e poiché non viene “nel principio” dal non-essere-nel principio, né viene “presso Dio” dal non-essere-presso-Dio. Prima di ogni tempo ed “eone” “nel principio era il Logos” e </a:t>
            </a:r>
            <a:r>
              <a:rPr lang="it-IT" dirty="0" smtClean="0"/>
              <a:t>il </a:t>
            </a:r>
            <a:r>
              <a:rPr lang="it-IT" dirty="0"/>
              <a:t>Logos </a:t>
            </a:r>
            <a:r>
              <a:rPr lang="it-IT" dirty="0" smtClean="0"/>
              <a:t>era </a:t>
            </a:r>
            <a:r>
              <a:rPr lang="it-IT" dirty="0"/>
              <a:t>presso </a:t>
            </a:r>
            <a:r>
              <a:rPr lang="it-IT" dirty="0" smtClean="0"/>
              <a:t>Dio.</a:t>
            </a:r>
            <a:endParaRPr lang="it-IT" dirty="0"/>
          </a:p>
        </p:txBody>
      </p:sp>
    </p:spTree>
    <p:extLst>
      <p:ext uri="{BB962C8B-B14F-4D97-AF65-F5344CB8AC3E}">
        <p14:creationId xmlns:p14="http://schemas.microsoft.com/office/powerpoint/2010/main" val="29102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Autofit/>
          </a:bodyPr>
          <a:lstStyle/>
          <a:p>
            <a:r>
              <a:rPr lang="it-IT" sz="3600" dirty="0" smtClean="0"/>
              <a:t>Gli articoli sul Padre e il Figlio nel simbolo del 325 e in quello del 381</a:t>
            </a:r>
            <a:endParaRPr lang="it-IT" sz="3600" dirty="0"/>
          </a:p>
        </p:txBody>
      </p:sp>
      <p:sp>
        <p:nvSpPr>
          <p:cNvPr id="3" name="Segnaposto contenuto 2"/>
          <p:cNvSpPr>
            <a:spLocks noGrp="1"/>
          </p:cNvSpPr>
          <p:nvPr>
            <p:ph sz="half" idx="1"/>
          </p:nvPr>
        </p:nvSpPr>
        <p:spPr>
          <a:xfrm>
            <a:off x="467544" y="1340768"/>
            <a:ext cx="4032448" cy="5328592"/>
          </a:xfrm>
        </p:spPr>
        <p:txBody>
          <a:bodyPr>
            <a:normAutofit fontScale="70000" lnSpcReduction="20000"/>
          </a:bodyPr>
          <a:lstStyle/>
          <a:p>
            <a:pPr marL="0" indent="0">
              <a:buNone/>
            </a:pPr>
            <a:r>
              <a:rPr lang="it-IT" dirty="0"/>
              <a:t>Crediamo in un </a:t>
            </a:r>
            <a:r>
              <a:rPr lang="it-IT" dirty="0" smtClean="0"/>
              <a:t>solo Dio Padre onnipotente</a:t>
            </a:r>
            <a:r>
              <a:rPr lang="it-IT" dirty="0"/>
              <a:t>, </a:t>
            </a:r>
            <a:r>
              <a:rPr lang="it-IT" dirty="0" smtClean="0"/>
              <a:t>di </a:t>
            </a:r>
            <a:r>
              <a:rPr lang="it-IT" dirty="0"/>
              <a:t>tutte le cose visibili </a:t>
            </a:r>
            <a:r>
              <a:rPr lang="it-IT" dirty="0" smtClean="0"/>
              <a:t>e </a:t>
            </a:r>
            <a:r>
              <a:rPr lang="it-IT" dirty="0"/>
              <a:t>invisibili creatore.  </a:t>
            </a:r>
          </a:p>
          <a:p>
            <a:pPr marL="0" indent="0">
              <a:buNone/>
            </a:pPr>
            <a:endParaRPr lang="it-IT" dirty="0" smtClean="0"/>
          </a:p>
          <a:p>
            <a:pPr marL="0" indent="0">
              <a:buNone/>
            </a:pPr>
            <a:endParaRPr lang="it-IT" dirty="0"/>
          </a:p>
          <a:p>
            <a:pPr marL="0" indent="0">
              <a:buNone/>
            </a:pPr>
            <a:r>
              <a:rPr lang="it-IT" dirty="0" smtClean="0"/>
              <a:t>E </a:t>
            </a:r>
            <a:r>
              <a:rPr lang="it-IT" dirty="0"/>
              <a:t>in un solo </a:t>
            </a:r>
            <a:r>
              <a:rPr lang="it-IT" dirty="0" smtClean="0"/>
              <a:t>signore</a:t>
            </a:r>
            <a:r>
              <a:rPr lang="it-IT" dirty="0"/>
              <a:t> </a:t>
            </a:r>
            <a:r>
              <a:rPr lang="it-IT" dirty="0" smtClean="0"/>
              <a:t> </a:t>
            </a:r>
            <a:r>
              <a:rPr lang="it-IT" dirty="0"/>
              <a:t>Gesù Cristo</a:t>
            </a:r>
            <a:r>
              <a:rPr lang="it-IT" dirty="0" smtClean="0"/>
              <a:t>, </a:t>
            </a:r>
            <a:r>
              <a:rPr lang="it-IT" dirty="0"/>
              <a:t>il Figlio di Dio,  </a:t>
            </a:r>
            <a:r>
              <a:rPr lang="it-IT" dirty="0" smtClean="0"/>
              <a:t>generato </a:t>
            </a:r>
            <a:r>
              <a:rPr lang="it-IT" dirty="0"/>
              <a:t>unigenito dal Padre,  </a:t>
            </a:r>
            <a:endParaRPr lang="it-IT" dirty="0" smtClean="0"/>
          </a:p>
          <a:p>
            <a:pPr marL="0" indent="0">
              <a:buNone/>
            </a:pPr>
            <a:r>
              <a:rPr lang="it-IT" b="1" dirty="0" smtClean="0">
                <a:solidFill>
                  <a:srgbClr val="FF0000"/>
                </a:solidFill>
              </a:rPr>
              <a:t>cioè </a:t>
            </a:r>
            <a:r>
              <a:rPr lang="it-IT" b="1" dirty="0">
                <a:solidFill>
                  <a:srgbClr val="FF0000"/>
                </a:solidFill>
              </a:rPr>
              <a:t>dalla sostanza del Padre</a:t>
            </a:r>
            <a:r>
              <a:rPr lang="it-IT" b="1" dirty="0"/>
              <a:t>, </a:t>
            </a:r>
            <a:endParaRPr lang="it-IT" dirty="0"/>
          </a:p>
          <a:p>
            <a:pPr marL="0" indent="0">
              <a:buNone/>
            </a:pPr>
            <a:r>
              <a:rPr lang="it-IT" b="1" dirty="0" smtClean="0">
                <a:solidFill>
                  <a:srgbClr val="FF0000"/>
                </a:solidFill>
              </a:rPr>
              <a:t>Dio </a:t>
            </a:r>
            <a:r>
              <a:rPr lang="it-IT" b="1" dirty="0">
                <a:solidFill>
                  <a:srgbClr val="FF0000"/>
                </a:solidFill>
              </a:rPr>
              <a:t>da </a:t>
            </a:r>
            <a:r>
              <a:rPr lang="it-IT" b="1" dirty="0" smtClean="0">
                <a:solidFill>
                  <a:srgbClr val="FF0000"/>
                </a:solidFill>
              </a:rPr>
              <a:t>Dio </a:t>
            </a:r>
            <a:r>
              <a:rPr lang="it-IT" b="1" dirty="0" smtClean="0"/>
              <a:t>(</a:t>
            </a:r>
            <a:r>
              <a:rPr lang="el-GR" b="1" dirty="0"/>
              <a:t>τουτέστιν ἐκ τῆς οὐσίας τοῦ </a:t>
            </a:r>
            <a:r>
              <a:rPr lang="el-GR" b="1" dirty="0" smtClean="0"/>
              <a:t>πατρός</a:t>
            </a:r>
            <a:r>
              <a:rPr lang="it-IT" dirty="0" smtClean="0"/>
              <a:t>)</a:t>
            </a:r>
            <a:r>
              <a:rPr lang="it-IT" b="1" dirty="0" smtClean="0"/>
              <a:t>, </a:t>
            </a:r>
            <a:endParaRPr lang="it-IT" dirty="0"/>
          </a:p>
          <a:p>
            <a:pPr marL="0" indent="0">
              <a:buNone/>
            </a:pPr>
            <a:r>
              <a:rPr lang="it-IT" dirty="0" smtClean="0"/>
              <a:t>luce </a:t>
            </a:r>
            <a:r>
              <a:rPr lang="it-IT" dirty="0"/>
              <a:t>da luce,</a:t>
            </a:r>
          </a:p>
          <a:p>
            <a:pPr marL="0" indent="0">
              <a:buNone/>
            </a:pPr>
            <a:r>
              <a:rPr lang="it-IT" dirty="0" smtClean="0"/>
              <a:t>Dio </a:t>
            </a:r>
            <a:r>
              <a:rPr lang="it-IT" dirty="0"/>
              <a:t>vero </a:t>
            </a:r>
            <a:r>
              <a:rPr lang="it-IT" dirty="0" smtClean="0"/>
              <a:t>da </a:t>
            </a:r>
            <a:r>
              <a:rPr lang="it-IT" dirty="0"/>
              <a:t>Dio vero, </a:t>
            </a:r>
          </a:p>
          <a:p>
            <a:pPr marL="0" indent="0">
              <a:buNone/>
            </a:pPr>
            <a:r>
              <a:rPr lang="it-IT" dirty="0" smtClean="0"/>
              <a:t>generato,</a:t>
            </a:r>
            <a:r>
              <a:rPr lang="it-IT" dirty="0"/>
              <a:t> </a:t>
            </a:r>
            <a:r>
              <a:rPr lang="it-IT" dirty="0" smtClean="0"/>
              <a:t>non </a:t>
            </a:r>
            <a:r>
              <a:rPr lang="it-IT" dirty="0"/>
              <a:t>creato, consustanziale al </a:t>
            </a:r>
            <a:r>
              <a:rPr lang="it-IT" dirty="0" smtClean="0"/>
              <a:t>Padre (</a:t>
            </a:r>
            <a:r>
              <a:rPr lang="el-GR" b="1" dirty="0"/>
              <a:t>ὁμοούσιον τῷ </a:t>
            </a:r>
            <a:r>
              <a:rPr lang="el-GR" b="1" dirty="0" smtClean="0"/>
              <a:t>πατρί</a:t>
            </a:r>
            <a:r>
              <a:rPr lang="it-IT" dirty="0" smtClean="0"/>
              <a:t>),</a:t>
            </a:r>
          </a:p>
          <a:p>
            <a:pPr marL="0" indent="0">
              <a:buNone/>
            </a:pPr>
            <a:r>
              <a:rPr lang="it-IT" dirty="0" smtClean="0"/>
              <a:t>per </a:t>
            </a:r>
            <a:r>
              <a:rPr lang="it-IT" dirty="0"/>
              <a:t>mezzo del quale tutte le cose </a:t>
            </a:r>
            <a:r>
              <a:rPr lang="it-IT" dirty="0" smtClean="0"/>
              <a:t>sono </a:t>
            </a:r>
            <a:r>
              <a:rPr lang="it-IT" dirty="0"/>
              <a:t>state </a:t>
            </a:r>
            <a:r>
              <a:rPr lang="it-IT" b="1" dirty="0">
                <a:solidFill>
                  <a:srgbClr val="FF0000"/>
                </a:solidFill>
              </a:rPr>
              <a:t>create </a:t>
            </a:r>
            <a:r>
              <a:rPr lang="it-IT" dirty="0">
                <a:solidFill>
                  <a:srgbClr val="FF0000"/>
                </a:solidFill>
              </a:rPr>
              <a:t> </a:t>
            </a:r>
            <a:r>
              <a:rPr lang="it-IT" b="1" dirty="0" smtClean="0">
                <a:solidFill>
                  <a:srgbClr val="FF0000"/>
                </a:solidFill>
              </a:rPr>
              <a:t>quelle </a:t>
            </a:r>
            <a:r>
              <a:rPr lang="it-IT" b="1" dirty="0">
                <a:solidFill>
                  <a:srgbClr val="FF0000"/>
                </a:solidFill>
              </a:rPr>
              <a:t>in cielo </a:t>
            </a:r>
            <a:r>
              <a:rPr lang="it-IT" b="1" dirty="0" smtClean="0">
                <a:solidFill>
                  <a:srgbClr val="FF0000"/>
                </a:solidFill>
              </a:rPr>
              <a:t>e </a:t>
            </a:r>
            <a:r>
              <a:rPr lang="it-IT" b="1" dirty="0">
                <a:solidFill>
                  <a:srgbClr val="FF0000"/>
                </a:solidFill>
              </a:rPr>
              <a:t>in terra. </a:t>
            </a:r>
            <a:endParaRPr lang="it-IT" dirty="0">
              <a:solidFill>
                <a:srgbClr val="FF0000"/>
              </a:solidFill>
            </a:endParaRPr>
          </a:p>
          <a:p>
            <a:pPr marL="0" indent="0">
              <a:buNone/>
            </a:pPr>
            <a:endParaRPr lang="it-IT" dirty="0"/>
          </a:p>
        </p:txBody>
      </p:sp>
      <p:sp>
        <p:nvSpPr>
          <p:cNvPr id="4" name="Segnaposto contenuto 3"/>
          <p:cNvSpPr>
            <a:spLocks noGrp="1"/>
          </p:cNvSpPr>
          <p:nvPr>
            <p:ph sz="half" idx="2"/>
          </p:nvPr>
        </p:nvSpPr>
        <p:spPr>
          <a:xfrm>
            <a:off x="4644008" y="1340768"/>
            <a:ext cx="4042792" cy="5328592"/>
          </a:xfrm>
        </p:spPr>
        <p:txBody>
          <a:bodyPr>
            <a:normAutofit fontScale="70000" lnSpcReduction="20000"/>
          </a:bodyPr>
          <a:lstStyle/>
          <a:p>
            <a:pPr marL="0" indent="0">
              <a:buNone/>
            </a:pPr>
            <a:r>
              <a:rPr lang="it-IT" dirty="0"/>
              <a:t>Crediamo in un </a:t>
            </a:r>
            <a:r>
              <a:rPr lang="it-IT" dirty="0" smtClean="0"/>
              <a:t>solo</a:t>
            </a:r>
            <a:r>
              <a:rPr lang="it-IT" dirty="0"/>
              <a:t> </a:t>
            </a:r>
            <a:r>
              <a:rPr lang="it-IT" dirty="0" smtClean="0"/>
              <a:t>Dio Padre onnipotente, creatore </a:t>
            </a:r>
            <a:r>
              <a:rPr lang="it-IT" b="1" dirty="0">
                <a:solidFill>
                  <a:srgbClr val="00B050"/>
                </a:solidFill>
              </a:rPr>
              <a:t>del cielo e della terra</a:t>
            </a:r>
            <a:r>
              <a:rPr lang="it-IT" b="1" dirty="0"/>
              <a:t>, </a:t>
            </a:r>
            <a:r>
              <a:rPr lang="it-IT" dirty="0" smtClean="0"/>
              <a:t>di tutti gli esseri visibili </a:t>
            </a:r>
            <a:r>
              <a:rPr lang="it-IT" dirty="0"/>
              <a:t>e invisibili. </a:t>
            </a:r>
            <a:endParaRPr lang="it-IT" dirty="0" smtClean="0"/>
          </a:p>
          <a:p>
            <a:pPr marL="0" indent="0">
              <a:buNone/>
            </a:pPr>
            <a:endParaRPr lang="it-IT" b="1" dirty="0" smtClean="0"/>
          </a:p>
          <a:p>
            <a:pPr marL="0" indent="0">
              <a:buNone/>
            </a:pPr>
            <a:r>
              <a:rPr lang="it-IT" dirty="0" smtClean="0"/>
              <a:t>E </a:t>
            </a:r>
            <a:r>
              <a:rPr lang="it-IT" dirty="0"/>
              <a:t>in un solo Signore Gesù Cristo,  </a:t>
            </a:r>
            <a:r>
              <a:rPr lang="it-IT" dirty="0" smtClean="0"/>
              <a:t>il </a:t>
            </a:r>
            <a:r>
              <a:rPr lang="it-IT" dirty="0"/>
              <a:t>Figlio di Dio, </a:t>
            </a:r>
          </a:p>
          <a:p>
            <a:pPr marL="0" indent="0">
              <a:buNone/>
            </a:pPr>
            <a:r>
              <a:rPr lang="it-IT" dirty="0"/>
              <a:t>l’unigenito</a:t>
            </a:r>
          </a:p>
          <a:p>
            <a:pPr marL="0" indent="0">
              <a:buNone/>
            </a:pPr>
            <a:r>
              <a:rPr lang="it-IT" dirty="0"/>
              <a:t>generato dal Padre </a:t>
            </a:r>
            <a:r>
              <a:rPr lang="it-IT" b="1" dirty="0">
                <a:solidFill>
                  <a:srgbClr val="00B050"/>
                </a:solidFill>
              </a:rPr>
              <a:t>prima di tutti i </a:t>
            </a:r>
            <a:r>
              <a:rPr lang="it-IT" b="1" dirty="0" smtClean="0">
                <a:solidFill>
                  <a:srgbClr val="00B050"/>
                </a:solidFill>
              </a:rPr>
              <a:t>tempi </a:t>
            </a:r>
            <a:r>
              <a:rPr lang="it-IT" b="1" dirty="0" smtClean="0"/>
              <a:t>(</a:t>
            </a:r>
            <a:r>
              <a:rPr lang="el-GR" b="1" dirty="0"/>
              <a:t>πρὸ πάντων τῶν </a:t>
            </a:r>
            <a:r>
              <a:rPr lang="el-GR" b="1" dirty="0" smtClean="0"/>
              <a:t>αἰώνων</a:t>
            </a:r>
            <a:r>
              <a:rPr lang="it-IT" b="1" dirty="0" smtClean="0"/>
              <a:t>)</a:t>
            </a:r>
            <a:r>
              <a:rPr lang="it-IT" b="1" dirty="0" smtClean="0">
                <a:solidFill>
                  <a:srgbClr val="00B050"/>
                </a:solidFill>
              </a:rPr>
              <a:t>, </a:t>
            </a:r>
            <a:endParaRPr lang="it-IT" dirty="0">
              <a:solidFill>
                <a:srgbClr val="00B050"/>
              </a:solidFill>
            </a:endParaRPr>
          </a:p>
          <a:p>
            <a:pPr marL="0" indent="0">
              <a:buNone/>
            </a:pPr>
            <a:r>
              <a:rPr lang="it-IT" dirty="0" smtClean="0"/>
              <a:t>luce </a:t>
            </a:r>
            <a:r>
              <a:rPr lang="it-IT" dirty="0"/>
              <a:t>da luce, </a:t>
            </a:r>
          </a:p>
          <a:p>
            <a:pPr marL="0" indent="0">
              <a:buNone/>
            </a:pPr>
            <a:r>
              <a:rPr lang="it-IT" dirty="0"/>
              <a:t>Dio vero da Dio vero, </a:t>
            </a:r>
            <a:endParaRPr lang="it-IT" dirty="0" smtClean="0"/>
          </a:p>
          <a:p>
            <a:pPr marL="0" indent="0">
              <a:buNone/>
            </a:pPr>
            <a:r>
              <a:rPr lang="it-IT" dirty="0" smtClean="0"/>
              <a:t>generato </a:t>
            </a:r>
            <a:r>
              <a:rPr lang="it-IT" dirty="0"/>
              <a:t>non creato, </a:t>
            </a:r>
            <a:r>
              <a:rPr lang="it-IT" dirty="0" smtClean="0"/>
              <a:t>consustanziale </a:t>
            </a:r>
            <a:r>
              <a:rPr lang="it-IT" dirty="0"/>
              <a:t>al Padre, </a:t>
            </a:r>
            <a:endParaRPr lang="it-IT" dirty="0" smtClean="0"/>
          </a:p>
          <a:p>
            <a:pPr marL="0" indent="0">
              <a:buNone/>
            </a:pPr>
            <a:r>
              <a:rPr lang="it-IT" dirty="0" smtClean="0"/>
              <a:t>per </a:t>
            </a:r>
            <a:r>
              <a:rPr lang="it-IT" dirty="0"/>
              <a:t>mezzo del quale tutte le </a:t>
            </a:r>
            <a:r>
              <a:rPr lang="it-IT" dirty="0" smtClean="0"/>
              <a:t>cose</a:t>
            </a:r>
            <a:r>
              <a:rPr lang="it-IT" dirty="0"/>
              <a:t> </a:t>
            </a:r>
            <a:r>
              <a:rPr lang="it-IT" dirty="0" smtClean="0"/>
              <a:t>sono </a:t>
            </a:r>
            <a:r>
              <a:rPr lang="it-IT" dirty="0"/>
              <a:t>state create. </a:t>
            </a:r>
          </a:p>
          <a:p>
            <a:pPr marL="0" indent="0">
              <a:buNone/>
            </a:pPr>
            <a:r>
              <a:rPr lang="it-IT" dirty="0"/>
              <a:t>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01407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91264" cy="1228998"/>
          </a:xfrm>
        </p:spPr>
        <p:txBody>
          <a:bodyPr>
            <a:normAutofit/>
          </a:bodyPr>
          <a:lstStyle/>
          <a:p>
            <a:r>
              <a:rPr lang="it-IT" sz="3600" dirty="0" smtClean="0"/>
              <a:t>Origene, dal </a:t>
            </a:r>
            <a:r>
              <a:rPr lang="it-IT" sz="3600" i="1" dirty="0" smtClean="0"/>
              <a:t>Commento al Cantico </a:t>
            </a:r>
            <a:r>
              <a:rPr lang="it-IT" sz="3600" dirty="0" smtClean="0"/>
              <a:t>(</a:t>
            </a:r>
            <a:r>
              <a:rPr lang="it-IT" sz="3600" i="1" dirty="0" err="1"/>
              <a:t>CCt</a:t>
            </a:r>
            <a:r>
              <a:rPr lang="it-IT" sz="3600" i="1" dirty="0"/>
              <a:t> </a:t>
            </a:r>
            <a:r>
              <a:rPr lang="it-IT" sz="3600" dirty="0" smtClean="0"/>
              <a:t>2,6)</a:t>
            </a:r>
            <a:endParaRPr lang="it-IT" sz="3600" dirty="0"/>
          </a:p>
        </p:txBody>
      </p:sp>
      <p:sp>
        <p:nvSpPr>
          <p:cNvPr id="3" name="Segnaposto contenuto 2"/>
          <p:cNvSpPr>
            <a:spLocks noGrp="1"/>
          </p:cNvSpPr>
          <p:nvPr>
            <p:ph sz="half" idx="1"/>
          </p:nvPr>
        </p:nvSpPr>
        <p:spPr>
          <a:xfrm>
            <a:off x="395536" y="1340768"/>
            <a:ext cx="4100264" cy="5400600"/>
          </a:xfrm>
        </p:spPr>
        <p:txBody>
          <a:bodyPr>
            <a:normAutofit fontScale="92500" lnSpcReduction="10000"/>
          </a:bodyPr>
          <a:lstStyle/>
          <a:p>
            <a:pPr marL="0" indent="0">
              <a:buNone/>
            </a:pPr>
            <a:r>
              <a:rPr lang="it-IT" dirty="0"/>
              <a:t>Qui non crederai che come sapienza sia indicata una donna per il fatto che è definita con un nome femminile: analogamente, neppure nel nostro testo, dato che lo sposo, il Verbo di Dio, è indicato con un nome maschile, ne devi interpretare in senso corporeo destra e sinistra o intendere gli abbracci della sposa in funzione del genere femminile della </a:t>
            </a:r>
            <a:r>
              <a:rPr lang="it-IT" dirty="0" smtClean="0"/>
              <a:t>parola.</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484784"/>
            <a:ext cx="3744416" cy="5287115"/>
          </a:xfrm>
        </p:spPr>
      </p:pic>
    </p:spTree>
    <p:extLst>
      <p:ext uri="{BB962C8B-B14F-4D97-AF65-F5344CB8AC3E}">
        <p14:creationId xmlns:p14="http://schemas.microsoft.com/office/powerpoint/2010/main" val="224163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19256" cy="1008112"/>
          </a:xfrm>
        </p:spPr>
        <p:txBody>
          <a:bodyPr>
            <a:normAutofit fontScale="90000"/>
          </a:bodyPr>
          <a:lstStyle/>
          <a:p>
            <a:r>
              <a:rPr lang="it-IT" dirty="0" smtClean="0"/>
              <a:t>Gregorio di </a:t>
            </a:r>
            <a:r>
              <a:rPr lang="it-IT" dirty="0" err="1" smtClean="0"/>
              <a:t>Nissa</a:t>
            </a:r>
            <a:r>
              <a:rPr lang="it-IT" dirty="0" smtClean="0"/>
              <a:t>, dalla </a:t>
            </a:r>
            <a:r>
              <a:rPr lang="it-IT" i="1" dirty="0" smtClean="0"/>
              <a:t>Vita di Mosè</a:t>
            </a:r>
            <a:r>
              <a:rPr lang="it-IT" dirty="0" smtClean="0"/>
              <a:t>, II,231-232</a:t>
            </a:r>
            <a:endParaRPr lang="it-IT" dirty="0"/>
          </a:p>
        </p:txBody>
      </p:sp>
      <p:sp>
        <p:nvSpPr>
          <p:cNvPr id="3" name="Segnaposto contenuto 2"/>
          <p:cNvSpPr>
            <a:spLocks noGrp="1"/>
          </p:cNvSpPr>
          <p:nvPr>
            <p:ph sz="half" idx="1"/>
          </p:nvPr>
        </p:nvSpPr>
        <p:spPr>
          <a:xfrm>
            <a:off x="323528" y="1268760"/>
            <a:ext cx="4182616" cy="5400600"/>
          </a:xfrm>
        </p:spPr>
        <p:txBody>
          <a:bodyPr>
            <a:normAutofit fontScale="62500" lnSpcReduction="20000"/>
          </a:bodyPr>
          <a:lstStyle/>
          <a:p>
            <a:pPr marL="0" indent="0">
              <a:buNone/>
            </a:pPr>
            <a:r>
              <a:rPr lang="it-IT" dirty="0" smtClean="0"/>
              <a:t>Mi sembra che succeda lo stesso all’anima spinta dalla passione d’amore (</a:t>
            </a:r>
            <a:r>
              <a:rPr lang="el-GR" dirty="0"/>
              <a:t>ἐρωτικῇ τινι </a:t>
            </a:r>
            <a:r>
              <a:rPr lang="el-GR" dirty="0" smtClean="0"/>
              <a:t>διαθέσει</a:t>
            </a:r>
            <a:r>
              <a:rPr lang="it-IT" dirty="0" smtClean="0"/>
              <a:t>) verso ciò che è bello per natura, che sempre la speranza, alimentata da ciò che di bello ha già visto, trae a quello che sta oltre, perché quanto ha già raggiunto ne accende sempre di più il desiderio per quanto resta ancora nascosto. Per cui l’ardente amante della bellezza, accogliendo ciò che via via gli appare come immagine  di ciò che desidera, brama di potersi saziare proprio dal modello originario, e con richiesta temeraria, che supera i limiti del desiderio, vuole godere della bellezza non attraverso specchi e riflessi, ma faccia a faccia (1Cor 13,12). La voce di Dio acconsente alla richiesta con le stesse parole con cui rifiuta, mostrandogli con quelle parole un incommensurabile </a:t>
            </a:r>
            <a:r>
              <a:rPr lang="it-IT" b="1" dirty="0" smtClean="0"/>
              <a:t>abisso di pensiero </a:t>
            </a:r>
            <a:r>
              <a:rPr lang="it-IT" dirty="0" smtClean="0"/>
              <a:t>(</a:t>
            </a:r>
            <a:r>
              <a:rPr lang="el-GR" dirty="0"/>
              <a:t>βυθὸν </a:t>
            </a:r>
            <a:r>
              <a:rPr lang="el-GR" dirty="0" smtClean="0"/>
              <a:t>νοημάτων</a:t>
            </a:r>
            <a:r>
              <a:rPr lang="it-IT" dirty="0" smtClean="0"/>
              <a:t>). Infatti la munificenza di Dio accetta di saziare il suo desiderio, ma non gli promette requie e sazietà.</a:t>
            </a:r>
            <a:endParaRPr lang="it-IT" dirty="0"/>
          </a:p>
        </p:txBody>
      </p:sp>
      <p:pic>
        <p:nvPicPr>
          <p:cNvPr id="9" name="Segnaposto contenuto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410688"/>
            <a:ext cx="4038600" cy="2904987"/>
          </a:xfrm>
        </p:spPr>
      </p:pic>
    </p:spTree>
    <p:extLst>
      <p:ext uri="{BB962C8B-B14F-4D97-AF65-F5344CB8AC3E}">
        <p14:creationId xmlns:p14="http://schemas.microsoft.com/office/powerpoint/2010/main" val="344633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116632"/>
            <a:ext cx="8229600" cy="864096"/>
          </a:xfrm>
        </p:spPr>
        <p:txBody>
          <a:bodyPr/>
          <a:lstStyle/>
          <a:p>
            <a:r>
              <a:rPr lang="it-IT" dirty="0" smtClean="0"/>
              <a:t>Cenni bibliografici</a:t>
            </a:r>
            <a:endParaRPr lang="it-IT" dirty="0"/>
          </a:p>
        </p:txBody>
      </p:sp>
      <p:sp>
        <p:nvSpPr>
          <p:cNvPr id="6" name="Segnaposto contenuto 5"/>
          <p:cNvSpPr>
            <a:spLocks noGrp="1"/>
          </p:cNvSpPr>
          <p:nvPr>
            <p:ph idx="1"/>
          </p:nvPr>
        </p:nvSpPr>
        <p:spPr/>
        <p:txBody>
          <a:bodyPr/>
          <a:lstStyle/>
          <a:p>
            <a:pPr marL="0" indent="0">
              <a:buNone/>
            </a:pPr>
            <a:r>
              <a:rPr lang="it-IT" dirty="0" smtClean="0"/>
              <a:t>E. </a:t>
            </a:r>
            <a:r>
              <a:rPr lang="it-IT" dirty="0" err="1" smtClean="0"/>
              <a:t>Prinzivalli</a:t>
            </a:r>
            <a:r>
              <a:rPr lang="it-IT" dirty="0" smtClean="0"/>
              <a:t>-M. Simonetti, </a:t>
            </a:r>
            <a:r>
              <a:rPr lang="it-IT" i="1" dirty="0" smtClean="0"/>
              <a:t>La teologia degli antichi cristiani (I-V secolo), </a:t>
            </a:r>
            <a:r>
              <a:rPr lang="it-IT" dirty="0" err="1" smtClean="0"/>
              <a:t>Morcelliana</a:t>
            </a:r>
            <a:r>
              <a:rPr lang="it-IT" dirty="0" smtClean="0"/>
              <a:t>, Brescia, 2012 e ristampe.</a:t>
            </a:r>
          </a:p>
          <a:p>
            <a:pPr marL="0" indent="0">
              <a:buNone/>
            </a:pPr>
            <a:r>
              <a:rPr lang="it-IT" i="1" dirty="0"/>
              <a:t>Dio nei </a:t>
            </a:r>
            <a:r>
              <a:rPr lang="it-IT" i="1" dirty="0" smtClean="0"/>
              <a:t>Padri </a:t>
            </a:r>
            <a:r>
              <a:rPr lang="it-IT" i="1" dirty="0"/>
              <a:t>della </a:t>
            </a:r>
            <a:r>
              <a:rPr lang="it-IT" i="1" dirty="0" smtClean="0"/>
              <a:t>Chiesa</a:t>
            </a:r>
            <a:r>
              <a:rPr lang="it-IT" dirty="0" smtClean="0"/>
              <a:t>, Borla, Roma 1995 (Dizionario di </a:t>
            </a:r>
            <a:r>
              <a:rPr lang="it-IT" dirty="0"/>
              <a:t>s</a:t>
            </a:r>
            <a:r>
              <a:rPr lang="it-IT" dirty="0" smtClean="0"/>
              <a:t>piritualità biblico-patristica, 14).</a:t>
            </a:r>
          </a:p>
          <a:p>
            <a:pPr marL="0" indent="0">
              <a:buNone/>
            </a:pPr>
            <a:r>
              <a:rPr lang="it-IT" dirty="0" smtClean="0"/>
              <a:t>Chiara </a:t>
            </a:r>
            <a:r>
              <a:rPr lang="it-IT" dirty="0" err="1" smtClean="0"/>
              <a:t>Curzel</a:t>
            </a:r>
            <a:r>
              <a:rPr lang="it-IT" dirty="0" smtClean="0"/>
              <a:t>, </a:t>
            </a:r>
            <a:r>
              <a:rPr lang="it-IT" i="1" dirty="0" smtClean="0"/>
              <a:t>Crediamo in un solo Dio</a:t>
            </a:r>
            <a:r>
              <a:rPr lang="it-IT" dirty="0" smtClean="0"/>
              <a:t>, Città Nuova, Roma 2020 (Il Credo commentato dai Padri, 1).</a:t>
            </a:r>
          </a:p>
          <a:p>
            <a:pPr marL="0" indent="0">
              <a:buNone/>
            </a:pPr>
            <a:endParaRPr lang="it-IT" dirty="0" smtClean="0"/>
          </a:p>
        </p:txBody>
      </p:sp>
    </p:spTree>
    <p:extLst>
      <p:ext uri="{BB962C8B-B14F-4D97-AF65-F5344CB8AC3E}">
        <p14:creationId xmlns:p14="http://schemas.microsoft.com/office/powerpoint/2010/main" val="3170971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a:t>
            </a:r>
            <a:r>
              <a:rPr lang="it-IT" dirty="0" smtClean="0"/>
              <a:t>mmagini proposte</a:t>
            </a:r>
            <a:endParaRPr lang="it-IT" dirty="0"/>
          </a:p>
        </p:txBody>
      </p:sp>
      <p:sp>
        <p:nvSpPr>
          <p:cNvPr id="3" name="Segnaposto contenuto 2"/>
          <p:cNvSpPr>
            <a:spLocks noGrp="1"/>
          </p:cNvSpPr>
          <p:nvPr>
            <p:ph idx="1"/>
          </p:nvPr>
        </p:nvSpPr>
        <p:spPr/>
        <p:txBody>
          <a:bodyPr/>
          <a:lstStyle/>
          <a:p>
            <a:pPr marL="0" indent="0">
              <a:buNone/>
            </a:pPr>
            <a:r>
              <a:rPr lang="it-IT" dirty="0" err="1" smtClean="0"/>
              <a:t>Caspar</a:t>
            </a:r>
            <a:r>
              <a:rPr lang="it-IT" dirty="0" smtClean="0"/>
              <a:t> David Friedrich, </a:t>
            </a:r>
            <a:r>
              <a:rPr lang="it-IT" i="1" dirty="0" smtClean="0"/>
              <a:t>Monaco in riva al mare </a:t>
            </a:r>
            <a:r>
              <a:rPr lang="it-IT" dirty="0" smtClean="0"/>
              <a:t>(1810). </a:t>
            </a:r>
          </a:p>
          <a:p>
            <a:pPr marL="0" indent="0">
              <a:buNone/>
            </a:pPr>
            <a:r>
              <a:rPr lang="it-IT" dirty="0" smtClean="0"/>
              <a:t>William </a:t>
            </a:r>
            <a:r>
              <a:rPr lang="it-IT" dirty="0" err="1" smtClean="0"/>
              <a:t>Holman</a:t>
            </a:r>
            <a:r>
              <a:rPr lang="it-IT" dirty="0" smtClean="0"/>
              <a:t> </a:t>
            </a:r>
            <a:r>
              <a:rPr lang="it-IT" dirty="0" err="1" smtClean="0"/>
              <a:t>Hunt</a:t>
            </a:r>
            <a:r>
              <a:rPr lang="it-IT" dirty="0" smtClean="0"/>
              <a:t>, </a:t>
            </a:r>
            <a:r>
              <a:rPr lang="it-IT" i="1" dirty="0" err="1" smtClean="0"/>
              <a:t>Strayed</a:t>
            </a:r>
            <a:r>
              <a:rPr lang="it-IT" i="1" dirty="0" smtClean="0"/>
              <a:t> </a:t>
            </a:r>
            <a:r>
              <a:rPr lang="it-IT" i="1" dirty="0" err="1" smtClean="0"/>
              <a:t>Sheep</a:t>
            </a:r>
            <a:r>
              <a:rPr lang="it-IT" dirty="0" smtClean="0"/>
              <a:t>, 1852</a:t>
            </a:r>
          </a:p>
          <a:p>
            <a:pPr marL="0" indent="0">
              <a:buNone/>
            </a:pPr>
            <a:r>
              <a:rPr lang="it-IT" dirty="0" err="1"/>
              <a:t>Edvard</a:t>
            </a:r>
            <a:r>
              <a:rPr lang="it-IT" dirty="0"/>
              <a:t> </a:t>
            </a:r>
            <a:r>
              <a:rPr lang="it-IT" dirty="0" err="1" smtClean="0"/>
              <a:t>Munch</a:t>
            </a:r>
            <a:r>
              <a:rPr lang="it-IT" dirty="0" smtClean="0"/>
              <a:t>, </a:t>
            </a:r>
            <a:r>
              <a:rPr lang="it-IT" i="1" dirty="0" err="1" smtClean="0"/>
              <a:t>Golgota</a:t>
            </a:r>
            <a:r>
              <a:rPr lang="it-IT" dirty="0" smtClean="0"/>
              <a:t>, 1900</a:t>
            </a:r>
          </a:p>
          <a:p>
            <a:pPr marL="0" indent="0">
              <a:buNone/>
            </a:pPr>
            <a:r>
              <a:rPr lang="it-IT" dirty="0"/>
              <a:t>Mark </a:t>
            </a:r>
            <a:r>
              <a:rPr lang="it-IT" dirty="0" err="1" smtClean="0"/>
              <a:t>Rothko</a:t>
            </a:r>
            <a:r>
              <a:rPr lang="it-IT" dirty="0"/>
              <a:t>, </a:t>
            </a:r>
            <a:r>
              <a:rPr lang="it-IT" i="1" dirty="0"/>
              <a:t>Orange, </a:t>
            </a:r>
            <a:r>
              <a:rPr lang="it-IT" i="1" dirty="0" err="1"/>
              <a:t>Red</a:t>
            </a:r>
            <a:r>
              <a:rPr lang="it-IT" i="1" dirty="0"/>
              <a:t>, Yellow</a:t>
            </a:r>
            <a:r>
              <a:rPr lang="it-IT" dirty="0"/>
              <a:t>, </a:t>
            </a:r>
            <a:r>
              <a:rPr lang="it-IT" dirty="0" smtClean="0"/>
              <a:t>1961</a:t>
            </a:r>
          </a:p>
          <a:p>
            <a:pPr marL="0" indent="0">
              <a:buNone/>
            </a:pPr>
            <a:r>
              <a:rPr lang="it-IT" dirty="0" smtClean="0"/>
              <a:t>Gustav Klimt, </a:t>
            </a:r>
            <a:r>
              <a:rPr lang="it-IT" i="1" dirty="0" smtClean="0"/>
              <a:t>Il bacio</a:t>
            </a:r>
            <a:r>
              <a:rPr lang="it-IT" dirty="0" smtClean="0"/>
              <a:t>, 1907-8</a:t>
            </a:r>
            <a:endParaRPr lang="it-IT" dirty="0"/>
          </a:p>
          <a:p>
            <a:pPr marL="0" indent="0">
              <a:buNone/>
            </a:pPr>
            <a:r>
              <a:rPr lang="it-IT" dirty="0" err="1"/>
              <a:t>Caspar</a:t>
            </a:r>
            <a:r>
              <a:rPr lang="it-IT" dirty="0"/>
              <a:t> David Friedrich, </a:t>
            </a:r>
            <a:r>
              <a:rPr lang="it-IT" i="1" dirty="0"/>
              <a:t>Donna davanti al sole al </a:t>
            </a:r>
            <a:r>
              <a:rPr lang="it-IT" i="1" dirty="0" smtClean="0"/>
              <a:t>tramonto</a:t>
            </a:r>
            <a:r>
              <a:rPr lang="it-IT" dirty="0" smtClean="0"/>
              <a:t>, 1818</a:t>
            </a:r>
            <a:endParaRPr lang="it-IT" dirty="0"/>
          </a:p>
          <a:p>
            <a:pPr marL="0" indent="0">
              <a:buNone/>
            </a:pPr>
            <a:endParaRPr lang="it-IT" b="1" dirty="0"/>
          </a:p>
          <a:p>
            <a:pPr marL="0" indent="0">
              <a:buNone/>
            </a:pPr>
            <a:endParaRPr lang="it-IT" dirty="0" smtClean="0"/>
          </a:p>
        </p:txBody>
      </p:sp>
    </p:spTree>
    <p:extLst>
      <p:ext uri="{BB962C8B-B14F-4D97-AF65-F5344CB8AC3E}">
        <p14:creationId xmlns:p14="http://schemas.microsoft.com/office/powerpoint/2010/main" val="256462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3050"/>
            <a:ext cx="2997969" cy="419646"/>
          </a:xfrm>
        </p:spPr>
        <p:txBody>
          <a:bodyPr/>
          <a:lstStyle/>
          <a:p>
            <a:r>
              <a:rPr lang="it-IT" dirty="0" smtClean="0"/>
              <a:t>Genesi 1,1-3 (Settanta)</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9081" y="476250"/>
            <a:ext cx="4233300" cy="5649913"/>
          </a:xfrm>
        </p:spPr>
      </p:pic>
      <p:sp>
        <p:nvSpPr>
          <p:cNvPr id="4" name="Segnaposto testo 3"/>
          <p:cNvSpPr>
            <a:spLocks noGrp="1"/>
          </p:cNvSpPr>
          <p:nvPr>
            <p:ph type="body" sz="half" idx="2"/>
          </p:nvPr>
        </p:nvSpPr>
        <p:spPr>
          <a:xfrm>
            <a:off x="323528" y="620688"/>
            <a:ext cx="3456384" cy="6048672"/>
          </a:xfrm>
        </p:spPr>
        <p:txBody>
          <a:bodyPr>
            <a:normAutofit lnSpcReduction="10000"/>
          </a:bodyPr>
          <a:lstStyle/>
          <a:p>
            <a:r>
              <a:rPr lang="it-IT" sz="1800" dirty="0" smtClean="0"/>
              <a:t>1.In </a:t>
            </a:r>
            <a:r>
              <a:rPr lang="it-IT" sz="1800" dirty="0"/>
              <a:t>principio Dio fece il cielo e la terra. </a:t>
            </a:r>
            <a:r>
              <a:rPr lang="it-IT" sz="1800" dirty="0" smtClean="0"/>
              <a:t>2.La </a:t>
            </a:r>
            <a:r>
              <a:rPr lang="it-IT" sz="1800" dirty="0"/>
              <a:t>terra era invisibile e incomposta, e </a:t>
            </a:r>
            <a:r>
              <a:rPr lang="it-IT" sz="1800" b="1" dirty="0" smtClean="0"/>
              <a:t>tenebra era </a:t>
            </a:r>
            <a:r>
              <a:rPr lang="it-IT" sz="1800" b="1" dirty="0"/>
              <a:t>sopra l’abisso</a:t>
            </a:r>
            <a:r>
              <a:rPr lang="it-IT" sz="1800" dirty="0"/>
              <a:t>, e </a:t>
            </a:r>
            <a:r>
              <a:rPr lang="it-IT" sz="1800" dirty="0" smtClean="0"/>
              <a:t>uno </a:t>
            </a:r>
            <a:r>
              <a:rPr lang="it-IT" sz="1800" dirty="0"/>
              <a:t>spirito di Dio si muoveva sopra </a:t>
            </a:r>
            <a:r>
              <a:rPr lang="it-IT" sz="1800" dirty="0" smtClean="0"/>
              <a:t>l’acqua (</a:t>
            </a:r>
            <a:r>
              <a:rPr lang="it-IT" sz="1800" dirty="0"/>
              <a:t>ἡ </a:t>
            </a:r>
            <a:r>
              <a:rPr lang="it-IT" sz="1800" dirty="0" err="1"/>
              <a:t>δὲ</a:t>
            </a:r>
            <a:r>
              <a:rPr lang="it-IT" sz="1800" dirty="0"/>
              <a:t> </a:t>
            </a:r>
            <a:r>
              <a:rPr lang="it-IT" sz="1800" dirty="0" err="1"/>
              <a:t>γῆ</a:t>
            </a:r>
            <a:r>
              <a:rPr lang="it-IT" sz="1800" dirty="0"/>
              <a:t> </a:t>
            </a:r>
            <a:r>
              <a:rPr lang="it-IT" sz="1800" dirty="0" err="1"/>
              <a:t>ἦν</a:t>
            </a:r>
            <a:r>
              <a:rPr lang="it-IT" sz="1800" dirty="0"/>
              <a:t> </a:t>
            </a:r>
            <a:r>
              <a:rPr lang="it-IT" sz="1800" dirty="0" err="1"/>
              <a:t>ἀόρ</a:t>
            </a:r>
            <a:r>
              <a:rPr lang="it-IT" sz="1800" dirty="0"/>
              <a:t>ατος καὶ ἀκατασκεύαστος, καὶ σκότος </a:t>
            </a:r>
            <a:r>
              <a:rPr lang="it-IT" sz="1800" b="1" dirty="0"/>
              <a:t>ἐπάνω τῆς ἀβύσσου</a:t>
            </a:r>
            <a:r>
              <a:rPr lang="it-IT" sz="1800" dirty="0"/>
              <a:t>, καὶ πνεῦμα θεοῦ ἐπεφέρετο ἐπάνω τοῦ </a:t>
            </a:r>
            <a:r>
              <a:rPr lang="it-IT" sz="1800" dirty="0" smtClean="0"/>
              <a:t>ὕδατος). 3.E </a:t>
            </a:r>
            <a:r>
              <a:rPr lang="it-IT" sz="1800" dirty="0"/>
              <a:t>Dio </a:t>
            </a:r>
            <a:r>
              <a:rPr lang="it-IT" sz="1800" dirty="0" smtClean="0"/>
              <a:t>disse: </a:t>
            </a:r>
            <a:r>
              <a:rPr lang="it-IT" sz="1800" dirty="0"/>
              <a:t>sia fatta la </a:t>
            </a:r>
            <a:r>
              <a:rPr lang="it-IT" sz="1800" dirty="0" smtClean="0"/>
              <a:t>luce, </a:t>
            </a:r>
            <a:r>
              <a:rPr lang="it-IT" sz="1800" dirty="0"/>
              <a:t>e la luce </a:t>
            </a:r>
            <a:r>
              <a:rPr lang="it-IT" sz="1800" dirty="0" smtClean="0"/>
              <a:t>fu. </a:t>
            </a:r>
          </a:p>
          <a:p>
            <a:endParaRPr lang="it-IT" sz="1800" dirty="0" smtClean="0"/>
          </a:p>
          <a:p>
            <a:r>
              <a:rPr lang="it-IT" sz="1800" dirty="0" smtClean="0"/>
              <a:t>Basilio, dall’Omelia II,6,2-3 sull’</a:t>
            </a:r>
            <a:r>
              <a:rPr lang="it-IT" sz="1800" dirty="0" err="1" smtClean="0"/>
              <a:t>Esamerone</a:t>
            </a:r>
            <a:endParaRPr lang="it-IT" sz="1800" dirty="0" smtClean="0"/>
          </a:p>
          <a:p>
            <a:r>
              <a:rPr lang="it-IT" sz="1800" dirty="0" smtClean="0"/>
              <a:t>Come si muoveva questo Spirito sopra le acque? […] Quel «si muoveva», diceva costui (</a:t>
            </a:r>
            <a:r>
              <a:rPr lang="it-IT" sz="1800" i="1" dirty="0" smtClean="0"/>
              <a:t>N.B. un interprete siro, citato da Basilio</a:t>
            </a:r>
            <a:r>
              <a:rPr lang="it-IT" sz="1800" dirty="0" smtClean="0"/>
              <a:t>) viene interpretato come «riscaldava» e «fecondava» la natura delle acque, alla maniera di un uccello che cova e infonde forza vitale alle uova sottoposte al suo calore </a:t>
            </a:r>
            <a:endParaRPr lang="it-IT" sz="1800" dirty="0"/>
          </a:p>
        </p:txBody>
      </p:sp>
    </p:spTree>
    <p:extLst>
      <p:ext uri="{BB962C8B-B14F-4D97-AF65-F5344CB8AC3E}">
        <p14:creationId xmlns:p14="http://schemas.microsoft.com/office/powerpoint/2010/main" val="324157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3050"/>
            <a:ext cx="2925961" cy="491654"/>
          </a:xfrm>
        </p:spPr>
        <p:txBody>
          <a:bodyPr/>
          <a:lstStyle/>
          <a:p>
            <a:r>
              <a:rPr lang="it-IT" dirty="0" smtClean="0"/>
              <a:t>Salmo 35,6-8 (Settanta)</a:t>
            </a:r>
            <a:endParaRPr lang="it-IT" dirty="0"/>
          </a:p>
        </p:txBody>
      </p:sp>
      <p:sp>
        <p:nvSpPr>
          <p:cNvPr id="4" name="Segnaposto testo 3"/>
          <p:cNvSpPr>
            <a:spLocks noGrp="1"/>
          </p:cNvSpPr>
          <p:nvPr>
            <p:ph type="body" sz="half" idx="2"/>
          </p:nvPr>
        </p:nvSpPr>
        <p:spPr>
          <a:xfrm>
            <a:off x="467544" y="836712"/>
            <a:ext cx="3528392" cy="5760640"/>
          </a:xfrm>
        </p:spPr>
        <p:txBody>
          <a:bodyPr>
            <a:normAutofit/>
          </a:bodyPr>
          <a:lstStyle/>
          <a:p>
            <a:r>
              <a:rPr lang="it-IT" sz="2400" dirty="0"/>
              <a:t>Signore, nel cielo è la tua </a:t>
            </a:r>
            <a:r>
              <a:rPr lang="it-IT" sz="2400" dirty="0" smtClean="0"/>
              <a:t>misericordia (</a:t>
            </a:r>
            <a:r>
              <a:rPr lang="it-IT" sz="2400" dirty="0" err="1"/>
              <a:t>τὸ</a:t>
            </a:r>
            <a:r>
              <a:rPr lang="it-IT" sz="2400" dirty="0"/>
              <a:t> </a:t>
            </a:r>
            <a:r>
              <a:rPr lang="it-IT" sz="2400" dirty="0" err="1"/>
              <a:t>ἔλεός</a:t>
            </a:r>
            <a:r>
              <a:rPr lang="it-IT" sz="2400" dirty="0"/>
              <a:t> </a:t>
            </a:r>
            <a:r>
              <a:rPr lang="it-IT" sz="2400" dirty="0" err="1" smtClean="0"/>
              <a:t>σου</a:t>
            </a:r>
            <a:r>
              <a:rPr lang="it-IT" sz="2400" dirty="0" smtClean="0"/>
              <a:t>), </a:t>
            </a:r>
            <a:r>
              <a:rPr lang="it-IT" sz="2400" dirty="0"/>
              <a:t>e la tua </a:t>
            </a:r>
            <a:r>
              <a:rPr lang="it-IT" sz="2400" dirty="0" smtClean="0"/>
              <a:t>verità </a:t>
            </a:r>
            <a:r>
              <a:rPr lang="it-IT" sz="2400" dirty="0"/>
              <a:t>fino alle nubi. La tua </a:t>
            </a:r>
            <a:r>
              <a:rPr lang="it-IT" sz="2400" dirty="0" smtClean="0"/>
              <a:t>giustizia è </a:t>
            </a:r>
            <a:r>
              <a:rPr lang="it-IT" sz="2400" dirty="0"/>
              <a:t>come le </a:t>
            </a:r>
            <a:r>
              <a:rPr lang="it-IT" sz="2400" dirty="0" smtClean="0"/>
              <a:t>montagne di Dio; </a:t>
            </a:r>
            <a:r>
              <a:rPr lang="it-IT" sz="2400" dirty="0"/>
              <a:t>i tuoi giudizi sono </a:t>
            </a:r>
            <a:r>
              <a:rPr lang="it-IT" sz="2400" b="1" dirty="0"/>
              <a:t>un abisso </a:t>
            </a:r>
            <a:r>
              <a:rPr lang="it-IT" sz="2400" b="1" dirty="0" smtClean="0"/>
              <a:t>grande (</a:t>
            </a:r>
            <a:r>
              <a:rPr lang="it-IT" sz="2400" b="1" dirty="0"/>
              <a:t>ἄβ</a:t>
            </a:r>
            <a:r>
              <a:rPr lang="it-IT" sz="2400" b="1" dirty="0" err="1"/>
              <a:t>υσσος</a:t>
            </a:r>
            <a:r>
              <a:rPr lang="it-IT" sz="2400" b="1" dirty="0"/>
              <a:t> </a:t>
            </a:r>
            <a:r>
              <a:rPr lang="it-IT" sz="2400" b="1" dirty="0" smtClean="0"/>
              <a:t>π</a:t>
            </a:r>
            <a:r>
              <a:rPr lang="it-IT" sz="2400" b="1" dirty="0" err="1" smtClean="0"/>
              <a:t>ολλή</a:t>
            </a:r>
            <a:r>
              <a:rPr lang="it-IT" sz="2400" dirty="0" smtClean="0"/>
              <a:t>); </a:t>
            </a:r>
            <a:r>
              <a:rPr lang="it-IT" sz="2400" dirty="0"/>
              <a:t>salverai uomini e bestie, </a:t>
            </a:r>
            <a:r>
              <a:rPr lang="it-IT" sz="2400" dirty="0" smtClean="0"/>
              <a:t>Signore, come hai abbondato </a:t>
            </a:r>
            <a:r>
              <a:rPr lang="it-IT" sz="2400" dirty="0"/>
              <a:t>nella tua misericordia, </a:t>
            </a:r>
            <a:r>
              <a:rPr lang="it-IT" sz="2400" dirty="0" smtClean="0"/>
              <a:t>o Dio</a:t>
            </a:r>
            <a:r>
              <a:rPr lang="it-IT" sz="2400" dirty="0"/>
              <a:t>, e i figli degli uomini </a:t>
            </a:r>
            <a:r>
              <a:rPr lang="it-IT" sz="2400" dirty="0" smtClean="0"/>
              <a:t>spereranno al riparo delle </a:t>
            </a:r>
            <a:r>
              <a:rPr lang="it-IT" sz="2400" dirty="0"/>
              <a:t>tue ali </a:t>
            </a:r>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476672"/>
            <a:ext cx="4623959" cy="5853113"/>
          </a:xfrm>
        </p:spPr>
      </p:pic>
    </p:spTree>
    <p:extLst>
      <p:ext uri="{BB962C8B-B14F-4D97-AF65-F5344CB8AC3E}">
        <p14:creationId xmlns:p14="http://schemas.microsoft.com/office/powerpoint/2010/main" val="22232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2925961" cy="576064"/>
          </a:xfrm>
        </p:spPr>
        <p:txBody>
          <a:bodyPr/>
          <a:lstStyle/>
          <a:p>
            <a:r>
              <a:rPr lang="it-IT" dirty="0" smtClean="0"/>
              <a:t>Il Dio di Gesù</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0959" y="1916832"/>
            <a:ext cx="4599191" cy="3377530"/>
          </a:xfrm>
        </p:spPr>
      </p:pic>
      <p:sp>
        <p:nvSpPr>
          <p:cNvPr id="4" name="Segnaposto testo 3"/>
          <p:cNvSpPr>
            <a:spLocks noGrp="1"/>
          </p:cNvSpPr>
          <p:nvPr>
            <p:ph type="body" sz="half" idx="2"/>
          </p:nvPr>
        </p:nvSpPr>
        <p:spPr>
          <a:xfrm>
            <a:off x="251520" y="764704"/>
            <a:ext cx="3754760" cy="5976664"/>
          </a:xfrm>
        </p:spPr>
        <p:txBody>
          <a:bodyPr>
            <a:normAutofit/>
          </a:bodyPr>
          <a:lstStyle/>
          <a:p>
            <a:r>
              <a:rPr lang="it-IT" b="1" dirty="0"/>
              <a:t>Marco 1,15: Il tempo è compiuto e il regno di Dio è vicino; convertitevi e credete al </a:t>
            </a:r>
            <a:r>
              <a:rPr lang="it-IT" b="1" dirty="0" smtClean="0"/>
              <a:t>vangelo</a:t>
            </a:r>
          </a:p>
          <a:p>
            <a:endParaRPr lang="it-IT" b="1" dirty="0" smtClean="0"/>
          </a:p>
          <a:p>
            <a:r>
              <a:rPr lang="it-IT" b="1" dirty="0" smtClean="0"/>
              <a:t>Matteo 18,12-14</a:t>
            </a:r>
          </a:p>
          <a:p>
            <a:r>
              <a:rPr lang="it-IT" b="1" dirty="0"/>
              <a:t>Che cosa vi pare? Se un uomo ha cento pecore e una di loro si smarrisce, non lascerà le novantanove sui monti e andrà a cercare quella che si è smarrita? </a:t>
            </a:r>
            <a:r>
              <a:rPr lang="it-IT" b="1" baseline="30000" dirty="0"/>
              <a:t>13</a:t>
            </a:r>
            <a:r>
              <a:rPr lang="it-IT" b="1" dirty="0"/>
              <a:t>In verità io vi dico: se riesce a trovarla, si rallegrerà per quella più che per le novantanove che non si erano smarrite. </a:t>
            </a:r>
            <a:r>
              <a:rPr lang="it-IT" baseline="30000" dirty="0"/>
              <a:t>14</a:t>
            </a:r>
            <a:r>
              <a:rPr lang="it-IT" dirty="0"/>
              <a:t>Così è volontà del Padre vostro che è nei cieli, che neanche uno di questi piccoli si </a:t>
            </a:r>
            <a:r>
              <a:rPr lang="it-IT" dirty="0" smtClean="0"/>
              <a:t>perda.</a:t>
            </a:r>
          </a:p>
          <a:p>
            <a:endParaRPr lang="it-IT" dirty="0"/>
          </a:p>
          <a:p>
            <a:r>
              <a:rPr lang="it-IT" sz="1200" dirty="0" smtClean="0"/>
              <a:t>Luca 15,3-7 </a:t>
            </a:r>
            <a:r>
              <a:rPr lang="it-IT" sz="1200" b="1" dirty="0" smtClean="0"/>
              <a:t>Chi </a:t>
            </a:r>
            <a:r>
              <a:rPr lang="it-IT" sz="1200" b="1" dirty="0"/>
              <a:t>di voi se ha cento pecore e ne perde una, non lascia le novantanove nel deserto e va dietro a quella perduta, finché non la ritrova? Ritrovata, se la mette in spalla tutto contento, va a casa, chiama gli amici e i vicini dicendo: Rallegratevi con me, perché ho trovato la mia pecora che era perduta. </a:t>
            </a:r>
            <a:r>
              <a:rPr lang="it-IT" sz="1200" dirty="0"/>
              <a:t>Così, vi dico, ci sarà più gioia in cielo per un peccatore convertito, che per novantanove giusti che non hanno bisogno di conversione</a:t>
            </a:r>
            <a:r>
              <a:rPr lang="it-IT" sz="1200" dirty="0" smtClean="0"/>
              <a:t>.</a:t>
            </a:r>
          </a:p>
          <a:p>
            <a:endParaRPr lang="it-IT" sz="1200" dirty="0" smtClean="0"/>
          </a:p>
          <a:p>
            <a:r>
              <a:rPr lang="it-IT" sz="1200" dirty="0" smtClean="0"/>
              <a:t>Vangelo </a:t>
            </a:r>
            <a:r>
              <a:rPr lang="it-IT" sz="1200" dirty="0"/>
              <a:t>di Tommaso </a:t>
            </a:r>
            <a:r>
              <a:rPr lang="it-IT" sz="1200" b="1" dirty="0"/>
              <a:t>114:Il regno è come un pastore che aveva cento pecore. Una di loro</a:t>
            </a:r>
            <a:r>
              <a:rPr lang="it-IT" sz="1200" dirty="0"/>
              <a:t>, la più grande</a:t>
            </a:r>
            <a:r>
              <a:rPr lang="it-IT" sz="1200" b="1" dirty="0"/>
              <a:t>, si smarrì. Lui lasciò le altre novantanove e la cercò fino a trovarla</a:t>
            </a:r>
            <a:r>
              <a:rPr lang="it-IT" sz="1200" dirty="0"/>
              <a:t>. Dopo aver faticato tanto le disse, 'Mi sei più cara tu di tutte le altre novantanove</a:t>
            </a:r>
          </a:p>
          <a:p>
            <a:endParaRPr lang="it-IT" dirty="0" smtClean="0"/>
          </a:p>
          <a:p>
            <a:endParaRPr lang="it-IT" dirty="0"/>
          </a:p>
          <a:p>
            <a:endParaRPr lang="it-IT" dirty="0"/>
          </a:p>
        </p:txBody>
      </p:sp>
    </p:spTree>
    <p:extLst>
      <p:ext uri="{BB962C8B-B14F-4D97-AF65-F5344CB8AC3E}">
        <p14:creationId xmlns:p14="http://schemas.microsoft.com/office/powerpoint/2010/main" val="347196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4624"/>
            <a:ext cx="3024336" cy="576064"/>
          </a:xfrm>
        </p:spPr>
        <p:txBody>
          <a:bodyPr>
            <a:normAutofit fontScale="90000"/>
          </a:bodyPr>
          <a:lstStyle/>
          <a:p>
            <a:r>
              <a:rPr lang="it-IT" dirty="0" smtClean="0"/>
              <a:t>Il Dio di Paolo, </a:t>
            </a:r>
            <a:br>
              <a:rPr lang="it-IT" dirty="0" smtClean="0"/>
            </a:br>
            <a:r>
              <a:rPr lang="it-IT" dirty="0" smtClean="0"/>
              <a:t>1 Corinzi 1,17-25</a:t>
            </a:r>
            <a:endParaRPr lang="it-IT" dirty="0"/>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6393" y="2060848"/>
            <a:ext cx="3894930" cy="2592288"/>
          </a:xfrm>
        </p:spPr>
      </p:pic>
      <p:sp>
        <p:nvSpPr>
          <p:cNvPr id="4" name="Segnaposto testo 3"/>
          <p:cNvSpPr>
            <a:spLocks noGrp="1"/>
          </p:cNvSpPr>
          <p:nvPr>
            <p:ph type="body" sz="half" idx="2"/>
          </p:nvPr>
        </p:nvSpPr>
        <p:spPr>
          <a:xfrm>
            <a:off x="395536" y="548680"/>
            <a:ext cx="4680520" cy="6120680"/>
          </a:xfrm>
        </p:spPr>
        <p:txBody>
          <a:bodyPr>
            <a:normAutofit fontScale="92500" lnSpcReduction="10000"/>
          </a:bodyPr>
          <a:lstStyle/>
          <a:p>
            <a:endParaRPr lang="it-IT" dirty="0"/>
          </a:p>
          <a:p>
            <a:r>
              <a:rPr lang="it-IT" sz="1800" b="1" baseline="30000" dirty="0"/>
              <a:t>18</a:t>
            </a:r>
            <a:r>
              <a:rPr lang="it-IT" sz="1800" b="1" dirty="0"/>
              <a:t>La parola della croce </a:t>
            </a:r>
            <a:r>
              <a:rPr lang="it-IT" sz="1800" dirty="0"/>
              <a:t>infatti è stoltezza per quelli che si perdono, ma per quelli che si salvano, ossia per noi</a:t>
            </a:r>
            <a:r>
              <a:rPr lang="it-IT" sz="1800" b="1" dirty="0"/>
              <a:t>, è potenza di Dio</a:t>
            </a:r>
            <a:r>
              <a:rPr lang="it-IT" sz="1800" dirty="0"/>
              <a:t>. </a:t>
            </a:r>
            <a:r>
              <a:rPr lang="it-IT" sz="1800" baseline="30000" dirty="0"/>
              <a:t>19</a:t>
            </a:r>
            <a:r>
              <a:rPr lang="it-IT" sz="1800" dirty="0"/>
              <a:t>Sta scritto infatti: </a:t>
            </a:r>
            <a:r>
              <a:rPr lang="it-IT" sz="1800" i="1" dirty="0"/>
              <a:t>Distruggerò la sapienza dei sapienti</a:t>
            </a:r>
            <a:br>
              <a:rPr lang="it-IT" sz="1800" i="1" dirty="0"/>
            </a:br>
            <a:r>
              <a:rPr lang="it-IT" sz="1800" i="1" dirty="0"/>
              <a:t>e annullerò l'intelligenza degli intelligenti (</a:t>
            </a:r>
            <a:r>
              <a:rPr lang="it-IT" sz="1800" i="1" dirty="0" err="1"/>
              <a:t>cf</a:t>
            </a:r>
            <a:r>
              <a:rPr lang="it-IT" sz="1800" i="1" dirty="0"/>
              <a:t>. Isaia 29,14 unica differenza dal testo dei Settanta il verbo </a:t>
            </a:r>
            <a:r>
              <a:rPr lang="it-IT" sz="1800" dirty="0" err="1"/>
              <a:t>τὴν</a:t>
            </a:r>
            <a:r>
              <a:rPr lang="it-IT" sz="1800" dirty="0"/>
              <a:t> </a:t>
            </a:r>
            <a:r>
              <a:rPr lang="it-IT" sz="1800" dirty="0" err="1"/>
              <a:t>σύνεσιν</a:t>
            </a:r>
            <a:r>
              <a:rPr lang="it-IT" sz="1800" dirty="0"/>
              <a:t> </a:t>
            </a:r>
            <a:r>
              <a:rPr lang="it-IT" sz="1800" dirty="0" err="1"/>
              <a:t>τῶν</a:t>
            </a:r>
            <a:r>
              <a:rPr lang="it-IT" sz="1800" dirty="0"/>
              <a:t> </a:t>
            </a:r>
            <a:r>
              <a:rPr lang="it-IT" sz="1800" dirty="0" err="1"/>
              <a:t>συνετῶν</a:t>
            </a:r>
            <a:r>
              <a:rPr lang="it-IT" sz="1800" dirty="0"/>
              <a:t> </a:t>
            </a:r>
            <a:r>
              <a:rPr lang="it-IT" sz="1800" dirty="0" err="1"/>
              <a:t>κρύψω</a:t>
            </a:r>
            <a:r>
              <a:rPr lang="it-IT" sz="1800" dirty="0"/>
              <a:t> nei Settanta, mentre in Paolo: </a:t>
            </a:r>
            <a:r>
              <a:rPr lang="it-IT" sz="1800" dirty="0" err="1"/>
              <a:t>τὴν</a:t>
            </a:r>
            <a:r>
              <a:rPr lang="it-IT" sz="1800" dirty="0"/>
              <a:t> </a:t>
            </a:r>
            <a:r>
              <a:rPr lang="it-IT" sz="1800" dirty="0" err="1"/>
              <a:t>σύνεσιν</a:t>
            </a:r>
            <a:r>
              <a:rPr lang="it-IT" sz="1800" dirty="0"/>
              <a:t> </a:t>
            </a:r>
            <a:r>
              <a:rPr lang="it-IT" sz="1800" dirty="0" err="1"/>
              <a:t>τῶν</a:t>
            </a:r>
            <a:r>
              <a:rPr lang="it-IT" sz="1800" dirty="0"/>
              <a:t> </a:t>
            </a:r>
            <a:r>
              <a:rPr lang="it-IT" sz="1800" dirty="0" err="1"/>
              <a:t>συνετῶν</a:t>
            </a:r>
            <a:r>
              <a:rPr lang="it-IT" sz="1800" dirty="0"/>
              <a:t> </a:t>
            </a:r>
            <a:r>
              <a:rPr lang="it-IT" sz="1800" dirty="0" err="1"/>
              <a:t>ἀθετήσω</a:t>
            </a:r>
            <a:r>
              <a:rPr lang="it-IT" sz="1800" i="1" dirty="0"/>
              <a:t>)</a:t>
            </a:r>
            <a:r>
              <a:rPr lang="it-IT" sz="1800" dirty="0"/>
              <a:t>. </a:t>
            </a:r>
            <a:r>
              <a:rPr lang="it-IT" sz="1800" baseline="30000" dirty="0"/>
              <a:t>20</a:t>
            </a:r>
            <a:r>
              <a:rPr lang="it-IT" sz="1800" dirty="0"/>
              <a:t>Dov'è il sapiente? Dov'è il dotto? Dov'è il sottile ragionatore di questo mondo? Dio non ha forse dimostrato stolta la sapienza del mondo? </a:t>
            </a:r>
            <a:r>
              <a:rPr lang="it-IT" sz="1800" baseline="30000" dirty="0"/>
              <a:t>21</a:t>
            </a:r>
            <a:r>
              <a:rPr lang="it-IT" sz="1800" dirty="0"/>
              <a:t>Poiché infatti, nel disegno sapiente di Dio, il mondo, con tutta la sua sapienza, non ha conosciuto Dio, è piaciuto a Dio salvare i credenti con la stoltezza della predicazione. </a:t>
            </a:r>
            <a:r>
              <a:rPr lang="it-IT" sz="1800" baseline="30000" dirty="0"/>
              <a:t>22</a:t>
            </a:r>
            <a:r>
              <a:rPr lang="it-IT" sz="1800" dirty="0"/>
              <a:t>Mentre i Giudei chiedono segni e i Greci cercano sapienza, </a:t>
            </a:r>
            <a:r>
              <a:rPr lang="it-IT" sz="1800" b="1" baseline="30000" dirty="0"/>
              <a:t>23</a:t>
            </a:r>
            <a:r>
              <a:rPr lang="it-IT" sz="1800" b="1" dirty="0"/>
              <a:t>noi invece annunciamo Cristo crocifisso: scandalo per i Giudei e stoltezza per i pagani; </a:t>
            </a:r>
            <a:r>
              <a:rPr lang="it-IT" sz="1800" b="1" baseline="30000" dirty="0"/>
              <a:t>24</a:t>
            </a:r>
            <a:r>
              <a:rPr lang="it-IT" sz="1800" b="1" dirty="0"/>
              <a:t>ma per coloro che sono chiamati, sia Giudei che Greci, Cristo è potenza di Dio e sapienza di Dio. </a:t>
            </a:r>
            <a:r>
              <a:rPr lang="it-IT" sz="1800" b="1" baseline="30000" dirty="0"/>
              <a:t>25</a:t>
            </a:r>
            <a:r>
              <a:rPr lang="it-IT" sz="1800" b="1" dirty="0"/>
              <a:t>Infatti ciò che è stoltezza di Dio è più sapiente degli uomini, e ciò che è debolezza di Dio è più forte degli uomini.</a:t>
            </a:r>
          </a:p>
          <a:p>
            <a:endParaRPr lang="it-IT" sz="1800" dirty="0"/>
          </a:p>
        </p:txBody>
      </p:sp>
    </p:spTree>
    <p:extLst>
      <p:ext uri="{BB962C8B-B14F-4D97-AF65-F5344CB8AC3E}">
        <p14:creationId xmlns:p14="http://schemas.microsoft.com/office/powerpoint/2010/main" val="161684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850106"/>
          </a:xfrm>
        </p:spPr>
        <p:txBody>
          <a:bodyPr/>
          <a:lstStyle/>
          <a:p>
            <a:r>
              <a:rPr lang="it-IT" dirty="0" smtClean="0"/>
              <a:t>Un Dio che ama</a:t>
            </a:r>
            <a:endParaRPr lang="it-IT" dirty="0"/>
          </a:p>
        </p:txBody>
      </p:sp>
      <p:sp>
        <p:nvSpPr>
          <p:cNvPr id="3" name="Segnaposto contenuto 2"/>
          <p:cNvSpPr>
            <a:spLocks noGrp="1"/>
          </p:cNvSpPr>
          <p:nvPr>
            <p:ph sz="half" idx="1"/>
          </p:nvPr>
        </p:nvSpPr>
        <p:spPr>
          <a:xfrm>
            <a:off x="467544" y="1124744"/>
            <a:ext cx="4032448" cy="5616624"/>
          </a:xfrm>
        </p:spPr>
        <p:txBody>
          <a:bodyPr>
            <a:normAutofit fontScale="62500" lnSpcReduction="20000"/>
          </a:bodyPr>
          <a:lstStyle/>
          <a:p>
            <a:pPr marL="0" indent="0">
              <a:buNone/>
            </a:pPr>
            <a:r>
              <a:rPr lang="it-IT" baseline="30000" dirty="0"/>
              <a:t>13</a:t>
            </a:r>
            <a:r>
              <a:rPr lang="it-IT" dirty="0"/>
              <a:t>Nessuno è mai salito al cielo, se non colui che è disceso dal cielo, il Figlio dell'uomo. E come Mosè innalzò il serpente nel deserto, così bisogna che sia innalzato il Figlio dell'uomo, </a:t>
            </a:r>
            <a:r>
              <a:rPr lang="it-IT" baseline="30000" dirty="0"/>
              <a:t>15</a:t>
            </a:r>
            <a:r>
              <a:rPr lang="it-IT" dirty="0"/>
              <a:t>perché chiunque crede in lui abbia la vita eterna.</a:t>
            </a:r>
            <a:br>
              <a:rPr lang="it-IT" dirty="0"/>
            </a:br>
            <a:r>
              <a:rPr lang="it-IT" b="1" dirty="0"/>
              <a:t>Dio infatti ha tanto amato il mondo da dare il Figlio unigenito, perché chiunque crede in lui non vada perduto, ma abbia la vita eterna</a:t>
            </a:r>
            <a:r>
              <a:rPr lang="it-IT" dirty="0"/>
              <a:t>. </a:t>
            </a:r>
            <a:r>
              <a:rPr lang="it-IT" baseline="30000" dirty="0"/>
              <a:t>17</a:t>
            </a:r>
            <a:r>
              <a:rPr lang="it-IT" dirty="0"/>
              <a:t>Dio, infatti, non ha mandato il Figlio nel mondo per condannare il mondo, ma perché il mondo sia salvato per mezzo di lui. </a:t>
            </a:r>
            <a:r>
              <a:rPr lang="it-IT" baseline="30000" dirty="0"/>
              <a:t>18</a:t>
            </a:r>
            <a:r>
              <a:rPr lang="it-IT" dirty="0"/>
              <a:t>Chi crede in lui non è condannato; ma chi non crede è già stato condannato, perché non ha creduto nel nome dell'unigenito Figlio di Dio. </a:t>
            </a:r>
            <a:br>
              <a:rPr lang="it-IT" dirty="0"/>
            </a:br>
            <a:r>
              <a:rPr lang="it-IT" baseline="30000" dirty="0"/>
              <a:t>19</a:t>
            </a:r>
            <a:r>
              <a:rPr lang="it-IT" dirty="0"/>
              <a:t>E il giudizio è questo: la luce è venuta nel mondo, ma gli uomini hanno amato più le tenebre che la luce, perché le loro opere erano </a:t>
            </a:r>
            <a:r>
              <a:rPr lang="it-IT" dirty="0" smtClean="0"/>
              <a:t>malvagie (Vangelo di Giovanni, 3,13-19).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93106" y="1600200"/>
            <a:ext cx="3948788" cy="4525963"/>
          </a:xfrm>
        </p:spPr>
      </p:pic>
    </p:spTree>
    <p:extLst>
      <p:ext uri="{BB962C8B-B14F-4D97-AF65-F5344CB8AC3E}">
        <p14:creationId xmlns:p14="http://schemas.microsoft.com/office/powerpoint/2010/main" val="83102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44624"/>
            <a:ext cx="7992888" cy="648072"/>
          </a:xfrm>
        </p:spPr>
        <p:txBody>
          <a:bodyPr>
            <a:normAutofit fontScale="90000"/>
          </a:bodyPr>
          <a:lstStyle/>
          <a:p>
            <a:r>
              <a:rPr lang="it-IT" dirty="0" smtClean="0"/>
              <a:t>Sintesi dei punti sin qui trattati</a:t>
            </a:r>
            <a:endParaRPr lang="it-IT" dirty="0"/>
          </a:p>
        </p:txBody>
      </p:sp>
      <p:sp>
        <p:nvSpPr>
          <p:cNvPr id="6" name="Segnaposto contenuto 5"/>
          <p:cNvSpPr>
            <a:spLocks noGrp="1"/>
          </p:cNvSpPr>
          <p:nvPr>
            <p:ph idx="1"/>
          </p:nvPr>
        </p:nvSpPr>
        <p:spPr>
          <a:xfrm>
            <a:off x="251520" y="692696"/>
            <a:ext cx="8435280" cy="6165304"/>
          </a:xfrm>
        </p:spPr>
        <p:txBody>
          <a:bodyPr>
            <a:noAutofit/>
          </a:bodyPr>
          <a:lstStyle/>
          <a:p>
            <a:pPr marL="0" indent="0">
              <a:buNone/>
            </a:pPr>
            <a:r>
              <a:rPr lang="it-IT" sz="2400" dirty="0" smtClean="0"/>
              <a:t>1. Il Dio di Genesi: lontano e vicino, come il suo Spirito sopra le acque primordiali, un Dio che custodisce e guida il suo popolo, </a:t>
            </a:r>
            <a:r>
              <a:rPr lang="it-IT" sz="2400" b="1" dirty="0" smtClean="0"/>
              <a:t>rovesciando</a:t>
            </a:r>
            <a:r>
              <a:rPr lang="it-IT" sz="2400" dirty="0" smtClean="0"/>
              <a:t> i pensieri e le convinzioni umane.</a:t>
            </a:r>
          </a:p>
          <a:p>
            <a:pPr marL="0" indent="0">
              <a:buNone/>
            </a:pPr>
            <a:r>
              <a:rPr lang="it-IT" sz="2400" dirty="0" smtClean="0"/>
              <a:t>2. Gesù di </a:t>
            </a:r>
            <a:r>
              <a:rPr lang="it-IT" sz="2400" dirty="0" err="1" smtClean="0"/>
              <a:t>Nazaret</a:t>
            </a:r>
            <a:r>
              <a:rPr lang="it-IT" sz="2400" dirty="0"/>
              <a:t> </a:t>
            </a:r>
            <a:r>
              <a:rPr lang="it-IT" sz="2400" dirty="0" smtClean="0"/>
              <a:t>radicalizza la dinamica di rovesciamento della Scrittura proponendo un’iniziativa di misericordia di Dio rivolta agli esclusi, che richiede analoga capacità di inclusione.</a:t>
            </a:r>
          </a:p>
          <a:p>
            <a:pPr marL="0" indent="0">
              <a:buNone/>
            </a:pPr>
            <a:r>
              <a:rPr lang="it-IT" sz="2400" dirty="0" smtClean="0"/>
              <a:t>3. Nell’interpretazione  di Paolo è Dio stesso, nel Figlio, che si fa debolezza ed esclusione, con radicalizzazione ulteriore della dinamica di rovesciamento. </a:t>
            </a:r>
          </a:p>
          <a:p>
            <a:pPr marL="0" indent="0">
              <a:buNone/>
            </a:pPr>
            <a:r>
              <a:rPr lang="it-IT" sz="2400" dirty="0" smtClean="0"/>
              <a:t>Dietrich </a:t>
            </a:r>
            <a:r>
              <a:rPr lang="it-IT" sz="2400" dirty="0" err="1"/>
              <a:t>Bonhoeffer</a:t>
            </a:r>
            <a:r>
              <a:rPr lang="it-IT" sz="2400" dirty="0"/>
              <a:t>: «Dio si lascia cacciare fuori dal </a:t>
            </a:r>
            <a:r>
              <a:rPr lang="it-IT" sz="2400" dirty="0" smtClean="0"/>
              <a:t>mondo </a:t>
            </a:r>
            <a:r>
              <a:rPr lang="it-IT" sz="2400" dirty="0"/>
              <a:t>sulla croce, Dio è impotente e debole nel mondo e appunto solo così egli ci sta al fianco e ci aiuta. </a:t>
            </a:r>
            <a:r>
              <a:rPr lang="it-IT" sz="2400" dirty="0" smtClean="0"/>
              <a:t>È assolutamente </a:t>
            </a:r>
            <a:r>
              <a:rPr lang="it-IT" sz="2400" dirty="0"/>
              <a:t>evidente, in Mt 8,17, che Cristo non aiuta in forza della sua onnipotenza, ma in forza </a:t>
            </a:r>
            <a:r>
              <a:rPr lang="it-IT" sz="2400" dirty="0" smtClean="0"/>
              <a:t>della sua </a:t>
            </a:r>
            <a:r>
              <a:rPr lang="it-IT" sz="2400" dirty="0"/>
              <a:t>debolezza, della sua sofferenza!» </a:t>
            </a:r>
            <a:r>
              <a:rPr lang="it-IT" sz="2400" dirty="0" smtClean="0"/>
              <a:t>(</a:t>
            </a:r>
            <a:r>
              <a:rPr lang="it-IT" sz="2400" i="1" dirty="0" smtClean="0"/>
              <a:t>Resistenza e resa. Lettere e scritti dal carcere</a:t>
            </a:r>
            <a:r>
              <a:rPr lang="it-IT" sz="2400" dirty="0" smtClean="0"/>
              <a:t>, a cura di E. </a:t>
            </a:r>
            <a:r>
              <a:rPr lang="it-IT" sz="2400" dirty="0" err="1" smtClean="0"/>
              <a:t>Bethge</a:t>
            </a:r>
            <a:r>
              <a:rPr lang="it-IT" sz="2400" dirty="0" smtClean="0"/>
              <a:t>, San Paolo, Cinisello Balsamo, 1988, p. 440). </a:t>
            </a:r>
            <a:endParaRPr lang="it-IT" sz="2400" dirty="0"/>
          </a:p>
        </p:txBody>
      </p:sp>
    </p:spTree>
    <p:extLst>
      <p:ext uri="{BB962C8B-B14F-4D97-AF65-F5344CB8AC3E}">
        <p14:creationId xmlns:p14="http://schemas.microsoft.com/office/powerpoint/2010/main" val="179399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Dio gnostico passibile</a:t>
            </a:r>
            <a:endParaRPr lang="it-IT" dirty="0"/>
          </a:p>
        </p:txBody>
      </p:sp>
      <p:sp>
        <p:nvSpPr>
          <p:cNvPr id="3" name="Segnaposto contenuto 2"/>
          <p:cNvSpPr>
            <a:spLocks noGrp="1"/>
          </p:cNvSpPr>
          <p:nvPr>
            <p:ph sz="half" idx="1"/>
          </p:nvPr>
        </p:nvSpPr>
        <p:spPr>
          <a:xfrm>
            <a:off x="467544" y="1268760"/>
            <a:ext cx="4028256" cy="5256584"/>
          </a:xfrm>
        </p:spPr>
        <p:txBody>
          <a:bodyPr>
            <a:normAutofit fontScale="55000" lnSpcReduction="20000"/>
          </a:bodyPr>
          <a:lstStyle/>
          <a:p>
            <a:pPr marL="0" indent="0">
              <a:buNone/>
            </a:pPr>
            <a:r>
              <a:rPr lang="it-IT" sz="2900" dirty="0" smtClean="0"/>
              <a:t>(I Valentiniani) dicono che nelle altezze invisibili e incomprensibili c’è un Eone perfetto Preesistente: lo chiamano </a:t>
            </a:r>
            <a:r>
              <a:rPr lang="it-IT" sz="2900" b="1" dirty="0" smtClean="0"/>
              <a:t>Principio e </a:t>
            </a:r>
            <a:r>
              <a:rPr lang="it-IT" sz="2900" b="1" dirty="0" err="1" smtClean="0"/>
              <a:t>Prepadre</a:t>
            </a:r>
            <a:r>
              <a:rPr lang="it-IT" sz="2900" b="1" dirty="0" smtClean="0"/>
              <a:t> e Abisso</a:t>
            </a:r>
            <a:r>
              <a:rPr lang="it-IT" sz="2900" dirty="0" smtClean="0"/>
              <a:t>. Era invisibile e incomprensibile, eterno e ingenerato e stava in grande tranquillità e solitudine nei tempi infiniti, Stava insieme con lui anche il Pensiero che chiamano anche Grazia e Silenzio. Una volta l’Abisso meditò di emanare da sé un principio di tutte le cose e depose a guisa di seme questa emanazione che meditò di emanare, nel Silenzio che esisteva insieme a lui, come in una matrice. Essa, avendo accolto questo seme ed essendo diventata pregna, partorì Intelletto, simile e uguale a colui che aveva emanato, il solo che comprendesse la grandezza del padre. </a:t>
            </a:r>
            <a:r>
              <a:rPr lang="it-IT" sz="2900" b="1" dirty="0" smtClean="0"/>
              <a:t>Tale intelletto chiamano anche Unigenito e Padre e Principio di tutte le cose. </a:t>
            </a:r>
            <a:r>
              <a:rPr lang="it-IT" sz="2900" dirty="0" smtClean="0"/>
              <a:t>Con lui fu emanata Verità; ed è questa la prima e primigenia </a:t>
            </a:r>
            <a:r>
              <a:rPr lang="it-IT" sz="2900" i="1" dirty="0" err="1" smtClean="0"/>
              <a:t>tetractys</a:t>
            </a:r>
            <a:r>
              <a:rPr lang="it-IT" sz="2900" dirty="0" smtClean="0"/>
              <a:t> pitagorica, che chiamano anche radice di tutte le cose: ci sono infatti Abisso e Silenzio, poi Intelletto e Verità…….[...] si fece avanti l’ultimo e più recente Eone della </a:t>
            </a:r>
            <a:r>
              <a:rPr lang="it-IT" sz="2900" dirty="0" err="1" smtClean="0"/>
              <a:t>Dodecade</a:t>
            </a:r>
            <a:r>
              <a:rPr lang="it-IT" sz="2900" dirty="0" smtClean="0"/>
              <a:t>, cioè </a:t>
            </a:r>
            <a:r>
              <a:rPr lang="it-IT" sz="2900" dirty="0" err="1" smtClean="0"/>
              <a:t>Sophia</a:t>
            </a:r>
            <a:r>
              <a:rPr lang="it-IT" sz="2900" dirty="0" smtClean="0"/>
              <a:t>, e subì passione senza l’unione con il suo compagno di </a:t>
            </a:r>
            <a:r>
              <a:rPr lang="it-IT" sz="2900" dirty="0" err="1" smtClean="0"/>
              <a:t>sigizia</a:t>
            </a:r>
            <a:r>
              <a:rPr lang="it-IT" sz="2900" dirty="0" smtClean="0"/>
              <a:t> Desiderato.</a:t>
            </a:r>
          </a:p>
          <a:p>
            <a:endParaRPr lang="it-IT" dirty="0" smtClean="0"/>
          </a:p>
          <a:p>
            <a:endParaRPr lang="it-IT" dirty="0" smtClean="0"/>
          </a:p>
        </p:txBody>
      </p:sp>
      <p:sp>
        <p:nvSpPr>
          <p:cNvPr id="7" name="Segnaposto contenuto 6"/>
          <p:cNvSpPr>
            <a:spLocks noGrp="1"/>
          </p:cNvSpPr>
          <p:nvPr>
            <p:ph sz="half" idx="2"/>
          </p:nvPr>
        </p:nvSpPr>
        <p:spPr/>
        <p:txBody>
          <a:bodyPr>
            <a:normAutofit fontScale="55000" lnSpcReduction="20000"/>
          </a:bodyPr>
          <a:lstStyle/>
          <a:p>
            <a:pPr marL="0" indent="0">
              <a:buNone/>
            </a:pPr>
            <a:r>
              <a:rPr lang="it-IT" sz="3600" dirty="0"/>
              <a:t>Di poi, dimentichi della gloria di Dio, empiamente affermano (i Valentiniani) che  egli è soggetto a passione (πα</a:t>
            </a:r>
            <a:r>
              <a:rPr lang="it-IT" sz="3600" dirty="0" err="1"/>
              <a:t>θεῖν</a:t>
            </a:r>
            <a:r>
              <a:rPr lang="it-IT" sz="3600" dirty="0"/>
              <a:t> α</a:t>
            </a:r>
            <a:r>
              <a:rPr lang="it-IT" sz="3600" dirty="0" err="1"/>
              <a:t>ὐτὸν</a:t>
            </a:r>
            <a:r>
              <a:rPr lang="it-IT" sz="3600" dirty="0"/>
              <a:t> </a:t>
            </a:r>
            <a:r>
              <a:rPr lang="it-IT" sz="3600" dirty="0" err="1"/>
              <a:t>λέγουσιν</a:t>
            </a:r>
            <a:r>
              <a:rPr lang="it-IT" sz="3600" dirty="0"/>
              <a:t>): il fatto che il Padre, per natura rigido e </a:t>
            </a:r>
            <a:r>
              <a:rPr lang="it-IT" sz="3600" dirty="0" smtClean="0"/>
              <a:t>inflessibile, </a:t>
            </a:r>
            <a:r>
              <a:rPr lang="it-IT" sz="3600" dirty="0"/>
              <a:t>come dice </a:t>
            </a:r>
            <a:r>
              <a:rPr lang="it-IT" sz="3600" dirty="0" err="1"/>
              <a:t>Teodoto</a:t>
            </a:r>
            <a:r>
              <a:rPr lang="it-IT" sz="3600" dirty="0"/>
              <a:t>, ha provato compassione e si è presentato cedevole, perché il Silenzio potesse comprendere questo, tutto ciò è passione. Infatti la compassione è passione di qualcuno a causa della passione di un altro. Certo: e sopraggiunta la passione, il Tutto ha provato anche lui compassione, per la correzione di chi aveva subito la passione (</a:t>
            </a:r>
            <a:r>
              <a:rPr lang="it-IT" sz="3600" i="1" dirty="0" err="1"/>
              <a:t>Exc</a:t>
            </a:r>
            <a:r>
              <a:rPr lang="it-IT" sz="3600" i="1" dirty="0"/>
              <a:t>. ex </a:t>
            </a:r>
            <a:r>
              <a:rPr lang="it-IT" sz="3600" i="1" dirty="0" err="1"/>
              <a:t>Theod</a:t>
            </a:r>
            <a:r>
              <a:rPr lang="it-IT" sz="3600" dirty="0"/>
              <a:t>. </a:t>
            </a:r>
            <a:r>
              <a:rPr lang="it-IT" sz="3600" dirty="0" smtClean="0"/>
              <a:t>30,1 </a:t>
            </a:r>
            <a:r>
              <a:rPr lang="it-IT" sz="3600" dirty="0" err="1" smtClean="0"/>
              <a:t>tr</a:t>
            </a:r>
            <a:r>
              <a:rPr lang="it-IT" sz="3600" dirty="0" smtClean="0"/>
              <a:t>. Simonetti)</a:t>
            </a:r>
            <a:endParaRPr lang="it-IT" sz="3600" dirty="0"/>
          </a:p>
          <a:p>
            <a:endParaRPr lang="it-IT" sz="3600" dirty="0"/>
          </a:p>
          <a:p>
            <a:endParaRPr lang="it-IT" dirty="0"/>
          </a:p>
        </p:txBody>
      </p:sp>
    </p:spTree>
    <p:extLst>
      <p:ext uri="{BB962C8B-B14F-4D97-AF65-F5344CB8AC3E}">
        <p14:creationId xmlns:p14="http://schemas.microsoft.com/office/powerpoint/2010/main" val="258662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16632"/>
            <a:ext cx="8075240" cy="648072"/>
          </a:xfrm>
        </p:spPr>
        <p:txBody>
          <a:bodyPr>
            <a:normAutofit/>
          </a:bodyPr>
          <a:lstStyle/>
          <a:p>
            <a:r>
              <a:rPr lang="it-IT" sz="2400" dirty="0" smtClean="0"/>
              <a:t>Clemente Al., </a:t>
            </a:r>
            <a:r>
              <a:rPr lang="it-IT" sz="2400" i="1" dirty="0" err="1" smtClean="0"/>
              <a:t>Strom</a:t>
            </a:r>
            <a:r>
              <a:rPr lang="it-IT" sz="2400" dirty="0" smtClean="0"/>
              <a:t>. V,81,1-4.82,1 (</a:t>
            </a:r>
            <a:r>
              <a:rPr lang="it-IT" sz="2400" dirty="0" err="1" smtClean="0"/>
              <a:t>tr</a:t>
            </a:r>
            <a:r>
              <a:rPr lang="it-IT" sz="2400" dirty="0" smtClean="0"/>
              <a:t>. g. Pini)</a:t>
            </a:r>
            <a:endParaRPr lang="it-IT" sz="2400" dirty="0"/>
          </a:p>
        </p:txBody>
      </p:sp>
      <p:sp>
        <p:nvSpPr>
          <p:cNvPr id="3" name="Segnaposto contenuto 2"/>
          <p:cNvSpPr>
            <a:spLocks noGrp="1"/>
          </p:cNvSpPr>
          <p:nvPr>
            <p:ph idx="1"/>
          </p:nvPr>
        </p:nvSpPr>
        <p:spPr>
          <a:xfrm>
            <a:off x="395536" y="620688"/>
            <a:ext cx="8291264" cy="6120680"/>
          </a:xfrm>
        </p:spPr>
        <p:txBody>
          <a:bodyPr>
            <a:noAutofit/>
          </a:bodyPr>
          <a:lstStyle/>
          <a:p>
            <a:pPr marL="0" indent="0">
              <a:buNone/>
            </a:pPr>
            <a:r>
              <a:rPr lang="it-IT" sz="2000" dirty="0" smtClean="0"/>
              <a:t>La divinità, dice il poeta di Agrigento (Empedocle), «non è possibile avvicinarla, sì da raggiungerla con i nostri occhi e afferrarla con le nostre mani, che è il modo per cui larghissima la strada di persuasione scende fino all’animo, per gli uomini». E l’apostolo Giovanni: «Dio non lo ha mai visto nessuno: L’Unigenito Dio, quegli che è nel seno del Padre, Egli lo rivelò» (</a:t>
            </a:r>
            <a:r>
              <a:rPr lang="it-IT" sz="2000" dirty="0" err="1" smtClean="0"/>
              <a:t>Gv</a:t>
            </a:r>
            <a:r>
              <a:rPr lang="it-IT" sz="2000" dirty="0" smtClean="0"/>
              <a:t> 1,18), Egli che nominò seno di Dio l’invisibile e l’ineffabile. </a:t>
            </a:r>
            <a:r>
              <a:rPr lang="it-IT" sz="2000" b="1" dirty="0" smtClean="0"/>
              <a:t>Onde alcuni lo hanno chiamato abisso</a:t>
            </a:r>
            <a:r>
              <a:rPr lang="el-GR" sz="2000" dirty="0" smtClean="0"/>
              <a:t> </a:t>
            </a:r>
            <a:r>
              <a:rPr lang="it-IT" sz="2000" dirty="0" smtClean="0"/>
              <a:t>(</a:t>
            </a:r>
            <a:r>
              <a:rPr lang="el-GR" sz="2000" dirty="0" smtClean="0"/>
              <a:t>βυθὸν</a:t>
            </a:r>
            <a:r>
              <a:rPr lang="it-IT" sz="2000" dirty="0" smtClean="0"/>
              <a:t>), perché tiene come avvolte e abbracciate in seno (</a:t>
            </a:r>
            <a:r>
              <a:rPr lang="el-GR" sz="2000" dirty="0" smtClean="0"/>
              <a:t>ἐγκολπισάμενον </a:t>
            </a:r>
            <a:r>
              <a:rPr lang="el-GR" sz="2000" dirty="0"/>
              <a:t>τὰ </a:t>
            </a:r>
            <a:r>
              <a:rPr lang="el-GR" sz="2000" dirty="0" smtClean="0"/>
              <a:t>πάντα</a:t>
            </a:r>
            <a:r>
              <a:rPr lang="it-IT" sz="2000" dirty="0" smtClean="0"/>
              <a:t>)</a:t>
            </a:r>
            <a:r>
              <a:rPr lang="el-GR" sz="2000" dirty="0" smtClean="0"/>
              <a:t> </a:t>
            </a:r>
            <a:r>
              <a:rPr lang="it-IT" sz="2000" dirty="0" smtClean="0"/>
              <a:t>tutte le cose: irraggiungibile e infinito (</a:t>
            </a:r>
            <a:r>
              <a:rPr lang="el-GR" sz="2000" dirty="0"/>
              <a:t>ἀπέραντον </a:t>
            </a:r>
            <a:r>
              <a:rPr lang="it-IT" sz="2000" dirty="0" smtClean="0"/>
              <a:t>) insieme. Ed è precisamente questa la questione teologica più difficile da trattare : se il principio di ogni cosa è difficile a rintracciarsi, allora il primo e il più antico principio sarà sommamente difficile da dimostrare, perché è esso anche per gli altri esseri tutti causa della nascita e dell’esistenza. Come potrebbe infatti essere definito Colui che non è né genere né alterità né specie né individuo né numero, e nemmeno accidente né soggetto cui qualcosa possa capitare come accidente? […] E se mai vogliamo designarlo, e lo designiamo, </a:t>
            </a:r>
            <a:r>
              <a:rPr lang="it-IT" sz="2000" b="1" dirty="0" smtClean="0"/>
              <a:t>impropriamente</a:t>
            </a:r>
            <a:r>
              <a:rPr lang="it-IT" sz="2000" dirty="0" smtClean="0"/>
              <a:t> (</a:t>
            </a:r>
            <a:r>
              <a:rPr lang="el-GR" sz="2000" dirty="0"/>
              <a:t>οὐ </a:t>
            </a:r>
            <a:r>
              <a:rPr lang="el-GR" sz="2000" dirty="0" smtClean="0"/>
              <a:t>κυρίως</a:t>
            </a:r>
            <a:r>
              <a:rPr lang="it-IT" sz="2000" dirty="0" smtClean="0"/>
              <a:t>), o l’Uno (</a:t>
            </a:r>
            <a:r>
              <a:rPr lang="el-GR" sz="2000" dirty="0"/>
              <a:t>ἓν </a:t>
            </a:r>
            <a:r>
              <a:rPr lang="it-IT" sz="2000" dirty="0" smtClean="0"/>
              <a:t>) o il Bene o l’Intelletto o l’Essere in sé o Padre o Dio o Creatore o Signore, non diciamo [queste definizioni] come proferendo il suo nome, ma in mancanza di meglio applichiamo begli appellativi, perché il pensiero possa basarsi su essi senza aberrare con il ricorrere ad altri.</a:t>
            </a:r>
            <a:endParaRPr lang="it-IT" sz="2000" dirty="0"/>
          </a:p>
        </p:txBody>
      </p:sp>
    </p:spTree>
    <p:extLst>
      <p:ext uri="{BB962C8B-B14F-4D97-AF65-F5344CB8AC3E}">
        <p14:creationId xmlns:p14="http://schemas.microsoft.com/office/powerpoint/2010/main" val="19892515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2501</Words>
  <Application>Microsoft Office PowerPoint</Application>
  <PresentationFormat>Presentazione su schermo (4:3)</PresentationFormat>
  <Paragraphs>80</Paragraphs>
  <Slides>16</Slides>
  <Notes>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SULL’ORLO DELL’ABISSO: PARLARE DI DIO NEI TESTI CRISTIANI ANTICHI Emanuela Prinzivalli</vt:lpstr>
      <vt:lpstr>Genesi 1,1-3 (Settanta)</vt:lpstr>
      <vt:lpstr>Salmo 35,6-8 (Settanta)</vt:lpstr>
      <vt:lpstr>Il Dio di Gesù</vt:lpstr>
      <vt:lpstr>Il Dio di Paolo,  1 Corinzi 1,17-25</vt:lpstr>
      <vt:lpstr>Un Dio che ama</vt:lpstr>
      <vt:lpstr>Sintesi dei punti sin qui trattati</vt:lpstr>
      <vt:lpstr>Il Dio gnostico passibile</vt:lpstr>
      <vt:lpstr>Clemente Al., Strom. V,81,1-4.82,1 (tr. g. Pini)</vt:lpstr>
      <vt:lpstr>Dio «passibile» in Clemente e Origene</vt:lpstr>
      <vt:lpstr>Confronto tra due tipi di teologia del Logos</vt:lpstr>
      <vt:lpstr>Gli articoli sul Padre e il Figlio nel simbolo del 325 e in quello del 381</vt:lpstr>
      <vt:lpstr>Origene, dal Commento al Cantico (CCt 2,6)</vt:lpstr>
      <vt:lpstr>Gregorio di Nissa, dalla Vita di Mosè, II,231-232</vt:lpstr>
      <vt:lpstr>Cenni bibliografici</vt:lpstr>
      <vt:lpstr>Immagini proposte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SULL’ORLO DELL’ABISSO: PARLARE DI DIO NEI TESTI CRISTIANI ANTICHI Emanuela Prinzivalli</dc:title>
  <dc:creator>E.P.</dc:creator>
  <cp:lastModifiedBy>E.P.</cp:lastModifiedBy>
  <cp:revision>68</cp:revision>
  <dcterms:created xsi:type="dcterms:W3CDTF">2025-11-26T09:09:09Z</dcterms:created>
  <dcterms:modified xsi:type="dcterms:W3CDTF">2026-01-14T19:39:56Z</dcterms:modified>
</cp:coreProperties>
</file>