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96" r:id="rId1"/>
  </p:sldMasterIdLst>
  <p:sldIdLst>
    <p:sldId id="256" r:id="rId2"/>
    <p:sldId id="277" r:id="rId3"/>
    <p:sldId id="257" r:id="rId4"/>
    <p:sldId id="260" r:id="rId5"/>
    <p:sldId id="278" r:id="rId6"/>
    <p:sldId id="259" r:id="rId7"/>
    <p:sldId id="261" r:id="rId8"/>
    <p:sldId id="280" r:id="rId9"/>
    <p:sldId id="276" r:id="rId10"/>
    <p:sldId id="264" r:id="rId11"/>
    <p:sldId id="263" r:id="rId12"/>
    <p:sldId id="282" r:id="rId13"/>
    <p:sldId id="281" r:id="rId14"/>
    <p:sldId id="268" r:id="rId15"/>
    <p:sldId id="271" r:id="rId16"/>
    <p:sldId id="272" r:id="rId17"/>
    <p:sldId id="269" r:id="rId18"/>
    <p:sldId id="274" r:id="rId19"/>
    <p:sldId id="270" r:id="rId20"/>
    <p:sldId id="275" r:id="rId21"/>
    <p:sldId id="279"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567"/>
    <p:restoredTop sz="94602"/>
  </p:normalViewPr>
  <p:slideViewPr>
    <p:cSldViewPr snapToGrid="0">
      <p:cViewPr>
        <p:scale>
          <a:sx n="81" d="100"/>
          <a:sy n="81" d="100"/>
        </p:scale>
        <p:origin x="1288" y="9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5923F103-BC34-4FE4-A40E-EDDEECFDA5D0}" type="datetimeFigureOut">
              <a:rPr lang="en-US" smtClean="0"/>
              <a:pPr/>
              <a:t>2/5/26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rIns="45720"/>
          <a:lstStyle/>
          <a:p>
            <a:fld id="{D57F1E4F-1CFF-5643-939E-217C01CDF565}" type="slidenum">
              <a:rPr lang="en-US" smtClean="0"/>
              <a:pPr/>
              <a:t>‹N›</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7545163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53086D93-FCAC-47E0-A2EE-787E62CA814C}" type="datetimeFigureOut">
              <a:rPr lang="en-US" smtClean="0"/>
              <a:t>2/5/26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047909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2BE451C3-0FF4-47C4-B829-773ADF60F88C}" type="datetimeFigureOut">
              <a:rPr lang="en-US" smtClean="0"/>
              <a:t>2/5/26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932703610"/>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nchor="ct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smtClean="0"/>
              <a:t>2/5/26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24005077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F34E6425-0181-43F2-84FC-787E803FD2F8}" type="datetimeFigureOut">
              <a:rPr lang="en-US" smtClean="0"/>
              <a:t>2/5/26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3134166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smtClean="0"/>
              <a:t>2/5/26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1890340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2609285" y="2851331"/>
            <a:ext cx="3893623" cy="3071434"/>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666635" y="2851331"/>
            <a:ext cx="3899798" cy="3071434"/>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2BE451C3-0FF4-47C4-B829-773ADF60F88C}" type="datetimeFigureOut">
              <a:rPr lang="en-US" smtClean="0"/>
              <a:t>2/5/26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168109153"/>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smtClean="0"/>
              <a:t>2/5/26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‹N›</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20240516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7C8D7E02-BCB8-4D50-A234-369438C08659}" type="datetimeFigureOut">
              <a:rPr lang="en-US" smtClean="0"/>
              <a:t>2/5/26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3155054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76E86A4C-8E40-4F87-A4F0-01A0687C5742}" type="datetimeFigureOut">
              <a:rPr lang="en-US" smtClean="0"/>
              <a:t>2/5/26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339352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5E72C73-2D91-4E12-BA25-F0AA0C03599B}" type="datetimeFigureOut">
              <a:rPr lang="en-US" smtClean="0"/>
              <a:t>2/5/26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2630884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2BE451C3-0FF4-47C4-B829-773ADF60F88C}" type="datetimeFigureOut">
              <a:rPr lang="en-US" smtClean="0"/>
              <a:t>2/5/26</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D57F1E4F-1CFF-5643-939E-217C01CDF565}" type="slidenum">
              <a:rPr lang="en-US" smtClean="0"/>
              <a:pPr/>
              <a:t>‹N›</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061927084"/>
      </p:ext>
    </p:extLst>
  </p:cSld>
  <p:clrMap bg1="dk1" tx1="lt1" bg2="dk2" tx2="lt2" accent1="accent1" accent2="accent2" accent3="accent3" accent4="accent4" accent5="accent5" accent6="accent6" hlink="hlink" folHlink="folHlink"/>
  <p:sldLayoutIdLst>
    <p:sldLayoutId id="2147483897" r:id="rId1"/>
    <p:sldLayoutId id="2147483898" r:id="rId2"/>
    <p:sldLayoutId id="2147483899" r:id="rId3"/>
    <p:sldLayoutId id="2147483900" r:id="rId4"/>
    <p:sldLayoutId id="2147483901" r:id="rId5"/>
    <p:sldLayoutId id="2147483902" r:id="rId6"/>
    <p:sldLayoutId id="2147483903" r:id="rId7"/>
    <p:sldLayoutId id="2147483904" r:id="rId8"/>
    <p:sldLayoutId id="2147483905" r:id="rId9"/>
    <p:sldLayoutId id="2147483906" r:id="rId10"/>
    <p:sldLayoutId id="2147483907" r:id="rId11"/>
  </p:sldLayoutIdLst>
  <p:hf sldNum="0"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oseegenius.patristicum.org:8080/ipa/resource?uri=19135&amp;v=l&amp;dcnr=1" TargetMode="External"/><Relationship Id="rId2" Type="http://schemas.openxmlformats.org/officeDocument/2006/relationships/hyperlink" Target="http://oseegenius.patristicum.org:8080/ipa/resource?uri=6120&amp;v=l&amp;dcnr=2" TargetMode="External"/><Relationship Id="rId1" Type="http://schemas.openxmlformats.org/officeDocument/2006/relationships/slideLayout" Target="../slideLayouts/slideLayout2.xml"/><Relationship Id="rId6" Type="http://schemas.openxmlformats.org/officeDocument/2006/relationships/hyperlink" Target="http://oseegenius.patristicum.org:8080/ipa/resource?uri=33477&amp;v=l&amp;dcnr=6" TargetMode="External"/><Relationship Id="rId5" Type="http://schemas.openxmlformats.org/officeDocument/2006/relationships/hyperlink" Target="http://oseegenius.patristicum.org:8080/ipa/resource?uri=33691&amp;v=l&amp;dcnr=7" TargetMode="External"/><Relationship Id="rId4" Type="http://schemas.openxmlformats.org/officeDocument/2006/relationships/hyperlink" Target="http://oseegenius.patristicum.org:8080/ipa/resource?uri=26703&amp;v=l&amp;dcnr=1"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7364129-A275-E37D-45B9-D363C5009E57}"/>
              </a:ext>
            </a:extLst>
          </p:cNvPr>
          <p:cNvSpPr>
            <a:spLocks noGrp="1"/>
          </p:cNvSpPr>
          <p:nvPr>
            <p:ph type="ctrTitle"/>
          </p:nvPr>
        </p:nvSpPr>
        <p:spPr/>
        <p:txBody>
          <a:bodyPr>
            <a:normAutofit fontScale="90000"/>
          </a:bodyPr>
          <a:lstStyle/>
          <a:p>
            <a:pPr algn="ctr"/>
            <a:br>
              <a:rPr lang="it-IT" sz="3600" dirty="0"/>
            </a:br>
            <a:r>
              <a:rPr lang="it-IT" sz="3600" dirty="0">
                <a:latin typeface="Palatino Linotype" panose="02040502050505030304" pitchFamily="18" charset="0"/>
              </a:rPr>
              <a:t>I CRISTIANI E L'IMPERO: CONFRONTO, DIFFIDENZA, UTILIZZO, ACCORDO</a:t>
            </a:r>
            <a:br>
              <a:rPr lang="it-IT" dirty="0">
                <a:latin typeface="Palatino Linotype" panose="02040502050505030304" pitchFamily="18" charset="0"/>
              </a:rPr>
            </a:br>
            <a:endParaRPr lang="it-IT" dirty="0">
              <a:latin typeface="Palatino Linotype" panose="02040502050505030304" pitchFamily="18" charset="0"/>
            </a:endParaRPr>
          </a:p>
        </p:txBody>
      </p:sp>
      <p:sp>
        <p:nvSpPr>
          <p:cNvPr id="3" name="Sottotitolo 2">
            <a:extLst>
              <a:ext uri="{FF2B5EF4-FFF2-40B4-BE49-F238E27FC236}">
                <a16:creationId xmlns:a16="http://schemas.microsoft.com/office/drawing/2014/main" id="{0B4DC437-5184-378B-6098-0FFE1C6C19BD}"/>
              </a:ext>
            </a:extLst>
          </p:cNvPr>
          <p:cNvSpPr>
            <a:spLocks noGrp="1"/>
          </p:cNvSpPr>
          <p:nvPr>
            <p:ph type="subTitle" idx="1"/>
          </p:nvPr>
        </p:nvSpPr>
        <p:spPr/>
        <p:txBody>
          <a:bodyPr>
            <a:normAutofit/>
          </a:bodyPr>
          <a:lstStyle/>
          <a:p>
            <a:pPr algn="ctr"/>
            <a:r>
              <a:rPr lang="it-IT" sz="2000" b="1" dirty="0">
                <a:latin typeface="Palatino Linotype" panose="02040502050505030304" pitchFamily="18" charset="0"/>
              </a:rPr>
              <a:t>Tessa Canella, Sapienza Università di Roma</a:t>
            </a:r>
          </a:p>
        </p:txBody>
      </p:sp>
    </p:spTree>
    <p:extLst>
      <p:ext uri="{BB962C8B-B14F-4D97-AF65-F5344CB8AC3E}">
        <p14:creationId xmlns:p14="http://schemas.microsoft.com/office/powerpoint/2010/main" val="22327822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E7ADCCF-96DA-695B-A078-9166775B1115}"/>
              </a:ext>
            </a:extLst>
          </p:cNvPr>
          <p:cNvSpPr>
            <a:spLocks noGrp="1"/>
          </p:cNvSpPr>
          <p:nvPr>
            <p:ph type="title"/>
          </p:nvPr>
        </p:nvSpPr>
        <p:spPr>
          <a:xfrm>
            <a:off x="2333298" y="808056"/>
            <a:ext cx="8236842" cy="1077229"/>
          </a:xfrm>
        </p:spPr>
        <p:txBody>
          <a:bodyPr>
            <a:normAutofit fontScale="90000"/>
          </a:bodyPr>
          <a:lstStyle/>
          <a:p>
            <a:pPr algn="ctr"/>
            <a:r>
              <a:rPr lang="it-IT" sz="2800" b="1" dirty="0">
                <a:latin typeface="Palatino Linotype" panose="02040502050505030304" pitchFamily="18" charset="0"/>
              </a:rPr>
              <a:t>Atti dei martiri Scillitani (</a:t>
            </a:r>
            <a:r>
              <a:rPr lang="it-IT" sz="2800" b="1" dirty="0" err="1">
                <a:latin typeface="Palatino Linotype" panose="02040502050505030304" pitchFamily="18" charset="0"/>
              </a:rPr>
              <a:t>Scili</a:t>
            </a:r>
            <a:r>
              <a:rPr lang="it-IT" sz="2800" b="1" dirty="0">
                <a:latin typeface="Palatino Linotype" panose="02040502050505030304" pitchFamily="18" charset="0"/>
              </a:rPr>
              <a:t> in Numidia) del 180, ed. </a:t>
            </a:r>
            <a:r>
              <a:rPr lang="it-IT" sz="2800" b="1" dirty="0" err="1">
                <a:latin typeface="Palatino Linotype" panose="02040502050505030304" pitchFamily="18" charset="0"/>
              </a:rPr>
              <a:t>Bastiaensen</a:t>
            </a:r>
            <a:r>
              <a:rPr lang="it-IT" sz="2800" b="1" dirty="0">
                <a:latin typeface="Palatino Linotype" panose="02040502050505030304" pitchFamily="18" charset="0"/>
              </a:rPr>
              <a:t>, 9:</a:t>
            </a:r>
            <a:br>
              <a:rPr lang="it-IT" sz="2800" dirty="0">
                <a:latin typeface="Palatino Linotype" panose="02040502050505030304" pitchFamily="18" charset="0"/>
              </a:rPr>
            </a:br>
            <a:endParaRPr lang="it-IT" sz="2800" dirty="0">
              <a:latin typeface="Palatino Linotype" panose="02040502050505030304" pitchFamily="18" charset="0"/>
            </a:endParaRPr>
          </a:p>
        </p:txBody>
      </p:sp>
      <p:sp>
        <p:nvSpPr>
          <p:cNvPr id="3" name="Segnaposto contenuto 2">
            <a:extLst>
              <a:ext uri="{FF2B5EF4-FFF2-40B4-BE49-F238E27FC236}">
                <a16:creationId xmlns:a16="http://schemas.microsoft.com/office/drawing/2014/main" id="{97EAFB9C-7122-D40D-BEBD-0681B48B5ACC}"/>
              </a:ext>
            </a:extLst>
          </p:cNvPr>
          <p:cNvSpPr>
            <a:spLocks noGrp="1"/>
          </p:cNvSpPr>
          <p:nvPr>
            <p:ph idx="1"/>
          </p:nvPr>
        </p:nvSpPr>
        <p:spPr>
          <a:xfrm>
            <a:off x="4259765" y="2052116"/>
            <a:ext cx="6310373" cy="3997828"/>
          </a:xfrm>
        </p:spPr>
        <p:txBody>
          <a:bodyPr>
            <a:normAutofit fontScale="92500" lnSpcReduction="10000"/>
          </a:bodyPr>
          <a:lstStyle/>
          <a:p>
            <a:pPr algn="just"/>
            <a:r>
              <a:rPr lang="it-IT" dirty="0">
                <a:latin typeface="Palatino Linotype" panose="02040502050505030304" pitchFamily="18" charset="0"/>
              </a:rPr>
              <a:t>Saturnino disse: “Se cominci a parlar male dei nostri riti sacri, io non ti ascolto. Tu, piuttosto, giura sul genio dell’imperatore signor nostro”. Sperato disse: “Io non conosco autorità supreme in questo mondo: servo piuttosto quel Dio che nessun uomo ha visto né può vedere con i suoi occhi […] Il proconsole saturnino disse: “Cessate di condividere la follia di costui”. </a:t>
            </a:r>
            <a:r>
              <a:rPr lang="it-IT" dirty="0" err="1">
                <a:latin typeface="Palatino Linotype" panose="02040502050505030304" pitchFamily="18" charset="0"/>
              </a:rPr>
              <a:t>Cittino</a:t>
            </a:r>
            <a:r>
              <a:rPr lang="it-IT" dirty="0">
                <a:latin typeface="Palatino Linotype" panose="02040502050505030304" pitchFamily="18" charset="0"/>
              </a:rPr>
              <a:t> disse: “Non temiamo nessun altro all’infuori del Signore Dio nostro che è nei cieli”. Donata disse: “Onore a Cesare in quanto cesare, ma timore solo verso Dio” [Honorem </a:t>
            </a:r>
            <a:r>
              <a:rPr lang="it-IT" dirty="0" err="1">
                <a:latin typeface="Palatino Linotype" panose="02040502050505030304" pitchFamily="18" charset="0"/>
              </a:rPr>
              <a:t>Caesari</a:t>
            </a:r>
            <a:r>
              <a:rPr lang="it-IT" dirty="0">
                <a:latin typeface="Palatino Linotype" panose="02040502050505030304" pitchFamily="18" charset="0"/>
              </a:rPr>
              <a:t> quasi </a:t>
            </a:r>
            <a:r>
              <a:rPr lang="it-IT" dirty="0" err="1">
                <a:latin typeface="Palatino Linotype" panose="02040502050505030304" pitchFamily="18" charset="0"/>
              </a:rPr>
              <a:t>Caesari</a:t>
            </a:r>
            <a:r>
              <a:rPr lang="it-IT" dirty="0">
                <a:latin typeface="Palatino Linotype" panose="02040502050505030304" pitchFamily="18" charset="0"/>
              </a:rPr>
              <a:t>; </a:t>
            </a:r>
            <a:r>
              <a:rPr lang="it-IT" dirty="0" err="1">
                <a:latin typeface="Palatino Linotype" panose="02040502050505030304" pitchFamily="18" charset="0"/>
              </a:rPr>
              <a:t>timorem</a:t>
            </a:r>
            <a:r>
              <a:rPr lang="it-IT" dirty="0">
                <a:latin typeface="Palatino Linotype" panose="02040502050505030304" pitchFamily="18" charset="0"/>
              </a:rPr>
              <a:t> </a:t>
            </a:r>
            <a:r>
              <a:rPr lang="it-IT" dirty="0" err="1">
                <a:latin typeface="Palatino Linotype" panose="02040502050505030304" pitchFamily="18" charset="0"/>
              </a:rPr>
              <a:t>autem</a:t>
            </a:r>
            <a:r>
              <a:rPr lang="it-IT" dirty="0">
                <a:latin typeface="Palatino Linotype" panose="02040502050505030304" pitchFamily="18" charset="0"/>
              </a:rPr>
              <a:t> Deo].</a:t>
            </a:r>
          </a:p>
          <a:p>
            <a:endParaRPr lang="it-IT" dirty="0"/>
          </a:p>
        </p:txBody>
      </p:sp>
      <p:pic>
        <p:nvPicPr>
          <p:cNvPr id="1026" name="Picture 2" descr="Il processo dei martiri Scilitani (180 d.C.) e gli Acta martyrum  Scilitanorum - Storia Romana e Bizantina">
            <a:extLst>
              <a:ext uri="{FF2B5EF4-FFF2-40B4-BE49-F238E27FC236}">
                <a16:creationId xmlns:a16="http://schemas.microsoft.com/office/drawing/2014/main" id="{E7044CB4-822B-EDC8-A02E-6B9E8467972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4760" y="2342047"/>
            <a:ext cx="3557239" cy="254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58307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BDF732-6740-3A9C-C0D0-374273B0B996}"/>
              </a:ext>
            </a:extLst>
          </p:cNvPr>
          <p:cNvSpPr>
            <a:spLocks noGrp="1"/>
          </p:cNvSpPr>
          <p:nvPr>
            <p:ph type="title"/>
          </p:nvPr>
        </p:nvSpPr>
        <p:spPr>
          <a:xfrm>
            <a:off x="2238704" y="808056"/>
            <a:ext cx="8331436" cy="1077229"/>
          </a:xfrm>
        </p:spPr>
        <p:txBody>
          <a:bodyPr>
            <a:normAutofit fontScale="90000"/>
          </a:bodyPr>
          <a:lstStyle/>
          <a:p>
            <a:pPr algn="ctr"/>
            <a:r>
              <a:rPr lang="it-IT" sz="2800" b="1" dirty="0">
                <a:latin typeface="Palatino Linotype" panose="02040502050505030304" pitchFamily="18" charset="0"/>
              </a:rPr>
              <a:t>Giustino, I Apologia 17 ad Antonino Pio, Marco Aurelio e Lucio Vero (metà II sec. d.C.)</a:t>
            </a:r>
            <a:br>
              <a:rPr lang="it-IT" sz="2800" dirty="0"/>
            </a:br>
            <a:endParaRPr lang="it-IT" sz="2800" dirty="0"/>
          </a:p>
        </p:txBody>
      </p:sp>
      <p:sp>
        <p:nvSpPr>
          <p:cNvPr id="3" name="Segnaposto contenuto 2">
            <a:extLst>
              <a:ext uri="{FF2B5EF4-FFF2-40B4-BE49-F238E27FC236}">
                <a16:creationId xmlns:a16="http://schemas.microsoft.com/office/drawing/2014/main" id="{2DD1412F-039B-E979-8A89-6ECE907501D7}"/>
              </a:ext>
            </a:extLst>
          </p:cNvPr>
          <p:cNvSpPr>
            <a:spLocks noGrp="1"/>
          </p:cNvSpPr>
          <p:nvPr>
            <p:ph idx="1"/>
          </p:nvPr>
        </p:nvSpPr>
        <p:spPr>
          <a:xfrm>
            <a:off x="2238703" y="2052116"/>
            <a:ext cx="8331436" cy="3997828"/>
          </a:xfrm>
        </p:spPr>
        <p:txBody>
          <a:bodyPr>
            <a:normAutofit/>
          </a:bodyPr>
          <a:lstStyle/>
          <a:p>
            <a:pPr marL="6160" indent="0" algn="just">
              <a:buNone/>
            </a:pPr>
            <a:r>
              <a:rPr lang="it-IT" dirty="0">
                <a:latin typeface="Palatino Linotype" panose="02040502050505030304" pitchFamily="18" charset="0"/>
              </a:rPr>
              <a:t>Siamo sudditi leali dell'impero. Noi cerchiamo di pagare, prima di tutti gli altri, dovunque, tasse e tributi ai vostri incaricati, come Egli ci ha insegnato.  In quel tempo infatti alcuni si avvicinarono a Lui e gli chiedevano se bisognasse pagare i tributi a Cesare. Ed Egli rispose: "Ditemi: di chi reca l'effigie la moneta" "Di Cesare, dissero", ed Egli di rimando a loro: "Date dunque a Cesare ciò che è di Cesare e a Dio ciò che è di Dio". Pertanto solo Dio sì, noi adoriamo, ma, per tutto il resto di buon grado serviamo a voi riconoscendovi imperatori e capi di uomini, mentre facciamo voti che si trovi in voi saggezza di pensiero, insieme al potere imperiale. </a:t>
            </a:r>
            <a:endParaRPr lang="it-IT" dirty="0"/>
          </a:p>
        </p:txBody>
      </p:sp>
    </p:spTree>
    <p:extLst>
      <p:ext uri="{BB962C8B-B14F-4D97-AF65-F5344CB8AC3E}">
        <p14:creationId xmlns:p14="http://schemas.microsoft.com/office/powerpoint/2010/main" val="954826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14EFA28-8686-028A-CC0D-C189D0F56E83}"/>
              </a:ext>
            </a:extLst>
          </p:cNvPr>
          <p:cNvSpPr>
            <a:spLocks noGrp="1"/>
          </p:cNvSpPr>
          <p:nvPr>
            <p:ph type="title"/>
          </p:nvPr>
        </p:nvSpPr>
        <p:spPr/>
        <p:txBody>
          <a:bodyPr/>
          <a:lstStyle/>
          <a:p>
            <a:pPr algn="ctr"/>
            <a:r>
              <a:rPr lang="it-IT" dirty="0">
                <a:latin typeface="Palatino Linotype" panose="02040502050505030304" pitchFamily="18" charset="0"/>
              </a:rPr>
              <a:t>Atenagora di Atene</a:t>
            </a:r>
            <a:r>
              <a:rPr lang="it-IT" i="1" dirty="0">
                <a:latin typeface="Palatino Linotype" panose="02040502050505030304" pitchFamily="18" charset="0"/>
              </a:rPr>
              <a:t>, </a:t>
            </a:r>
            <a:r>
              <a:rPr lang="it-IT" dirty="0">
                <a:latin typeface="Palatino Linotype" panose="02040502050505030304" pitchFamily="18" charset="0"/>
              </a:rPr>
              <a:t>Supplica intorno ai cristiani</a:t>
            </a:r>
            <a:r>
              <a:rPr lang="it-IT" i="1" dirty="0">
                <a:latin typeface="Palatino Linotype" panose="02040502050505030304" pitchFamily="18" charset="0"/>
              </a:rPr>
              <a:t> </a:t>
            </a:r>
            <a:r>
              <a:rPr lang="it-IT" dirty="0">
                <a:latin typeface="Palatino Linotype" panose="02040502050505030304" pitchFamily="18" charset="0"/>
              </a:rPr>
              <a:t>(176-177):</a:t>
            </a:r>
          </a:p>
        </p:txBody>
      </p:sp>
      <p:sp>
        <p:nvSpPr>
          <p:cNvPr id="3" name="Segnaposto contenuto 2">
            <a:extLst>
              <a:ext uri="{FF2B5EF4-FFF2-40B4-BE49-F238E27FC236}">
                <a16:creationId xmlns:a16="http://schemas.microsoft.com/office/drawing/2014/main" id="{52F15480-6416-6A71-8B37-DB56F9762A65}"/>
              </a:ext>
            </a:extLst>
          </p:cNvPr>
          <p:cNvSpPr>
            <a:spLocks noGrp="1"/>
          </p:cNvSpPr>
          <p:nvPr>
            <p:ph idx="1"/>
          </p:nvPr>
        </p:nvSpPr>
        <p:spPr/>
        <p:txBody>
          <a:bodyPr>
            <a:normAutofit fontScale="92500" lnSpcReduction="20000"/>
          </a:bodyPr>
          <a:lstStyle/>
          <a:p>
            <a:pPr marL="6160" indent="0" algn="just">
              <a:buNone/>
            </a:pPr>
            <a:r>
              <a:rPr lang="it-IT" dirty="0">
                <a:latin typeface="Palatino Linotype" panose="02040502050505030304" pitchFamily="18" charset="0"/>
              </a:rPr>
              <a:t>Agli imperatori Marco Aurelio Antonino e Lucio Aurelio Commodo Armeniaci Sarmatici, e soprattutto Filosofi. Nel vostro Impero, o grandi fra i re, vi sono vari popoli che si reggono con vari costumi (</a:t>
            </a:r>
            <a:r>
              <a:rPr lang="it-IT" i="1" dirty="0" err="1">
                <a:latin typeface="Palatino Linotype" panose="02040502050505030304" pitchFamily="18" charset="0"/>
              </a:rPr>
              <a:t>ethesi</a:t>
            </a:r>
            <a:r>
              <a:rPr lang="it-IT" dirty="0">
                <a:latin typeface="Palatino Linotype" panose="02040502050505030304" pitchFamily="18" charset="0"/>
              </a:rPr>
              <a:t>) e varie leggi (</a:t>
            </a:r>
            <a:r>
              <a:rPr lang="it-IT" i="1" dirty="0" err="1">
                <a:latin typeface="Palatino Linotype" panose="02040502050505030304" pitchFamily="18" charset="0"/>
              </a:rPr>
              <a:t>nomois</a:t>
            </a:r>
            <a:r>
              <a:rPr lang="it-IT" dirty="0">
                <a:latin typeface="Palatino Linotype" panose="02040502050505030304" pitchFamily="18" charset="0"/>
              </a:rPr>
              <a:t>), e nessuno di loro o da legge o da timore di giustizia è impedito di osservare i patri usi (</a:t>
            </a:r>
            <a:r>
              <a:rPr lang="it-IT" i="1" dirty="0" err="1">
                <a:latin typeface="Palatino Linotype" panose="02040502050505030304" pitchFamily="18" charset="0"/>
              </a:rPr>
              <a:t>ta</a:t>
            </a:r>
            <a:r>
              <a:rPr lang="it-IT" i="1" dirty="0">
                <a:latin typeface="Palatino Linotype" panose="02040502050505030304" pitchFamily="18" charset="0"/>
              </a:rPr>
              <a:t> patria</a:t>
            </a:r>
            <a:r>
              <a:rPr lang="it-IT" dirty="0">
                <a:latin typeface="Palatino Linotype" panose="02040502050505030304" pitchFamily="18" charset="0"/>
              </a:rPr>
              <a:t>), anche se sono ridicoli, ma […] gli uomini delle varie nazioni e popoli celebrano quei sacrifici e misteri che vogliono. Gli Egiziani poi credono dei, gatti e coccodrilli e serpenti e aspidi e cani: a tutti costoro e voi e le leggi lo permettete, perché insomma da una parte stimate empio e non santo il non credere affatto in Dio, e dall’altra giudicate necessario che ognuno veneri per dei quelli che vuole, affinché, per timore della divinità, si astengano gli uomini dal commettere ingiustizia.  A noi invece - e non crucciatevi come il volgo nel solo udirlo - portate odio per il nome. </a:t>
            </a:r>
          </a:p>
        </p:txBody>
      </p:sp>
    </p:spTree>
    <p:extLst>
      <p:ext uri="{BB962C8B-B14F-4D97-AF65-F5344CB8AC3E}">
        <p14:creationId xmlns:p14="http://schemas.microsoft.com/office/powerpoint/2010/main" val="14133340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3D0DAF3-CB78-09E5-1EFA-95CDD431F5D9}"/>
              </a:ext>
            </a:extLst>
          </p:cNvPr>
          <p:cNvSpPr>
            <a:spLocks noGrp="1"/>
          </p:cNvSpPr>
          <p:nvPr>
            <p:ph type="title"/>
          </p:nvPr>
        </p:nvSpPr>
        <p:spPr>
          <a:xfrm>
            <a:off x="2333298" y="808056"/>
            <a:ext cx="8236842" cy="1077229"/>
          </a:xfrm>
        </p:spPr>
        <p:txBody>
          <a:bodyPr/>
          <a:lstStyle/>
          <a:p>
            <a:pPr algn="ctr"/>
            <a:r>
              <a:rPr lang="it-IT" dirty="0">
                <a:latin typeface="Palatino Linotype" panose="02040502050505030304" pitchFamily="18" charset="0"/>
              </a:rPr>
              <a:t>Tertulliano, Ad </a:t>
            </a:r>
            <a:r>
              <a:rPr lang="it-IT" dirty="0" err="1">
                <a:latin typeface="Palatino Linotype" panose="02040502050505030304" pitchFamily="18" charset="0"/>
              </a:rPr>
              <a:t>Scapulam</a:t>
            </a:r>
            <a:r>
              <a:rPr lang="it-IT" dirty="0">
                <a:latin typeface="Palatino Linotype" panose="02040502050505030304" pitchFamily="18" charset="0"/>
              </a:rPr>
              <a:t> II,2 (212 d.C.):</a:t>
            </a:r>
          </a:p>
        </p:txBody>
      </p:sp>
      <p:sp>
        <p:nvSpPr>
          <p:cNvPr id="3" name="Segnaposto contenuto 2">
            <a:extLst>
              <a:ext uri="{FF2B5EF4-FFF2-40B4-BE49-F238E27FC236}">
                <a16:creationId xmlns:a16="http://schemas.microsoft.com/office/drawing/2014/main" id="{1099BD22-887A-7C70-FB98-F242DDA75946}"/>
              </a:ext>
            </a:extLst>
          </p:cNvPr>
          <p:cNvSpPr>
            <a:spLocks noGrp="1"/>
          </p:cNvSpPr>
          <p:nvPr>
            <p:ph idx="1"/>
          </p:nvPr>
        </p:nvSpPr>
        <p:spPr>
          <a:xfrm>
            <a:off x="2333297" y="1885285"/>
            <a:ext cx="8236842" cy="4164659"/>
          </a:xfrm>
        </p:spPr>
        <p:txBody>
          <a:bodyPr>
            <a:normAutofit/>
          </a:bodyPr>
          <a:lstStyle/>
          <a:p>
            <a:pPr marL="6160" indent="0" algn="just">
              <a:buNone/>
            </a:pPr>
            <a:r>
              <a:rPr lang="it-IT" dirty="0">
                <a:latin typeface="Palatino Linotype" panose="02040502050505030304" pitchFamily="18" charset="0"/>
              </a:rPr>
              <a:t>«Voi stessi considerate dèi quelli, che noi sappiamo essere demoni. Tuttavia è un diritto dell’uomo e una facoltà naturale che ciascuno veneri ciò che crede; e a nessuno è utile o dannosa la religione di un altro. Infatti non è religioso imporre la religione, la quale deve sorgere spontaneamente, non con la forza, cosicché anche i sacrifici siano richiesti ad un animo accondiscendente» (</a:t>
            </a:r>
            <a:r>
              <a:rPr lang="it-IT" i="1" dirty="0" err="1">
                <a:latin typeface="Palatino Linotype" panose="02040502050505030304" pitchFamily="18" charset="0"/>
              </a:rPr>
              <a:t>Ceteros</a:t>
            </a:r>
            <a:r>
              <a:rPr lang="it-IT" i="1" dirty="0">
                <a:latin typeface="Palatino Linotype" panose="02040502050505030304" pitchFamily="18" charset="0"/>
              </a:rPr>
              <a:t> et </a:t>
            </a:r>
            <a:r>
              <a:rPr lang="it-IT" i="1" dirty="0" err="1">
                <a:latin typeface="Palatino Linotype" panose="02040502050505030304" pitchFamily="18" charset="0"/>
              </a:rPr>
              <a:t>ipsi</a:t>
            </a:r>
            <a:r>
              <a:rPr lang="it-IT" i="1" dirty="0">
                <a:latin typeface="Palatino Linotype" panose="02040502050505030304" pitchFamily="18" charset="0"/>
              </a:rPr>
              <a:t> </a:t>
            </a:r>
            <a:r>
              <a:rPr lang="it-IT" i="1" dirty="0" err="1">
                <a:latin typeface="Palatino Linotype" panose="02040502050505030304" pitchFamily="18" charset="0"/>
              </a:rPr>
              <a:t>putatis</a:t>
            </a:r>
            <a:r>
              <a:rPr lang="it-IT" i="1" dirty="0">
                <a:latin typeface="Palatino Linotype" panose="02040502050505030304" pitchFamily="18" charset="0"/>
              </a:rPr>
              <a:t> </a:t>
            </a:r>
            <a:r>
              <a:rPr lang="it-IT" i="1" dirty="0" err="1">
                <a:latin typeface="Palatino Linotype" panose="02040502050505030304" pitchFamily="18" charset="0"/>
              </a:rPr>
              <a:t>deos</a:t>
            </a:r>
            <a:r>
              <a:rPr lang="it-IT" i="1" dirty="0">
                <a:latin typeface="Palatino Linotype" panose="02040502050505030304" pitchFamily="18" charset="0"/>
              </a:rPr>
              <a:t> esse, </a:t>
            </a:r>
            <a:r>
              <a:rPr lang="it-IT" i="1" dirty="0" err="1">
                <a:latin typeface="Palatino Linotype" panose="02040502050505030304" pitchFamily="18" charset="0"/>
              </a:rPr>
              <a:t>quos</a:t>
            </a:r>
            <a:r>
              <a:rPr lang="it-IT" i="1" dirty="0">
                <a:latin typeface="Palatino Linotype" panose="02040502050505030304" pitchFamily="18" charset="0"/>
              </a:rPr>
              <a:t> nos </a:t>
            </a:r>
            <a:r>
              <a:rPr lang="it-IT" i="1" dirty="0" err="1">
                <a:latin typeface="Palatino Linotype" panose="02040502050505030304" pitchFamily="18" charset="0"/>
              </a:rPr>
              <a:t>daemonas</a:t>
            </a:r>
            <a:r>
              <a:rPr lang="it-IT" i="1" dirty="0">
                <a:latin typeface="Palatino Linotype" panose="02040502050505030304" pitchFamily="18" charset="0"/>
              </a:rPr>
              <a:t> </a:t>
            </a:r>
            <a:r>
              <a:rPr lang="it-IT" i="1" dirty="0" err="1">
                <a:latin typeface="Palatino Linotype" panose="02040502050505030304" pitchFamily="18" charset="0"/>
              </a:rPr>
              <a:t>scimus</a:t>
            </a:r>
            <a:r>
              <a:rPr lang="it-IT" i="1" dirty="0">
                <a:latin typeface="Palatino Linotype" panose="02040502050505030304" pitchFamily="18" charset="0"/>
              </a:rPr>
              <a:t>. </a:t>
            </a:r>
            <a:r>
              <a:rPr lang="en-US" i="1" dirty="0" err="1">
                <a:latin typeface="Palatino Linotype" panose="02040502050505030304" pitchFamily="18" charset="0"/>
              </a:rPr>
              <a:t>Tamen</a:t>
            </a:r>
            <a:r>
              <a:rPr lang="en-US" i="1" dirty="0">
                <a:latin typeface="Palatino Linotype" panose="02040502050505030304" pitchFamily="18" charset="0"/>
              </a:rPr>
              <a:t> humani </a:t>
            </a:r>
            <a:r>
              <a:rPr lang="en-US" i="1" dirty="0" err="1">
                <a:latin typeface="Palatino Linotype" panose="02040502050505030304" pitchFamily="18" charset="0"/>
              </a:rPr>
              <a:t>iuris</a:t>
            </a:r>
            <a:r>
              <a:rPr lang="en-US" i="1" dirty="0">
                <a:latin typeface="Palatino Linotype" panose="02040502050505030304" pitchFamily="18" charset="0"/>
              </a:rPr>
              <a:t> et </a:t>
            </a:r>
            <a:r>
              <a:rPr lang="en-US" i="1" dirty="0" err="1">
                <a:latin typeface="Palatino Linotype" panose="02040502050505030304" pitchFamily="18" charset="0"/>
              </a:rPr>
              <a:t>naturalis</a:t>
            </a:r>
            <a:r>
              <a:rPr lang="en-US" i="1" dirty="0">
                <a:latin typeface="Palatino Linotype" panose="02040502050505030304" pitchFamily="18" charset="0"/>
              </a:rPr>
              <a:t> </a:t>
            </a:r>
            <a:r>
              <a:rPr lang="en-US" i="1" dirty="0" err="1">
                <a:latin typeface="Palatino Linotype" panose="02040502050505030304" pitchFamily="18" charset="0"/>
              </a:rPr>
              <a:t>potestatis</a:t>
            </a:r>
            <a:r>
              <a:rPr lang="en-US" i="1" dirty="0">
                <a:latin typeface="Palatino Linotype" panose="02040502050505030304" pitchFamily="18" charset="0"/>
              </a:rPr>
              <a:t> est </a:t>
            </a:r>
            <a:r>
              <a:rPr lang="en-US" i="1" dirty="0" err="1">
                <a:latin typeface="Palatino Linotype" panose="02040502050505030304" pitchFamily="18" charset="0"/>
              </a:rPr>
              <a:t>unicuique</a:t>
            </a:r>
            <a:r>
              <a:rPr lang="en-US" i="1" dirty="0">
                <a:latin typeface="Palatino Linotype" panose="02040502050505030304" pitchFamily="18" charset="0"/>
              </a:rPr>
              <a:t> </a:t>
            </a:r>
            <a:r>
              <a:rPr lang="en-US" i="1" dirty="0" err="1">
                <a:latin typeface="Palatino Linotype" panose="02040502050505030304" pitchFamily="18" charset="0"/>
              </a:rPr>
              <a:t>quod</a:t>
            </a:r>
            <a:r>
              <a:rPr lang="en-US" i="1" dirty="0">
                <a:latin typeface="Palatino Linotype" panose="02040502050505030304" pitchFamily="18" charset="0"/>
              </a:rPr>
              <a:t> </a:t>
            </a:r>
            <a:r>
              <a:rPr lang="en-US" i="1" dirty="0" err="1">
                <a:latin typeface="Palatino Linotype" panose="02040502050505030304" pitchFamily="18" charset="0"/>
              </a:rPr>
              <a:t>putaverit</a:t>
            </a:r>
            <a:r>
              <a:rPr lang="en-US" i="1" dirty="0">
                <a:latin typeface="Palatino Linotype" panose="02040502050505030304" pitchFamily="18" charset="0"/>
              </a:rPr>
              <a:t> </a:t>
            </a:r>
            <a:r>
              <a:rPr lang="en-US" i="1" dirty="0" err="1">
                <a:latin typeface="Palatino Linotype" panose="02040502050505030304" pitchFamily="18" charset="0"/>
              </a:rPr>
              <a:t>colere</a:t>
            </a:r>
            <a:r>
              <a:rPr lang="en-US" i="1" dirty="0">
                <a:latin typeface="Palatino Linotype" panose="02040502050505030304" pitchFamily="18" charset="0"/>
              </a:rPr>
              <a:t>; nec alii </a:t>
            </a:r>
            <a:r>
              <a:rPr lang="en-US" i="1" dirty="0" err="1">
                <a:latin typeface="Palatino Linotype" panose="02040502050505030304" pitchFamily="18" charset="0"/>
              </a:rPr>
              <a:t>obest</a:t>
            </a:r>
            <a:r>
              <a:rPr lang="en-US" i="1" dirty="0">
                <a:latin typeface="Palatino Linotype" panose="02040502050505030304" pitchFamily="18" charset="0"/>
              </a:rPr>
              <a:t> </a:t>
            </a:r>
            <a:r>
              <a:rPr lang="en-US" i="1" dirty="0" err="1">
                <a:latin typeface="Palatino Linotype" panose="02040502050505030304" pitchFamily="18" charset="0"/>
              </a:rPr>
              <a:t>aut</a:t>
            </a:r>
            <a:r>
              <a:rPr lang="en-US" i="1" dirty="0">
                <a:latin typeface="Palatino Linotype" panose="02040502050505030304" pitchFamily="18" charset="0"/>
              </a:rPr>
              <a:t> </a:t>
            </a:r>
            <a:r>
              <a:rPr lang="en-US" i="1" dirty="0" err="1">
                <a:latin typeface="Palatino Linotype" panose="02040502050505030304" pitchFamily="18" charset="0"/>
              </a:rPr>
              <a:t>prodest</a:t>
            </a:r>
            <a:r>
              <a:rPr lang="en-US" i="1" dirty="0">
                <a:latin typeface="Palatino Linotype" panose="02040502050505030304" pitchFamily="18" charset="0"/>
              </a:rPr>
              <a:t> </a:t>
            </a:r>
            <a:r>
              <a:rPr lang="en-US" i="1" dirty="0" err="1">
                <a:latin typeface="Palatino Linotype" panose="02040502050505030304" pitchFamily="18" charset="0"/>
              </a:rPr>
              <a:t>alterius</a:t>
            </a:r>
            <a:r>
              <a:rPr lang="en-US" i="1" dirty="0">
                <a:latin typeface="Palatino Linotype" panose="02040502050505030304" pitchFamily="18" charset="0"/>
              </a:rPr>
              <a:t> religio. </a:t>
            </a:r>
            <a:r>
              <a:rPr lang="it-IT" i="1" dirty="0">
                <a:latin typeface="Palatino Linotype" panose="02040502050505030304" pitchFamily="18" charset="0"/>
              </a:rPr>
              <a:t>Sed </a:t>
            </a:r>
            <a:r>
              <a:rPr lang="it-IT" i="1" dirty="0" err="1">
                <a:latin typeface="Palatino Linotype" panose="02040502050505030304" pitchFamily="18" charset="0"/>
              </a:rPr>
              <a:t>nec</a:t>
            </a:r>
            <a:r>
              <a:rPr lang="it-IT" i="1" dirty="0">
                <a:latin typeface="Palatino Linotype" panose="02040502050505030304" pitchFamily="18" charset="0"/>
              </a:rPr>
              <a:t> </a:t>
            </a:r>
            <a:r>
              <a:rPr lang="it-IT" i="1" dirty="0" err="1">
                <a:latin typeface="Palatino Linotype" panose="02040502050505030304" pitchFamily="18" charset="0"/>
              </a:rPr>
              <a:t>religionis</a:t>
            </a:r>
            <a:r>
              <a:rPr lang="it-IT" i="1" dirty="0">
                <a:latin typeface="Palatino Linotype" panose="02040502050505030304" pitchFamily="18" charset="0"/>
              </a:rPr>
              <a:t> est </a:t>
            </a:r>
            <a:r>
              <a:rPr lang="it-IT" i="1" dirty="0" err="1">
                <a:latin typeface="Palatino Linotype" panose="02040502050505030304" pitchFamily="18" charset="0"/>
              </a:rPr>
              <a:t>cogere</a:t>
            </a:r>
            <a:r>
              <a:rPr lang="it-IT" i="1" dirty="0">
                <a:latin typeface="Palatino Linotype" panose="02040502050505030304" pitchFamily="18" charset="0"/>
              </a:rPr>
              <a:t> </a:t>
            </a:r>
            <a:r>
              <a:rPr lang="it-IT" i="1" dirty="0" err="1">
                <a:latin typeface="Palatino Linotype" panose="02040502050505030304" pitchFamily="18" charset="0"/>
              </a:rPr>
              <a:t>religionem</a:t>
            </a:r>
            <a:r>
              <a:rPr lang="it-IT" i="1" dirty="0">
                <a:latin typeface="Palatino Linotype" panose="02040502050505030304" pitchFamily="18" charset="0"/>
              </a:rPr>
              <a:t>, </a:t>
            </a:r>
            <a:r>
              <a:rPr lang="it-IT" i="1" dirty="0" err="1">
                <a:latin typeface="Palatino Linotype" panose="02040502050505030304" pitchFamily="18" charset="0"/>
              </a:rPr>
              <a:t>quae</a:t>
            </a:r>
            <a:r>
              <a:rPr lang="it-IT" i="1" dirty="0">
                <a:latin typeface="Palatino Linotype" panose="02040502050505030304" pitchFamily="18" charset="0"/>
              </a:rPr>
              <a:t> sponte </a:t>
            </a:r>
            <a:r>
              <a:rPr lang="it-IT" i="1" dirty="0" err="1">
                <a:latin typeface="Palatino Linotype" panose="02040502050505030304" pitchFamily="18" charset="0"/>
              </a:rPr>
              <a:t>suscipi</a:t>
            </a:r>
            <a:r>
              <a:rPr lang="it-IT" i="1" dirty="0">
                <a:latin typeface="Palatino Linotype" panose="02040502050505030304" pitchFamily="18" charset="0"/>
              </a:rPr>
              <a:t> </a:t>
            </a:r>
            <a:r>
              <a:rPr lang="it-IT" i="1" dirty="0" err="1">
                <a:latin typeface="Palatino Linotype" panose="02040502050505030304" pitchFamily="18" charset="0"/>
              </a:rPr>
              <a:t>debeat</a:t>
            </a:r>
            <a:r>
              <a:rPr lang="it-IT" i="1" dirty="0">
                <a:latin typeface="Palatino Linotype" panose="02040502050505030304" pitchFamily="18" charset="0"/>
              </a:rPr>
              <a:t>, non vi, </a:t>
            </a:r>
            <a:r>
              <a:rPr lang="it-IT" i="1" dirty="0" err="1">
                <a:latin typeface="Palatino Linotype" panose="02040502050505030304" pitchFamily="18" charset="0"/>
              </a:rPr>
              <a:t>cum</a:t>
            </a:r>
            <a:r>
              <a:rPr lang="it-IT" i="1" dirty="0">
                <a:latin typeface="Palatino Linotype" panose="02040502050505030304" pitchFamily="18" charset="0"/>
              </a:rPr>
              <a:t> et </a:t>
            </a:r>
            <a:r>
              <a:rPr lang="it-IT" i="1" dirty="0" err="1">
                <a:latin typeface="Palatino Linotype" panose="02040502050505030304" pitchFamily="18" charset="0"/>
              </a:rPr>
              <a:t>hostiae</a:t>
            </a:r>
            <a:r>
              <a:rPr lang="it-IT" i="1" dirty="0">
                <a:latin typeface="Palatino Linotype" panose="02040502050505030304" pitchFamily="18" charset="0"/>
              </a:rPr>
              <a:t> ab animo </a:t>
            </a:r>
            <a:r>
              <a:rPr lang="it-IT" i="1" dirty="0" err="1">
                <a:latin typeface="Palatino Linotype" panose="02040502050505030304" pitchFamily="18" charset="0"/>
              </a:rPr>
              <a:t>libenti</a:t>
            </a:r>
            <a:r>
              <a:rPr lang="it-IT" i="1" dirty="0">
                <a:latin typeface="Palatino Linotype" panose="02040502050505030304" pitchFamily="18" charset="0"/>
              </a:rPr>
              <a:t> </a:t>
            </a:r>
            <a:r>
              <a:rPr lang="it-IT" i="1" dirty="0" err="1">
                <a:latin typeface="Palatino Linotype" panose="02040502050505030304" pitchFamily="18" charset="0"/>
              </a:rPr>
              <a:t>expostulentur</a:t>
            </a:r>
            <a:r>
              <a:rPr lang="it-IT" dirty="0">
                <a:latin typeface="Palatino Linotype" panose="02040502050505030304" pitchFamily="18" charset="0"/>
              </a:rPr>
              <a:t>)</a:t>
            </a:r>
            <a:r>
              <a:rPr lang="it-IT" i="1" dirty="0">
                <a:latin typeface="Palatino Linotype" panose="02040502050505030304" pitchFamily="18" charset="0"/>
              </a:rPr>
              <a:t>.</a:t>
            </a:r>
            <a:endParaRPr lang="it-IT" dirty="0">
              <a:latin typeface="Palatino Linotype" panose="02040502050505030304" pitchFamily="18" charset="0"/>
            </a:endParaRPr>
          </a:p>
          <a:p>
            <a:endParaRPr lang="it-IT" dirty="0"/>
          </a:p>
        </p:txBody>
      </p:sp>
    </p:spTree>
    <p:extLst>
      <p:ext uri="{BB962C8B-B14F-4D97-AF65-F5344CB8AC3E}">
        <p14:creationId xmlns:p14="http://schemas.microsoft.com/office/powerpoint/2010/main" val="13700265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505FD54-CD50-00A0-FEDC-5D97C34E32FF}"/>
              </a:ext>
            </a:extLst>
          </p:cNvPr>
          <p:cNvSpPr>
            <a:spLocks noGrp="1"/>
          </p:cNvSpPr>
          <p:nvPr>
            <p:ph type="title"/>
          </p:nvPr>
        </p:nvSpPr>
        <p:spPr>
          <a:xfrm>
            <a:off x="2191408" y="808057"/>
            <a:ext cx="8378732" cy="786568"/>
          </a:xfrm>
        </p:spPr>
        <p:txBody>
          <a:bodyPr>
            <a:normAutofit fontScale="90000"/>
          </a:bodyPr>
          <a:lstStyle/>
          <a:p>
            <a:pPr algn="ctr"/>
            <a:r>
              <a:rPr lang="it-IT" sz="2400" dirty="0">
                <a:latin typeface="Palatino Linotype" panose="02040502050505030304" pitchFamily="18" charset="0"/>
              </a:rPr>
              <a:t>Origene, Commento alla Lettera ai Romani IX 26-27 (243-249 d.C.):</a:t>
            </a:r>
            <a:br>
              <a:rPr lang="it-IT" sz="2400" dirty="0">
                <a:latin typeface="Palatino Linotype" panose="02040502050505030304" pitchFamily="18" charset="0"/>
              </a:rPr>
            </a:br>
            <a:endParaRPr lang="it-IT" sz="2400" dirty="0">
              <a:latin typeface="Palatino Linotype" panose="02040502050505030304" pitchFamily="18" charset="0"/>
            </a:endParaRPr>
          </a:p>
        </p:txBody>
      </p:sp>
      <p:sp>
        <p:nvSpPr>
          <p:cNvPr id="3" name="Segnaposto contenuto 2">
            <a:extLst>
              <a:ext uri="{FF2B5EF4-FFF2-40B4-BE49-F238E27FC236}">
                <a16:creationId xmlns:a16="http://schemas.microsoft.com/office/drawing/2014/main" id="{230823FC-72CA-B924-8794-13D490B6F45B}"/>
              </a:ext>
            </a:extLst>
          </p:cNvPr>
          <p:cNvSpPr>
            <a:spLocks noGrp="1"/>
          </p:cNvSpPr>
          <p:nvPr>
            <p:ph idx="1"/>
          </p:nvPr>
        </p:nvSpPr>
        <p:spPr>
          <a:xfrm>
            <a:off x="2191407" y="1784195"/>
            <a:ext cx="8378732" cy="4265749"/>
          </a:xfrm>
        </p:spPr>
        <p:txBody>
          <a:bodyPr>
            <a:normAutofit fontScale="70000" lnSpcReduction="20000"/>
          </a:bodyPr>
          <a:lstStyle/>
          <a:p>
            <a:pPr marL="0" indent="0" algn="just">
              <a:buNone/>
            </a:pPr>
            <a:r>
              <a:rPr lang="it-IT" dirty="0">
                <a:latin typeface="Palatino Linotype" panose="02040502050505030304" pitchFamily="18" charset="0"/>
              </a:rPr>
              <a:t>“ ‘Non vi è infatti autorità – egli dice – sa non da Dio’. Forse qualcuno dice: Che dunque? È da Dio anche quell’autorità che perseguita i servi di Dio, combatte la fede, sovverte la religione? A ciò risponderemo brevemente. Non vi è nessuno che non sappia che anche la vista e l’udito e la sensibilità ci sono stati donati da Dio. Pur ricevendo dunque da Dio questi doni, tuttavia è in nostro potere servirci della vista per il bene o per il male, così pure dell’udito e del movimento delle mani e della facoltà di pensare: e per questo è giusto il giudizio di Dio, poiché di ciò che egli ha dato per usi buoni, noi ne abusiamo per ministeri empi e inutili. Così dunque anche ogni autorità è stata data da Dio ‘per la punizione certo dei malvagi e per la lode invece dei buoni’, come dice il medesimo apostolo nelle espressioni seguenti. Sarà poi giusto il giudizio di Dio verso quelli che secondo la loro empietà e non secondo le leggi divine accomodano l’esercizio dell’autorità ricevuta. </a:t>
            </a:r>
          </a:p>
          <a:p>
            <a:pPr marL="0" indent="0" algn="just">
              <a:buNone/>
            </a:pPr>
            <a:r>
              <a:rPr lang="it-IT" dirty="0">
                <a:latin typeface="Palatino Linotype" panose="02040502050505030304" pitchFamily="18" charset="0"/>
              </a:rPr>
              <a:t>E pertanto egli dice: ‘Perciò chi si oppone all’autorità, si oppone all’ordine disposto da Dio; ora chi si oppone, da se stesso si procura la condanna’. Paolo qui non tratta di quelle autorità che infliggono persecuzioni alla fede – in quel caso occorre dire: ‘Bisogna ubbidire a Dio piuttosto che agli uomini’, ma tratta di queste autorità comuni ‘che non sono da temere per un retto agire, ma per un agire malvagio’. E naturalmente chi resiste ad esse si procura una condanna proporzionata alla qualità delle sue azioni.</a:t>
            </a:r>
          </a:p>
          <a:p>
            <a:endParaRPr lang="it-IT" dirty="0"/>
          </a:p>
        </p:txBody>
      </p:sp>
    </p:spTree>
    <p:extLst>
      <p:ext uri="{BB962C8B-B14F-4D97-AF65-F5344CB8AC3E}">
        <p14:creationId xmlns:p14="http://schemas.microsoft.com/office/powerpoint/2010/main" val="22842795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4D89F64-A49C-7D75-726F-2AC6C84BEC48}"/>
              </a:ext>
            </a:extLst>
          </p:cNvPr>
          <p:cNvSpPr>
            <a:spLocks noGrp="1"/>
          </p:cNvSpPr>
          <p:nvPr>
            <p:ph type="title"/>
          </p:nvPr>
        </p:nvSpPr>
        <p:spPr>
          <a:xfrm>
            <a:off x="2191408" y="808056"/>
            <a:ext cx="8378732" cy="1077229"/>
          </a:xfrm>
        </p:spPr>
        <p:txBody>
          <a:bodyPr>
            <a:normAutofit fontScale="90000"/>
          </a:bodyPr>
          <a:lstStyle/>
          <a:p>
            <a:pPr algn="ctr"/>
            <a:r>
              <a:rPr lang="it-IT" sz="2400" b="1" dirty="0">
                <a:solidFill>
                  <a:schemeClr val="tx1"/>
                </a:solidFill>
                <a:latin typeface="Palatino Linotype" panose="02040502050505030304" pitchFamily="18" charset="0"/>
                <a:ea typeface="Calibri" panose="020F0502020204030204" pitchFamily="34" charset="0"/>
                <a:cs typeface="Times New Roman" panose="02020603050405020304" pitchFamily="18" charset="0"/>
              </a:rPr>
              <a:t>Editto di Galerio (30 aprile 311)</a:t>
            </a:r>
            <a:r>
              <a:rPr lang="it-IT" sz="2400" dirty="0">
                <a:solidFill>
                  <a:schemeClr val="tx1"/>
                </a:solidFill>
                <a:latin typeface="Palatino Linotype" panose="02040502050505030304" pitchFamily="18" charset="0"/>
                <a:ea typeface="Calibri" panose="020F0502020204030204" pitchFamily="34" charset="0"/>
                <a:cs typeface="Times New Roman" panose="02020603050405020304" pitchFamily="18" charset="0"/>
              </a:rPr>
              <a:t> </a:t>
            </a:r>
            <a:r>
              <a:rPr lang="it-IT" sz="2400" b="1" dirty="0">
                <a:solidFill>
                  <a:schemeClr val="tx1"/>
                </a:solidFill>
                <a:latin typeface="Palatino Linotype" panose="02040502050505030304" pitchFamily="18" charset="0"/>
                <a:ea typeface="Calibri" panose="020F0502020204030204" pitchFamily="34" charset="0"/>
                <a:cs typeface="Times New Roman" panose="02020603050405020304" pitchFamily="18" charset="0"/>
              </a:rPr>
              <a:t>Lattanzio, </a:t>
            </a:r>
            <a:r>
              <a:rPr lang="it-IT" sz="2400" b="1" i="1" dirty="0">
                <a:solidFill>
                  <a:schemeClr val="tx1"/>
                </a:solidFill>
                <a:latin typeface="Palatino Linotype" panose="02040502050505030304" pitchFamily="18" charset="0"/>
                <a:ea typeface="Calibri" panose="020F0502020204030204" pitchFamily="34" charset="0"/>
                <a:cs typeface="Times New Roman" panose="02020603050405020304" pitchFamily="18" charset="0"/>
              </a:rPr>
              <a:t>de </a:t>
            </a:r>
            <a:r>
              <a:rPr lang="it-IT" sz="2400" b="1" i="1" dirty="0" err="1">
                <a:solidFill>
                  <a:schemeClr val="tx1"/>
                </a:solidFill>
                <a:latin typeface="Palatino Linotype" panose="02040502050505030304" pitchFamily="18" charset="0"/>
                <a:ea typeface="Calibri" panose="020F0502020204030204" pitchFamily="34" charset="0"/>
                <a:cs typeface="Times New Roman" panose="02020603050405020304" pitchFamily="18" charset="0"/>
              </a:rPr>
              <a:t>mortibus</a:t>
            </a:r>
            <a:r>
              <a:rPr lang="it-IT" sz="2400" b="1" i="1" dirty="0">
                <a:solidFill>
                  <a:schemeClr val="tx1"/>
                </a:solidFill>
                <a:latin typeface="Palatino Linotype" panose="02040502050505030304" pitchFamily="18" charset="0"/>
                <a:ea typeface="Calibri" panose="020F0502020204030204" pitchFamily="34" charset="0"/>
                <a:cs typeface="Times New Roman" panose="02020603050405020304" pitchFamily="18" charset="0"/>
              </a:rPr>
              <a:t> </a:t>
            </a:r>
            <a:r>
              <a:rPr lang="it-IT" sz="2400" b="1" i="1" dirty="0" err="1">
                <a:solidFill>
                  <a:schemeClr val="tx1"/>
                </a:solidFill>
                <a:latin typeface="Palatino Linotype" panose="02040502050505030304" pitchFamily="18" charset="0"/>
                <a:ea typeface="Calibri" panose="020F0502020204030204" pitchFamily="34" charset="0"/>
                <a:cs typeface="Times New Roman" panose="02020603050405020304" pitchFamily="18" charset="0"/>
              </a:rPr>
              <a:t>persecutorum</a:t>
            </a:r>
            <a:r>
              <a:rPr lang="it-IT" sz="2400" b="1" i="1" dirty="0">
                <a:solidFill>
                  <a:schemeClr val="tx1"/>
                </a:solidFill>
                <a:latin typeface="Palatino Linotype" panose="02040502050505030304" pitchFamily="18" charset="0"/>
                <a:ea typeface="Calibri" panose="020F0502020204030204" pitchFamily="34" charset="0"/>
                <a:cs typeface="Times New Roman" panose="02020603050405020304" pitchFamily="18" charset="0"/>
              </a:rPr>
              <a:t> </a:t>
            </a:r>
            <a:r>
              <a:rPr lang="it-IT" sz="2400" b="1" dirty="0">
                <a:solidFill>
                  <a:schemeClr val="tx1"/>
                </a:solidFill>
                <a:latin typeface="Palatino Linotype" panose="02040502050505030304" pitchFamily="18" charset="0"/>
                <a:ea typeface="Calibri" panose="020F0502020204030204" pitchFamily="34" charset="0"/>
                <a:cs typeface="Times New Roman" panose="02020603050405020304" pitchFamily="18" charset="0"/>
              </a:rPr>
              <a:t>XXXIV (=</a:t>
            </a:r>
            <a:r>
              <a:rPr lang="it-IT" sz="2400" b="1" dirty="0" err="1">
                <a:solidFill>
                  <a:schemeClr val="tx1"/>
                </a:solidFill>
                <a:latin typeface="Palatino Linotype" panose="02040502050505030304" pitchFamily="18" charset="0"/>
                <a:ea typeface="Calibri" panose="020F0502020204030204" pitchFamily="34" charset="0"/>
                <a:cs typeface="Times New Roman" panose="02020603050405020304" pitchFamily="18" charset="0"/>
              </a:rPr>
              <a:t>Eus</a:t>
            </a:r>
            <a:r>
              <a:rPr lang="it-IT" sz="2400" b="1" dirty="0">
                <a:solidFill>
                  <a:schemeClr val="tx1"/>
                </a:solidFill>
                <a:latin typeface="Palatino Linotype" panose="02040502050505030304" pitchFamily="18" charset="0"/>
                <a:ea typeface="Calibri" panose="020F0502020204030204" pitchFamily="34" charset="0"/>
                <a:cs typeface="Times New Roman" panose="02020603050405020304" pitchFamily="18" charset="0"/>
              </a:rPr>
              <a:t>., </a:t>
            </a:r>
            <a:r>
              <a:rPr lang="it-IT" sz="2400" b="1" i="1" dirty="0" err="1">
                <a:solidFill>
                  <a:schemeClr val="tx1"/>
                </a:solidFill>
                <a:latin typeface="Palatino Linotype" panose="02040502050505030304" pitchFamily="18" charset="0"/>
                <a:ea typeface="Calibri" panose="020F0502020204030204" pitchFamily="34" charset="0"/>
                <a:cs typeface="Times New Roman" panose="02020603050405020304" pitchFamily="18" charset="0"/>
              </a:rPr>
              <a:t>h.e</a:t>
            </a:r>
            <a:r>
              <a:rPr lang="it-IT" sz="2400" b="1" i="1" dirty="0">
                <a:solidFill>
                  <a:schemeClr val="tx1"/>
                </a:solidFill>
                <a:latin typeface="Palatino Linotype" panose="02040502050505030304" pitchFamily="18" charset="0"/>
                <a:ea typeface="Calibri" panose="020F0502020204030204" pitchFamily="34" charset="0"/>
                <a:cs typeface="Times New Roman" panose="02020603050405020304" pitchFamily="18" charset="0"/>
              </a:rPr>
              <a:t>. </a:t>
            </a:r>
            <a:r>
              <a:rPr lang="it-IT" sz="2400" b="1" dirty="0">
                <a:solidFill>
                  <a:schemeClr val="tx1"/>
                </a:solidFill>
                <a:latin typeface="Palatino Linotype" panose="02040502050505030304" pitchFamily="18" charset="0"/>
                <a:ea typeface="Calibri" panose="020F0502020204030204" pitchFamily="34" charset="0"/>
                <a:cs typeface="Times New Roman" panose="02020603050405020304" pitchFamily="18" charset="0"/>
              </a:rPr>
              <a:t>VIII 17, 3-10):</a:t>
            </a:r>
            <a:br>
              <a:rPr lang="it-IT" sz="2400" dirty="0">
                <a:solidFill>
                  <a:schemeClr val="tx1"/>
                </a:solidFill>
                <a:latin typeface="Palatino Linotype" panose="02040502050505030304" pitchFamily="18" charset="0"/>
                <a:ea typeface="Calibri" panose="020F0502020204030204" pitchFamily="34" charset="0"/>
                <a:cs typeface="Times New Roman" panose="02020603050405020304" pitchFamily="18" charset="0"/>
              </a:rPr>
            </a:br>
            <a:endParaRPr lang="it-IT" sz="2400" dirty="0">
              <a:latin typeface="Palatino Linotype" panose="02040502050505030304" pitchFamily="18" charset="0"/>
            </a:endParaRPr>
          </a:p>
        </p:txBody>
      </p:sp>
      <p:sp>
        <p:nvSpPr>
          <p:cNvPr id="3" name="Segnaposto contenuto 2">
            <a:extLst>
              <a:ext uri="{FF2B5EF4-FFF2-40B4-BE49-F238E27FC236}">
                <a16:creationId xmlns:a16="http://schemas.microsoft.com/office/drawing/2014/main" id="{78F6F97F-D2D6-5EFE-BF75-714149A050A3}"/>
              </a:ext>
            </a:extLst>
          </p:cNvPr>
          <p:cNvSpPr>
            <a:spLocks noGrp="1"/>
          </p:cNvSpPr>
          <p:nvPr>
            <p:ph idx="1"/>
          </p:nvPr>
        </p:nvSpPr>
        <p:spPr>
          <a:xfrm>
            <a:off x="2191407" y="1806498"/>
            <a:ext cx="8378732" cy="4243446"/>
          </a:xfrm>
        </p:spPr>
        <p:txBody>
          <a:bodyPr>
            <a:normAutofit lnSpcReduction="10000"/>
          </a:bodyPr>
          <a:lstStyle/>
          <a:p>
            <a:endParaRPr lang="it-IT" dirty="0">
              <a:latin typeface="Calibri" panose="020F0502020204030204" pitchFamily="34" charset="0"/>
              <a:ea typeface="Calibri" panose="020F0502020204030204" pitchFamily="34" charset="0"/>
              <a:cs typeface="Times" panose="02020603050405020304" pitchFamily="18" charset="0"/>
            </a:endParaRPr>
          </a:p>
          <a:p>
            <a:pPr marL="6160" indent="0" algn="just">
              <a:buNone/>
            </a:pPr>
            <a:r>
              <a:rPr lang="it-IT" dirty="0">
                <a:latin typeface="Palatino Linotype" panose="02040502050505030304" pitchFamily="18" charset="0"/>
                <a:ea typeface="Calibri" panose="020F0502020204030204" pitchFamily="34" charset="0"/>
                <a:cs typeface="Times" panose="02020603050405020304" pitchFamily="18" charset="0"/>
              </a:rPr>
              <a:t>«Tra le altre disposizioni che abbiamo sempre dato nell’interesse e a vantaggio dello Stato, noi avevamo in precedenza deciso di correggere tutto secondo le leggi antiche e il pubblico ordinamento di Roma e così fare in modo che anche i cristiani, che avevano abbandonato la religione dei loro padri, tornassero a buone disposizioni d’animo. Infatti essi, per certi loro motivi, erano stati presi da volontà così ostinata e da tale follia che non seguivano più quelle gloriose istituzioni degli antichi, che forse erano stati i loro stessi avi a stabilire, ma si davano loro stessi a proprio arbitrio e come loro piaceva leggi da osservare e per diversi luoghi attiravano a sé grande varietà di popoli...».</a:t>
            </a:r>
            <a:endParaRPr lang="it-IT" dirty="0">
              <a:latin typeface="Palatino Linotype" panose="02040502050505030304" pitchFamily="18" charset="0"/>
              <a:ea typeface="Calibri" panose="020F0502020204030204" pitchFamily="34" charset="0"/>
              <a:cs typeface="Times New Roman" panose="02020603050405020304" pitchFamily="18" charset="0"/>
            </a:endParaRPr>
          </a:p>
          <a:p>
            <a:endParaRPr lang="it-IT" dirty="0"/>
          </a:p>
        </p:txBody>
      </p:sp>
    </p:spTree>
    <p:extLst>
      <p:ext uri="{BB962C8B-B14F-4D97-AF65-F5344CB8AC3E}">
        <p14:creationId xmlns:p14="http://schemas.microsoft.com/office/powerpoint/2010/main" val="23807694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24D0C7A-1ADE-FC88-01B6-963FF32B7DC8}"/>
              </a:ext>
            </a:extLst>
          </p:cNvPr>
          <p:cNvSpPr>
            <a:spLocks noGrp="1"/>
          </p:cNvSpPr>
          <p:nvPr>
            <p:ph type="title"/>
          </p:nvPr>
        </p:nvSpPr>
        <p:spPr>
          <a:xfrm>
            <a:off x="2238704" y="808056"/>
            <a:ext cx="8331436" cy="1077229"/>
          </a:xfrm>
        </p:spPr>
        <p:txBody>
          <a:bodyPr>
            <a:normAutofit fontScale="90000"/>
          </a:bodyPr>
          <a:lstStyle/>
          <a:p>
            <a:r>
              <a:rPr lang="it-IT" sz="2400" b="1" i="1" dirty="0">
                <a:latin typeface="Palatino Linotype" panose="02040502050505030304" pitchFamily="18" charset="0"/>
                <a:ea typeface="Calibri" panose="020F0502020204030204" pitchFamily="34" charset="0"/>
                <a:cs typeface="Times New Roman" panose="02020603050405020304" pitchFamily="18" charset="0"/>
              </a:rPr>
              <a:t>Incipit</a:t>
            </a:r>
            <a:r>
              <a:rPr lang="it-IT" sz="2400" b="1" dirty="0">
                <a:latin typeface="Palatino Linotype" panose="02040502050505030304" pitchFamily="18" charset="0"/>
                <a:ea typeface="Calibri" panose="020F0502020204030204" pitchFamily="34" charset="0"/>
                <a:cs typeface="Times New Roman" panose="02020603050405020304" pitchFamily="18" charset="0"/>
              </a:rPr>
              <a:t> dell’”Editto di Milano” di Costantino e Licinio (313 </a:t>
            </a:r>
            <a:r>
              <a:rPr lang="it-IT" sz="2400" b="1" dirty="0" err="1">
                <a:latin typeface="Palatino Linotype" panose="02040502050505030304" pitchFamily="18" charset="0"/>
                <a:ea typeface="Calibri" panose="020F0502020204030204" pitchFamily="34" charset="0"/>
                <a:cs typeface="Times New Roman" panose="02020603050405020304" pitchFamily="18" charset="0"/>
              </a:rPr>
              <a:t>d.C</a:t>
            </a:r>
            <a:r>
              <a:rPr lang="it-IT" sz="2400" b="1" dirty="0">
                <a:latin typeface="Palatino Linotype" panose="02040502050505030304" pitchFamily="18" charset="0"/>
                <a:ea typeface="Calibri" panose="020F0502020204030204" pitchFamily="34" charset="0"/>
                <a:cs typeface="Times New Roman" panose="02020603050405020304" pitchFamily="18" charset="0"/>
              </a:rPr>
              <a:t>):</a:t>
            </a:r>
            <a:r>
              <a:rPr lang="it-IT" sz="2400" dirty="0">
                <a:latin typeface="Palatino Linotype" panose="02040502050505030304" pitchFamily="18" charset="0"/>
                <a:ea typeface="Calibri" panose="020F0502020204030204" pitchFamily="34" charset="0"/>
                <a:cs typeface="Times New Roman" panose="02020603050405020304" pitchFamily="18" charset="0"/>
              </a:rPr>
              <a:t> </a:t>
            </a:r>
            <a:r>
              <a:rPr lang="it-IT" sz="2400" b="1" dirty="0">
                <a:latin typeface="Palatino Linotype" panose="02040502050505030304" pitchFamily="18" charset="0"/>
                <a:ea typeface="Calibri" panose="020F0502020204030204" pitchFamily="34" charset="0"/>
                <a:cs typeface="Times New Roman" panose="02020603050405020304" pitchFamily="18" charset="0"/>
              </a:rPr>
              <a:t>Eusebio di Cesarea, </a:t>
            </a:r>
            <a:r>
              <a:rPr lang="it-IT" sz="2400" b="1" i="1" dirty="0" err="1">
                <a:latin typeface="Palatino Linotype" panose="02040502050505030304" pitchFamily="18" charset="0"/>
                <a:ea typeface="Calibri" panose="020F0502020204030204" pitchFamily="34" charset="0"/>
                <a:cs typeface="Times New Roman" panose="02020603050405020304" pitchFamily="18" charset="0"/>
              </a:rPr>
              <a:t>h.e</a:t>
            </a:r>
            <a:r>
              <a:rPr lang="it-IT" sz="2400" b="1" i="1" dirty="0">
                <a:latin typeface="Palatino Linotype" panose="02040502050505030304" pitchFamily="18" charset="0"/>
                <a:ea typeface="Calibri" panose="020F0502020204030204" pitchFamily="34" charset="0"/>
                <a:cs typeface="Times New Roman" panose="02020603050405020304" pitchFamily="18" charset="0"/>
              </a:rPr>
              <a:t>.</a:t>
            </a:r>
            <a:r>
              <a:rPr lang="it-IT" sz="2400" b="1" dirty="0">
                <a:latin typeface="Palatino Linotype" panose="02040502050505030304" pitchFamily="18" charset="0"/>
                <a:ea typeface="Calibri" panose="020F0502020204030204" pitchFamily="34" charset="0"/>
                <a:cs typeface="Times New Roman" panose="02020603050405020304" pitchFamily="18" charset="0"/>
              </a:rPr>
              <a:t> X 5, 4–8 (= </a:t>
            </a:r>
            <a:r>
              <a:rPr lang="it-IT" sz="2400" b="1" dirty="0" err="1">
                <a:latin typeface="Palatino Linotype" panose="02040502050505030304" pitchFamily="18" charset="0"/>
                <a:ea typeface="MS Mincho" panose="02020609040205080304" pitchFamily="49" charset="-128"/>
                <a:cs typeface="Times New Roman" panose="02020603050405020304" pitchFamily="18" charset="0"/>
              </a:rPr>
              <a:t>Lact</a:t>
            </a:r>
            <a:r>
              <a:rPr lang="it-IT" sz="2400" b="1" dirty="0">
                <a:latin typeface="Palatino Linotype" panose="02040502050505030304" pitchFamily="18" charset="0"/>
                <a:ea typeface="MS Mincho" panose="02020609040205080304" pitchFamily="49" charset="-128"/>
                <a:cs typeface="Times New Roman" panose="02020603050405020304" pitchFamily="18" charset="0"/>
              </a:rPr>
              <a:t>. </a:t>
            </a:r>
            <a:r>
              <a:rPr lang="it-IT" sz="2400" b="1" i="1" dirty="0" err="1">
                <a:latin typeface="Palatino Linotype" panose="02040502050505030304" pitchFamily="18" charset="0"/>
                <a:ea typeface="MS Mincho" panose="02020609040205080304" pitchFamily="49" charset="-128"/>
                <a:cs typeface="Times" panose="02020603050405020304" pitchFamily="18" charset="0"/>
              </a:rPr>
              <a:t>mort</a:t>
            </a:r>
            <a:r>
              <a:rPr lang="it-IT" sz="2400" b="1" i="1" dirty="0">
                <a:latin typeface="Palatino Linotype" panose="02040502050505030304" pitchFamily="18" charset="0"/>
                <a:ea typeface="MS Mincho" panose="02020609040205080304" pitchFamily="49" charset="-128"/>
                <a:cs typeface="Times" panose="02020603050405020304" pitchFamily="18" charset="0"/>
              </a:rPr>
              <a:t>. </a:t>
            </a:r>
            <a:r>
              <a:rPr lang="it-IT" sz="2400" b="1" i="1" dirty="0" err="1">
                <a:latin typeface="Palatino Linotype" panose="02040502050505030304" pitchFamily="18" charset="0"/>
                <a:ea typeface="MS Mincho" panose="02020609040205080304" pitchFamily="49" charset="-128"/>
                <a:cs typeface="Times" panose="02020603050405020304" pitchFamily="18" charset="0"/>
              </a:rPr>
              <a:t>pers</a:t>
            </a:r>
            <a:r>
              <a:rPr lang="it-IT" sz="2400" b="1" i="1" dirty="0">
                <a:latin typeface="Palatino Linotype" panose="02040502050505030304" pitchFamily="18" charset="0"/>
                <a:ea typeface="MS Mincho" panose="02020609040205080304" pitchFamily="49" charset="-128"/>
                <a:cs typeface="Times" panose="02020603050405020304" pitchFamily="18" charset="0"/>
              </a:rPr>
              <a:t>. </a:t>
            </a:r>
            <a:r>
              <a:rPr lang="it-IT" sz="2400" b="1" dirty="0">
                <a:latin typeface="Palatino Linotype" panose="02040502050505030304" pitchFamily="18" charset="0"/>
                <a:ea typeface="MS Mincho" panose="02020609040205080304" pitchFamily="49" charset="-128"/>
                <a:cs typeface="Times New Roman" panose="02020603050405020304" pitchFamily="18" charset="0"/>
              </a:rPr>
              <a:t>XLVIII 2,4)</a:t>
            </a:r>
            <a:endParaRPr lang="it-IT" sz="2400" dirty="0">
              <a:latin typeface="Palatino Linotype" panose="02040502050505030304" pitchFamily="18" charset="0"/>
            </a:endParaRPr>
          </a:p>
        </p:txBody>
      </p:sp>
      <p:sp>
        <p:nvSpPr>
          <p:cNvPr id="3" name="Segnaposto contenuto 2">
            <a:extLst>
              <a:ext uri="{FF2B5EF4-FFF2-40B4-BE49-F238E27FC236}">
                <a16:creationId xmlns:a16="http://schemas.microsoft.com/office/drawing/2014/main" id="{44DCF359-C867-53D2-4806-838E7E8CD69B}"/>
              </a:ext>
            </a:extLst>
          </p:cNvPr>
          <p:cNvSpPr>
            <a:spLocks noGrp="1"/>
          </p:cNvSpPr>
          <p:nvPr>
            <p:ph idx="1"/>
          </p:nvPr>
        </p:nvSpPr>
        <p:spPr>
          <a:xfrm>
            <a:off x="2238703" y="2052116"/>
            <a:ext cx="8331436" cy="3997828"/>
          </a:xfrm>
        </p:spPr>
        <p:txBody>
          <a:bodyPr>
            <a:normAutofit fontScale="85000" lnSpcReduction="10000"/>
          </a:bodyPr>
          <a:lstStyle/>
          <a:p>
            <a:pPr marL="6160" indent="0" algn="just">
              <a:buNone/>
            </a:pPr>
            <a:r>
              <a:rPr lang="it-IT" dirty="0">
                <a:latin typeface="Palatino Linotype" panose="02040502050505030304" pitchFamily="18" charset="0"/>
                <a:ea typeface="Calibri" panose="020F0502020204030204" pitchFamily="34" charset="0"/>
                <a:cs typeface="Times New Roman" panose="02020603050405020304" pitchFamily="18" charset="0"/>
              </a:rPr>
              <a:t>«Quando io, Costantino Augusto, e io, Licinio Augusto, giungemmo felicemente a Milano e fu da noi esaminato tutto ciò che avrebbe potuto rivelarsi utile e di giovamento allo Stato […] decidemmo […] di dare ai Cristiani e a tutti libera scelta di aderire alla religione che volevano, affinché qualunque divinità e potenza celeste potesse essere benevola con noi e con tutti coloro che vivono sotto il nostro dominio [</a:t>
            </a:r>
            <a:r>
              <a:rPr lang="fr-FR" i="1" dirty="0" err="1">
                <a:latin typeface="Palatino Linotype" panose="02040502050505030304" pitchFamily="18" charset="0"/>
                <a:ea typeface="MS Mincho" panose="02020609040205080304" pitchFamily="49" charset="-128"/>
                <a:cs typeface="Times New Roman" panose="02020603050405020304" pitchFamily="18" charset="0"/>
              </a:rPr>
              <a:t>κ</a:t>
            </a:r>
            <a:r>
              <a:rPr lang="fr-FR" i="1" dirty="0">
                <a:latin typeface="Palatino Linotype" panose="02040502050505030304" pitchFamily="18" charset="0"/>
                <a:ea typeface="MS Mincho" panose="02020609040205080304" pitchFamily="49" charset="-128"/>
                <a:cs typeface="Times New Roman" panose="02020603050405020304" pitchFamily="18" charset="0"/>
              </a:rPr>
              <a:t>α</a:t>
            </a:r>
            <a:r>
              <a:rPr lang="fr-FR" i="1" dirty="0" err="1">
                <a:latin typeface="Palatino Linotype" panose="02040502050505030304" pitchFamily="18" charset="0"/>
                <a:ea typeface="MS Mincho" panose="02020609040205080304" pitchFamily="49" charset="-128"/>
                <a:cs typeface="Times New Roman" panose="02020603050405020304" pitchFamily="18" charset="0"/>
              </a:rPr>
              <a:t>ὶ</a:t>
            </a:r>
            <a:r>
              <a:rPr lang="fr-FR" i="1" dirty="0">
                <a:latin typeface="Palatino Linotype" panose="02040502050505030304" pitchFamily="18" charset="0"/>
                <a:ea typeface="MS Mincho" panose="02020609040205080304" pitchFamily="49" charset="-128"/>
                <a:cs typeface="Times New Roman" panose="02020603050405020304" pitchFamily="18" charset="0"/>
              </a:rPr>
              <a:t> </a:t>
            </a:r>
            <a:r>
              <a:rPr lang="fr-FR" i="1" dirty="0" err="1">
                <a:latin typeface="Palatino Linotype" panose="02040502050505030304" pitchFamily="18" charset="0"/>
                <a:ea typeface="MS Mincho" panose="02020609040205080304" pitchFamily="49" charset="-128"/>
                <a:cs typeface="Times New Roman" panose="02020603050405020304" pitchFamily="18" charset="0"/>
              </a:rPr>
              <a:t>τοῖς</a:t>
            </a:r>
            <a:r>
              <a:rPr lang="fr-FR" i="1" dirty="0">
                <a:latin typeface="Palatino Linotype" panose="02040502050505030304" pitchFamily="18" charset="0"/>
                <a:ea typeface="MS Mincho" panose="02020609040205080304" pitchFamily="49" charset="-128"/>
                <a:cs typeface="Times New Roman" panose="02020603050405020304" pitchFamily="18" charset="0"/>
              </a:rPr>
              <a:t> </a:t>
            </a:r>
            <a:r>
              <a:rPr lang="fr-FR" i="1" dirty="0" err="1">
                <a:latin typeface="Palatino Linotype" panose="02040502050505030304" pitchFamily="18" charset="0"/>
                <a:ea typeface="MS Mincho" panose="02020609040205080304" pitchFamily="49" charset="-128"/>
                <a:cs typeface="Times New Roman" panose="02020603050405020304" pitchFamily="18" charset="0"/>
              </a:rPr>
              <a:t>Χριστι</a:t>
            </a:r>
            <a:r>
              <a:rPr lang="fr-FR" i="1" dirty="0">
                <a:latin typeface="Palatino Linotype" panose="02040502050505030304" pitchFamily="18" charset="0"/>
                <a:ea typeface="MS Mincho" panose="02020609040205080304" pitchFamily="49" charset="-128"/>
                <a:cs typeface="Times New Roman" panose="02020603050405020304" pitchFamily="18" charset="0"/>
              </a:rPr>
              <a:t>α</a:t>
            </a:r>
            <a:r>
              <a:rPr lang="fr-FR" i="1" dirty="0" err="1">
                <a:latin typeface="Palatino Linotype" panose="02040502050505030304" pitchFamily="18" charset="0"/>
                <a:ea typeface="MS Mincho" panose="02020609040205080304" pitchFamily="49" charset="-128"/>
                <a:cs typeface="Times New Roman" panose="02020603050405020304" pitchFamily="18" charset="0"/>
              </a:rPr>
              <a:t>νοῖς</a:t>
            </a:r>
            <a:r>
              <a:rPr lang="fr-FR" i="1" dirty="0">
                <a:latin typeface="Palatino Linotype" panose="02040502050505030304" pitchFamily="18" charset="0"/>
                <a:ea typeface="MS Mincho" panose="02020609040205080304" pitchFamily="49" charset="-128"/>
                <a:cs typeface="Times New Roman" panose="02020603050405020304" pitchFamily="18" charset="0"/>
              </a:rPr>
              <a:t> </a:t>
            </a:r>
            <a:r>
              <a:rPr lang="fr-FR" i="1" dirty="0" err="1">
                <a:latin typeface="Palatino Linotype" panose="02040502050505030304" pitchFamily="18" charset="0"/>
                <a:ea typeface="MS Mincho" panose="02020609040205080304" pitchFamily="49" charset="-128"/>
                <a:cs typeface="Times New Roman" panose="02020603050405020304" pitchFamily="18" charset="0"/>
              </a:rPr>
              <a:t>κ</a:t>
            </a:r>
            <a:r>
              <a:rPr lang="fr-FR" i="1" dirty="0">
                <a:latin typeface="Palatino Linotype" panose="02040502050505030304" pitchFamily="18" charset="0"/>
                <a:ea typeface="MS Mincho" panose="02020609040205080304" pitchFamily="49" charset="-128"/>
                <a:cs typeface="Times New Roman" panose="02020603050405020304" pitchFamily="18" charset="0"/>
              </a:rPr>
              <a:t>α</a:t>
            </a:r>
            <a:r>
              <a:rPr lang="fr-FR" i="1" dirty="0" err="1">
                <a:latin typeface="Palatino Linotype" panose="02040502050505030304" pitchFamily="18" charset="0"/>
                <a:ea typeface="MS Mincho" panose="02020609040205080304" pitchFamily="49" charset="-128"/>
                <a:cs typeface="Times New Roman" panose="02020603050405020304" pitchFamily="18" charset="0"/>
              </a:rPr>
              <a:t>ὶ</a:t>
            </a:r>
            <a:r>
              <a:rPr lang="fr-FR" i="1" dirty="0">
                <a:latin typeface="Palatino Linotype" panose="02040502050505030304" pitchFamily="18" charset="0"/>
                <a:ea typeface="MS Mincho" panose="02020609040205080304" pitchFamily="49" charset="-128"/>
                <a:cs typeface="Times New Roman" panose="02020603050405020304" pitchFamily="18" charset="0"/>
              </a:rPr>
              <a:t> π</a:t>
            </a:r>
            <a:r>
              <a:rPr lang="fr-FR" i="1" dirty="0" err="1">
                <a:latin typeface="Palatino Linotype" panose="02040502050505030304" pitchFamily="18" charset="0"/>
                <a:ea typeface="MS Mincho" panose="02020609040205080304" pitchFamily="49" charset="-128"/>
                <a:cs typeface="Times New Roman" panose="02020603050405020304" pitchFamily="18" charset="0"/>
              </a:rPr>
              <a:t>ᾶσιν</a:t>
            </a:r>
            <a:r>
              <a:rPr lang="fr-FR" i="1" dirty="0">
                <a:latin typeface="Palatino Linotype" panose="02040502050505030304" pitchFamily="18" charset="0"/>
                <a:ea typeface="MS Mincho" panose="02020609040205080304" pitchFamily="49" charset="-128"/>
                <a:cs typeface="Times New Roman" panose="02020603050405020304" pitchFamily="18" charset="0"/>
              </a:rPr>
              <a:t> </a:t>
            </a:r>
            <a:r>
              <a:rPr lang="fr-FR" i="1" dirty="0" err="1">
                <a:latin typeface="Palatino Linotype" panose="02040502050505030304" pitchFamily="18" charset="0"/>
                <a:ea typeface="MS Mincho" panose="02020609040205080304" pitchFamily="49" charset="-128"/>
                <a:cs typeface="Times New Roman" panose="02020603050405020304" pitchFamily="18" charset="0"/>
              </a:rPr>
              <a:t>ἐλευθέρ</a:t>
            </a:r>
            <a:r>
              <a:rPr lang="fr-FR" i="1" dirty="0">
                <a:latin typeface="Palatino Linotype" panose="02040502050505030304" pitchFamily="18" charset="0"/>
                <a:ea typeface="MS Mincho" panose="02020609040205080304" pitchFamily="49" charset="-128"/>
                <a:cs typeface="Times New Roman" panose="02020603050405020304" pitchFamily="18" charset="0"/>
              </a:rPr>
              <a:t>α</a:t>
            </a:r>
            <a:r>
              <a:rPr lang="fr-FR" i="1" dirty="0" err="1">
                <a:latin typeface="Palatino Linotype" panose="02040502050505030304" pitchFamily="18" charset="0"/>
                <a:ea typeface="MS Mincho" panose="02020609040205080304" pitchFamily="49" charset="-128"/>
                <a:cs typeface="Times New Roman" panose="02020603050405020304" pitchFamily="18" charset="0"/>
              </a:rPr>
              <a:t>ν</a:t>
            </a:r>
            <a:r>
              <a:rPr lang="fr-FR" i="1" dirty="0">
                <a:latin typeface="Palatino Linotype" panose="02040502050505030304" pitchFamily="18" charset="0"/>
                <a:ea typeface="MS Mincho" panose="02020609040205080304" pitchFamily="49" charset="-128"/>
                <a:cs typeface="Times New Roman" panose="02020603050405020304" pitchFamily="18" charset="0"/>
              </a:rPr>
              <a:t> α</a:t>
            </a:r>
            <a:r>
              <a:rPr lang="fr-FR" i="1" dirty="0" err="1">
                <a:latin typeface="Palatino Linotype" panose="02040502050505030304" pitchFamily="18" charset="0"/>
                <a:ea typeface="MS Mincho" panose="02020609040205080304" pitchFamily="49" charset="-128"/>
                <a:cs typeface="Times New Roman" panose="02020603050405020304" pitchFamily="18" charset="0"/>
              </a:rPr>
              <a:t>ἵρεσιν</a:t>
            </a:r>
            <a:r>
              <a:rPr lang="fr-FR" i="1" dirty="0">
                <a:latin typeface="Palatino Linotype" panose="02040502050505030304" pitchFamily="18" charset="0"/>
                <a:ea typeface="MS Mincho" panose="02020609040205080304" pitchFamily="49" charset="-128"/>
                <a:cs typeface="Times New Roman" panose="02020603050405020304" pitchFamily="18" charset="0"/>
              </a:rPr>
              <a:t> </a:t>
            </a:r>
            <a:r>
              <a:rPr lang="fr-FR" i="1" dirty="0" err="1">
                <a:latin typeface="Palatino Linotype" panose="02040502050505030304" pitchFamily="18" charset="0"/>
                <a:ea typeface="MS Mincho" panose="02020609040205080304" pitchFamily="49" charset="-128"/>
                <a:cs typeface="Times New Roman" panose="02020603050405020304" pitchFamily="18" charset="0"/>
              </a:rPr>
              <a:t>τοῦ</a:t>
            </a:r>
            <a:r>
              <a:rPr lang="fr-FR" i="1" dirty="0">
                <a:latin typeface="Palatino Linotype" panose="02040502050505030304" pitchFamily="18" charset="0"/>
                <a:ea typeface="MS Mincho" panose="02020609040205080304" pitchFamily="49" charset="-128"/>
                <a:cs typeface="Times New Roman" panose="02020603050405020304" pitchFamily="18" charset="0"/>
              </a:rPr>
              <a:t> </a:t>
            </a:r>
            <a:r>
              <a:rPr lang="fr-FR" i="1" dirty="0" err="1">
                <a:latin typeface="Palatino Linotype" panose="02040502050505030304" pitchFamily="18" charset="0"/>
                <a:ea typeface="MS Mincho" panose="02020609040205080304" pitchFamily="49" charset="-128"/>
                <a:cs typeface="Times New Roman" panose="02020603050405020304" pitchFamily="18" charset="0"/>
              </a:rPr>
              <a:t>ἀκολουθεῖν</a:t>
            </a:r>
            <a:r>
              <a:rPr lang="fr-FR" i="1" dirty="0">
                <a:latin typeface="Palatino Linotype" panose="02040502050505030304" pitchFamily="18" charset="0"/>
                <a:ea typeface="MS Mincho" panose="02020609040205080304" pitchFamily="49" charset="-128"/>
                <a:cs typeface="Times New Roman" panose="02020603050405020304" pitchFamily="18" charset="0"/>
              </a:rPr>
              <a:t> </a:t>
            </a:r>
            <a:r>
              <a:rPr lang="fr-FR" i="1" dirty="0" err="1">
                <a:latin typeface="Palatino Linotype" panose="02040502050505030304" pitchFamily="18" charset="0"/>
                <a:ea typeface="MS Mincho" panose="02020609040205080304" pitchFamily="49" charset="-128"/>
                <a:cs typeface="Times New Roman" panose="02020603050405020304" pitchFamily="18" charset="0"/>
              </a:rPr>
              <a:t>τῇ</a:t>
            </a:r>
            <a:r>
              <a:rPr lang="fr-FR" i="1" dirty="0">
                <a:latin typeface="Palatino Linotype" panose="02040502050505030304" pitchFamily="18" charset="0"/>
                <a:ea typeface="MS Mincho" panose="02020609040205080304" pitchFamily="49" charset="-128"/>
                <a:cs typeface="Times New Roman" panose="02020603050405020304" pitchFamily="18" charset="0"/>
              </a:rPr>
              <a:t> </a:t>
            </a:r>
            <a:r>
              <a:rPr lang="fr-FR" i="1" dirty="0" err="1">
                <a:latin typeface="Palatino Linotype" panose="02040502050505030304" pitchFamily="18" charset="0"/>
                <a:ea typeface="MS Mincho" panose="02020609040205080304" pitchFamily="49" charset="-128"/>
                <a:cs typeface="Times New Roman" panose="02020603050405020304" pitchFamily="18" charset="0"/>
              </a:rPr>
              <a:t>θρῃσκείᾳ</a:t>
            </a:r>
            <a:r>
              <a:rPr lang="fr-FR" i="1" dirty="0">
                <a:latin typeface="Palatino Linotype" panose="02040502050505030304" pitchFamily="18" charset="0"/>
                <a:ea typeface="MS Mincho" panose="02020609040205080304" pitchFamily="49" charset="-128"/>
                <a:cs typeface="Times New Roman" panose="02020603050405020304" pitchFamily="18" charset="0"/>
              </a:rPr>
              <a:t> </a:t>
            </a:r>
            <a:r>
              <a:rPr lang="fr-FR" i="1" dirty="0" err="1">
                <a:latin typeface="Palatino Linotype" panose="02040502050505030304" pitchFamily="18" charset="0"/>
                <a:ea typeface="MS Mincho" panose="02020609040205080304" pitchFamily="49" charset="-128"/>
                <a:cs typeface="Times New Roman" panose="02020603050405020304" pitchFamily="18" charset="0"/>
              </a:rPr>
              <a:t>ᾗ</a:t>
            </a:r>
            <a:r>
              <a:rPr lang="fr-FR" i="1" dirty="0">
                <a:latin typeface="Palatino Linotype" panose="02040502050505030304" pitchFamily="18" charset="0"/>
                <a:ea typeface="MS Mincho" panose="02020609040205080304" pitchFamily="49" charset="-128"/>
                <a:cs typeface="Times New Roman" panose="02020603050405020304" pitchFamily="18" charset="0"/>
              </a:rPr>
              <a:t> </a:t>
            </a:r>
            <a:r>
              <a:rPr lang="fr-FR" i="1" dirty="0" err="1">
                <a:latin typeface="Palatino Linotype" panose="02040502050505030304" pitchFamily="18" charset="0"/>
                <a:ea typeface="MS Mincho" panose="02020609040205080304" pitchFamily="49" charset="-128"/>
                <a:cs typeface="Times New Roman" panose="02020603050405020304" pitchFamily="18" charset="0"/>
              </a:rPr>
              <a:t>δ</a:t>
            </a:r>
            <a:r>
              <a:rPr lang="fr-FR" i="1" dirty="0">
                <a:latin typeface="Palatino Linotype" panose="02040502050505030304" pitchFamily="18" charset="0"/>
                <a:ea typeface="MS Mincho" panose="02020609040205080304" pitchFamily="49" charset="-128"/>
                <a:cs typeface="Times New Roman" panose="02020603050405020304" pitchFamily="18" charset="0"/>
              </a:rPr>
              <a:t>' </a:t>
            </a:r>
            <a:r>
              <a:rPr lang="fr-FR" i="1" dirty="0" err="1">
                <a:latin typeface="Palatino Linotype" panose="02040502050505030304" pitchFamily="18" charset="0"/>
                <a:ea typeface="MS Mincho" panose="02020609040205080304" pitchFamily="49" charset="-128"/>
                <a:cs typeface="Times New Roman" panose="02020603050405020304" pitchFamily="18" charset="0"/>
              </a:rPr>
              <a:t>ἂν</a:t>
            </a:r>
            <a:r>
              <a:rPr lang="fr-FR" i="1" dirty="0">
                <a:latin typeface="Palatino Linotype" panose="02040502050505030304" pitchFamily="18" charset="0"/>
                <a:ea typeface="MS Mincho" panose="02020609040205080304" pitchFamily="49" charset="-128"/>
                <a:cs typeface="Times New Roman" panose="02020603050405020304" pitchFamily="18" charset="0"/>
              </a:rPr>
              <a:t> β</a:t>
            </a:r>
            <a:r>
              <a:rPr lang="fr-FR" i="1" dirty="0" err="1">
                <a:latin typeface="Palatino Linotype" panose="02040502050505030304" pitchFamily="18" charset="0"/>
                <a:ea typeface="MS Mincho" panose="02020609040205080304" pitchFamily="49" charset="-128"/>
                <a:cs typeface="Times New Roman" panose="02020603050405020304" pitchFamily="18" charset="0"/>
              </a:rPr>
              <a:t>ουληθῶσιν</a:t>
            </a:r>
            <a:r>
              <a:rPr lang="fr-FR" i="1" dirty="0">
                <a:latin typeface="Palatino Linotype" panose="02040502050505030304" pitchFamily="18" charset="0"/>
                <a:ea typeface="MS Mincho" panose="02020609040205080304" pitchFamily="49" charset="-128"/>
                <a:cs typeface="Times New Roman" panose="02020603050405020304" pitchFamily="18" charset="0"/>
              </a:rPr>
              <a:t>, </a:t>
            </a:r>
            <a:r>
              <a:rPr lang="fr-FR" i="1" dirty="0" err="1">
                <a:latin typeface="Palatino Linotype" panose="02040502050505030304" pitchFamily="18" charset="0"/>
                <a:ea typeface="MS Mincho" panose="02020609040205080304" pitchFamily="49" charset="-128"/>
                <a:cs typeface="Times New Roman" panose="02020603050405020304" pitchFamily="18" charset="0"/>
              </a:rPr>
              <a:t>ὅ</a:t>
            </a:r>
            <a:r>
              <a:rPr lang="fr-FR" i="1" dirty="0">
                <a:latin typeface="Palatino Linotype" panose="02040502050505030304" pitchFamily="18" charset="0"/>
                <a:ea typeface="MS Mincho" panose="02020609040205080304" pitchFamily="49" charset="-128"/>
                <a:cs typeface="Times New Roman" panose="02020603050405020304" pitchFamily="18" charset="0"/>
              </a:rPr>
              <a:t>π</a:t>
            </a:r>
            <a:r>
              <a:rPr lang="fr-FR" i="1" dirty="0" err="1">
                <a:latin typeface="Palatino Linotype" panose="02040502050505030304" pitchFamily="18" charset="0"/>
                <a:ea typeface="MS Mincho" panose="02020609040205080304" pitchFamily="49" charset="-128"/>
                <a:cs typeface="Times New Roman" panose="02020603050405020304" pitchFamily="18" charset="0"/>
              </a:rPr>
              <a:t>ως</a:t>
            </a:r>
            <a:r>
              <a:rPr lang="fr-FR" i="1" dirty="0">
                <a:latin typeface="Palatino Linotype" panose="02040502050505030304" pitchFamily="18" charset="0"/>
                <a:ea typeface="MS Mincho" panose="02020609040205080304" pitchFamily="49" charset="-128"/>
                <a:cs typeface="Times New Roman" panose="02020603050405020304" pitchFamily="18" charset="0"/>
              </a:rPr>
              <a:t> </a:t>
            </a:r>
            <a:r>
              <a:rPr lang="fr-FR" i="1" dirty="0" err="1">
                <a:latin typeface="Palatino Linotype" panose="02040502050505030304" pitchFamily="18" charset="0"/>
                <a:ea typeface="MS Mincho" panose="02020609040205080304" pitchFamily="49" charset="-128"/>
                <a:cs typeface="Times New Roman" panose="02020603050405020304" pitchFamily="18" charset="0"/>
              </a:rPr>
              <a:t>ὅ</a:t>
            </a:r>
            <a:r>
              <a:rPr lang="fr-FR" i="1" dirty="0">
                <a:latin typeface="Palatino Linotype" panose="02040502050505030304" pitchFamily="18" charset="0"/>
                <a:ea typeface="MS Mincho" panose="02020609040205080304" pitchFamily="49" charset="-128"/>
                <a:cs typeface="Times New Roman" panose="02020603050405020304" pitchFamily="18" charset="0"/>
              </a:rPr>
              <a:t> </a:t>
            </a:r>
            <a:r>
              <a:rPr lang="fr-FR" i="1" dirty="0" err="1">
                <a:latin typeface="Palatino Linotype" panose="02040502050505030304" pitchFamily="18" charset="0"/>
                <a:ea typeface="MS Mincho" panose="02020609040205080304" pitchFamily="49" charset="-128"/>
                <a:cs typeface="Times New Roman" panose="02020603050405020304" pitchFamily="18" charset="0"/>
              </a:rPr>
              <a:t>τί</a:t>
            </a:r>
            <a:r>
              <a:rPr lang="fr-FR" i="1" dirty="0">
                <a:latin typeface="Palatino Linotype" panose="02040502050505030304" pitchFamily="18" charset="0"/>
                <a:ea typeface="MS Mincho" panose="02020609040205080304" pitchFamily="49" charset="-128"/>
                <a:cs typeface="Times New Roman" panose="02020603050405020304" pitchFamily="18" charset="0"/>
              </a:rPr>
              <a:t> π</a:t>
            </a:r>
            <a:r>
              <a:rPr lang="fr-FR" i="1" dirty="0" err="1">
                <a:latin typeface="Palatino Linotype" panose="02040502050505030304" pitchFamily="18" charset="0"/>
                <a:ea typeface="MS Mincho" panose="02020609040205080304" pitchFamily="49" charset="-128"/>
                <a:cs typeface="Times New Roman" panose="02020603050405020304" pitchFamily="18" charset="0"/>
              </a:rPr>
              <a:t>οτέ</a:t>
            </a:r>
            <a:r>
              <a:rPr lang="fr-FR" i="1" dirty="0">
                <a:latin typeface="Palatino Linotype" panose="02040502050505030304" pitchFamily="18" charset="0"/>
                <a:ea typeface="MS Mincho" panose="02020609040205080304" pitchFamily="49" charset="-128"/>
                <a:cs typeface="Times New Roman" panose="02020603050405020304" pitchFamily="18" charset="0"/>
              </a:rPr>
              <a:t> </a:t>
            </a:r>
            <a:r>
              <a:rPr lang="fr-FR" i="1" dirty="0" err="1">
                <a:latin typeface="Palatino Linotype" panose="02040502050505030304" pitchFamily="18" charset="0"/>
                <a:ea typeface="MS Mincho" panose="02020609040205080304" pitchFamily="49" charset="-128"/>
                <a:cs typeface="Times New Roman" panose="02020603050405020304" pitchFamily="18" charset="0"/>
              </a:rPr>
              <a:t>ἐστιν</a:t>
            </a:r>
            <a:r>
              <a:rPr lang="fr-FR" i="1" dirty="0">
                <a:latin typeface="Palatino Linotype" panose="02040502050505030304" pitchFamily="18" charset="0"/>
                <a:ea typeface="MS Mincho" panose="02020609040205080304" pitchFamily="49" charset="-128"/>
                <a:cs typeface="Times New Roman" panose="02020603050405020304" pitchFamily="18" charset="0"/>
              </a:rPr>
              <a:t> </a:t>
            </a:r>
            <a:r>
              <a:rPr lang="fr-FR" i="1" dirty="0" err="1">
                <a:latin typeface="Palatino Linotype" panose="02040502050505030304" pitchFamily="18" charset="0"/>
                <a:ea typeface="MS Mincho" panose="02020609040205080304" pitchFamily="49" charset="-128"/>
                <a:cs typeface="Times New Roman" panose="02020603050405020304" pitchFamily="18" charset="0"/>
              </a:rPr>
              <a:t>θειότητος</a:t>
            </a:r>
            <a:r>
              <a:rPr lang="fr-FR" i="1" dirty="0">
                <a:latin typeface="Palatino Linotype" panose="02040502050505030304" pitchFamily="18" charset="0"/>
                <a:ea typeface="MS Mincho" panose="02020609040205080304" pitchFamily="49" charset="-128"/>
                <a:cs typeface="Times New Roman" panose="02020603050405020304" pitchFamily="18" charset="0"/>
              </a:rPr>
              <a:t> </a:t>
            </a:r>
            <a:r>
              <a:rPr lang="fr-FR" i="1" dirty="0" err="1">
                <a:latin typeface="Palatino Linotype" panose="02040502050505030304" pitchFamily="18" charset="0"/>
                <a:ea typeface="MS Mincho" panose="02020609040205080304" pitchFamily="49" charset="-128"/>
                <a:cs typeface="Times New Roman" panose="02020603050405020304" pitchFamily="18" charset="0"/>
              </a:rPr>
              <a:t>κ</a:t>
            </a:r>
            <a:r>
              <a:rPr lang="fr-FR" i="1" dirty="0">
                <a:latin typeface="Palatino Linotype" panose="02040502050505030304" pitchFamily="18" charset="0"/>
                <a:ea typeface="MS Mincho" panose="02020609040205080304" pitchFamily="49" charset="-128"/>
                <a:cs typeface="Times New Roman" panose="02020603050405020304" pitchFamily="18" charset="0"/>
              </a:rPr>
              <a:t>α</a:t>
            </a:r>
            <a:r>
              <a:rPr lang="fr-FR" i="1" dirty="0" err="1">
                <a:latin typeface="Palatino Linotype" panose="02040502050505030304" pitchFamily="18" charset="0"/>
                <a:ea typeface="MS Mincho" panose="02020609040205080304" pitchFamily="49" charset="-128"/>
                <a:cs typeface="Times New Roman" panose="02020603050405020304" pitchFamily="18" charset="0"/>
              </a:rPr>
              <a:t>ὶ</a:t>
            </a:r>
            <a:r>
              <a:rPr lang="fr-FR" i="1" dirty="0">
                <a:latin typeface="Palatino Linotype" panose="02040502050505030304" pitchFamily="18" charset="0"/>
                <a:ea typeface="MS Mincho" panose="02020609040205080304" pitchFamily="49" charset="-128"/>
                <a:cs typeface="Times New Roman" panose="02020603050405020304" pitchFamily="18" charset="0"/>
              </a:rPr>
              <a:t> </a:t>
            </a:r>
            <a:r>
              <a:rPr lang="fr-FR" i="1" dirty="0" err="1">
                <a:latin typeface="Palatino Linotype" panose="02040502050505030304" pitchFamily="18" charset="0"/>
                <a:ea typeface="MS Mincho" panose="02020609040205080304" pitchFamily="49" charset="-128"/>
                <a:cs typeface="Times New Roman" panose="02020603050405020304" pitchFamily="18" charset="0"/>
              </a:rPr>
              <a:t>οὐρ</a:t>
            </a:r>
            <a:r>
              <a:rPr lang="fr-FR" i="1" dirty="0">
                <a:latin typeface="Palatino Linotype" panose="02040502050505030304" pitchFamily="18" charset="0"/>
                <a:ea typeface="MS Mincho" panose="02020609040205080304" pitchFamily="49" charset="-128"/>
                <a:cs typeface="Times New Roman" panose="02020603050405020304" pitchFamily="18" charset="0"/>
              </a:rPr>
              <a:t>α</a:t>
            </a:r>
            <a:r>
              <a:rPr lang="fr-FR" i="1" dirty="0" err="1">
                <a:latin typeface="Palatino Linotype" panose="02040502050505030304" pitchFamily="18" charset="0"/>
                <a:ea typeface="MS Mincho" panose="02020609040205080304" pitchFamily="49" charset="-128"/>
                <a:cs typeface="Times New Roman" panose="02020603050405020304" pitchFamily="18" charset="0"/>
              </a:rPr>
              <a:t>νίου</a:t>
            </a:r>
            <a:r>
              <a:rPr lang="fr-FR" i="1" dirty="0">
                <a:latin typeface="Palatino Linotype" panose="02040502050505030304" pitchFamily="18" charset="0"/>
                <a:ea typeface="MS Mincho" panose="02020609040205080304" pitchFamily="49" charset="-128"/>
                <a:cs typeface="Times New Roman" panose="02020603050405020304" pitchFamily="18" charset="0"/>
              </a:rPr>
              <a:t> π</a:t>
            </a:r>
            <a:r>
              <a:rPr lang="fr-FR" i="1" dirty="0" err="1">
                <a:latin typeface="Palatino Linotype" panose="02040502050505030304" pitchFamily="18" charset="0"/>
                <a:ea typeface="MS Mincho" panose="02020609040205080304" pitchFamily="49" charset="-128"/>
                <a:cs typeface="Times New Roman" panose="02020603050405020304" pitchFamily="18" charset="0"/>
              </a:rPr>
              <a:t>ράγμ</a:t>
            </a:r>
            <a:r>
              <a:rPr lang="fr-FR" i="1" dirty="0">
                <a:latin typeface="Palatino Linotype" panose="02040502050505030304" pitchFamily="18" charset="0"/>
                <a:ea typeface="MS Mincho" panose="02020609040205080304" pitchFamily="49" charset="-128"/>
                <a:cs typeface="Times New Roman" panose="02020603050405020304" pitchFamily="18" charset="0"/>
              </a:rPr>
              <a:t>α</a:t>
            </a:r>
            <a:r>
              <a:rPr lang="fr-FR" i="1" dirty="0" err="1">
                <a:latin typeface="Palatino Linotype" panose="02040502050505030304" pitchFamily="18" charset="0"/>
                <a:ea typeface="MS Mincho" panose="02020609040205080304" pitchFamily="49" charset="-128"/>
                <a:cs typeface="Times New Roman" panose="02020603050405020304" pitchFamily="18" charset="0"/>
              </a:rPr>
              <a:t>τος</a:t>
            </a:r>
            <a:r>
              <a:rPr lang="fr-FR" i="1" dirty="0">
                <a:latin typeface="Palatino Linotype" panose="02040502050505030304" pitchFamily="18" charset="0"/>
                <a:ea typeface="MS Mincho" panose="02020609040205080304" pitchFamily="49" charset="-128"/>
                <a:cs typeface="Times New Roman" panose="02020603050405020304" pitchFamily="18" charset="0"/>
              </a:rPr>
              <a:t>, </a:t>
            </a:r>
            <a:r>
              <a:rPr lang="fr-FR" i="1" dirty="0" err="1">
                <a:latin typeface="Palatino Linotype" panose="02040502050505030304" pitchFamily="18" charset="0"/>
                <a:ea typeface="MS Mincho" panose="02020609040205080304" pitchFamily="49" charset="-128"/>
                <a:cs typeface="Times New Roman" panose="02020603050405020304" pitchFamily="18" charset="0"/>
              </a:rPr>
              <a:t>ἡμῖν</a:t>
            </a:r>
            <a:r>
              <a:rPr lang="fr-FR" i="1" dirty="0">
                <a:latin typeface="Palatino Linotype" panose="02040502050505030304" pitchFamily="18" charset="0"/>
                <a:ea typeface="MS Mincho" panose="02020609040205080304" pitchFamily="49" charset="-128"/>
                <a:cs typeface="Times New Roman" panose="02020603050405020304" pitchFamily="18" charset="0"/>
              </a:rPr>
              <a:t> </a:t>
            </a:r>
            <a:r>
              <a:rPr lang="fr-FR" i="1" dirty="0" err="1">
                <a:latin typeface="Palatino Linotype" panose="02040502050505030304" pitchFamily="18" charset="0"/>
                <a:ea typeface="MS Mincho" panose="02020609040205080304" pitchFamily="49" charset="-128"/>
                <a:cs typeface="Times New Roman" panose="02020603050405020304" pitchFamily="18" charset="0"/>
              </a:rPr>
              <a:t>κ</a:t>
            </a:r>
            <a:r>
              <a:rPr lang="fr-FR" i="1" dirty="0">
                <a:latin typeface="Palatino Linotype" panose="02040502050505030304" pitchFamily="18" charset="0"/>
                <a:ea typeface="MS Mincho" panose="02020609040205080304" pitchFamily="49" charset="-128"/>
                <a:cs typeface="Times New Roman" panose="02020603050405020304" pitchFamily="18" charset="0"/>
              </a:rPr>
              <a:t>α</a:t>
            </a:r>
            <a:r>
              <a:rPr lang="fr-FR" i="1" dirty="0" err="1">
                <a:latin typeface="Palatino Linotype" panose="02040502050505030304" pitchFamily="18" charset="0"/>
                <a:ea typeface="MS Mincho" panose="02020609040205080304" pitchFamily="49" charset="-128"/>
                <a:cs typeface="Times New Roman" panose="02020603050405020304" pitchFamily="18" charset="0"/>
              </a:rPr>
              <a:t>ὶ</a:t>
            </a:r>
            <a:r>
              <a:rPr lang="fr-FR" i="1" dirty="0">
                <a:latin typeface="Palatino Linotype" panose="02040502050505030304" pitchFamily="18" charset="0"/>
                <a:ea typeface="MS Mincho" panose="02020609040205080304" pitchFamily="49" charset="-128"/>
                <a:cs typeface="Times New Roman" panose="02020603050405020304" pitchFamily="18" charset="0"/>
              </a:rPr>
              <a:t> π</a:t>
            </a:r>
            <a:r>
              <a:rPr lang="fr-FR" i="1" dirty="0" err="1">
                <a:latin typeface="Palatino Linotype" panose="02040502050505030304" pitchFamily="18" charset="0"/>
                <a:ea typeface="MS Mincho" panose="02020609040205080304" pitchFamily="49" charset="-128"/>
                <a:cs typeface="Times New Roman" panose="02020603050405020304" pitchFamily="18" charset="0"/>
              </a:rPr>
              <a:t>ᾶσι</a:t>
            </a:r>
            <a:r>
              <a:rPr lang="fr-FR" i="1" dirty="0">
                <a:latin typeface="Palatino Linotype" panose="02040502050505030304" pitchFamily="18" charset="0"/>
                <a:ea typeface="MS Mincho" panose="02020609040205080304" pitchFamily="49" charset="-128"/>
                <a:cs typeface="Times New Roman" panose="02020603050405020304" pitchFamily="18" charset="0"/>
              </a:rPr>
              <a:t> </a:t>
            </a:r>
            <a:r>
              <a:rPr lang="fr-FR" i="1" dirty="0" err="1">
                <a:latin typeface="Palatino Linotype" panose="02040502050505030304" pitchFamily="18" charset="0"/>
                <a:ea typeface="MS Mincho" panose="02020609040205080304" pitchFamily="49" charset="-128"/>
                <a:cs typeface="Times New Roman" panose="02020603050405020304" pitchFamily="18" charset="0"/>
              </a:rPr>
              <a:t>τοῖς</a:t>
            </a:r>
            <a:r>
              <a:rPr lang="fr-FR" i="1" dirty="0">
                <a:latin typeface="Palatino Linotype" panose="02040502050505030304" pitchFamily="18" charset="0"/>
                <a:ea typeface="MS Mincho" panose="02020609040205080304" pitchFamily="49" charset="-128"/>
                <a:cs typeface="Times New Roman" panose="02020603050405020304" pitchFamily="18" charset="0"/>
              </a:rPr>
              <a:t> </a:t>
            </a:r>
            <a:r>
              <a:rPr lang="fr-FR" i="1" dirty="0" err="1">
                <a:latin typeface="Palatino Linotype" panose="02040502050505030304" pitchFamily="18" charset="0"/>
                <a:ea typeface="MS Mincho" panose="02020609040205080304" pitchFamily="49" charset="-128"/>
                <a:cs typeface="Times New Roman" panose="02020603050405020304" pitchFamily="18" charset="0"/>
              </a:rPr>
              <a:t>ὑ</a:t>
            </a:r>
            <a:r>
              <a:rPr lang="fr-FR" i="1" dirty="0">
                <a:latin typeface="Palatino Linotype" panose="02040502050505030304" pitchFamily="18" charset="0"/>
                <a:ea typeface="MS Mincho" panose="02020609040205080304" pitchFamily="49" charset="-128"/>
                <a:cs typeface="Times New Roman" panose="02020603050405020304" pitchFamily="18" charset="0"/>
              </a:rPr>
              <a:t>π</a:t>
            </a:r>
            <a:r>
              <a:rPr lang="fr-FR" i="1" dirty="0" err="1">
                <a:latin typeface="Palatino Linotype" panose="02040502050505030304" pitchFamily="18" charset="0"/>
                <a:ea typeface="MS Mincho" panose="02020609040205080304" pitchFamily="49" charset="-128"/>
                <a:cs typeface="Times New Roman" panose="02020603050405020304" pitchFamily="18" charset="0"/>
              </a:rPr>
              <a:t>ὸ</a:t>
            </a:r>
            <a:r>
              <a:rPr lang="fr-FR" i="1" dirty="0">
                <a:latin typeface="Palatino Linotype" panose="02040502050505030304" pitchFamily="18" charset="0"/>
                <a:ea typeface="MS Mincho" panose="02020609040205080304" pitchFamily="49" charset="-128"/>
                <a:cs typeface="Times New Roman" panose="02020603050405020304" pitchFamily="18" charset="0"/>
              </a:rPr>
              <a:t> </a:t>
            </a:r>
            <a:r>
              <a:rPr lang="fr-FR" i="1" dirty="0" err="1">
                <a:latin typeface="Palatino Linotype" panose="02040502050505030304" pitchFamily="18" charset="0"/>
                <a:ea typeface="MS Mincho" panose="02020609040205080304" pitchFamily="49" charset="-128"/>
                <a:cs typeface="Times New Roman" panose="02020603050405020304" pitchFamily="18" charset="0"/>
              </a:rPr>
              <a:t>τὴν</a:t>
            </a:r>
            <a:r>
              <a:rPr lang="fr-FR" i="1" dirty="0">
                <a:latin typeface="Palatino Linotype" panose="02040502050505030304" pitchFamily="18" charset="0"/>
                <a:ea typeface="MS Mincho" panose="02020609040205080304" pitchFamily="49" charset="-128"/>
                <a:cs typeface="Times New Roman" panose="02020603050405020304" pitchFamily="18" charset="0"/>
              </a:rPr>
              <a:t> </a:t>
            </a:r>
            <a:r>
              <a:rPr lang="fr-FR" i="1" dirty="0" err="1">
                <a:latin typeface="Palatino Linotype" panose="02040502050505030304" pitchFamily="18" charset="0"/>
                <a:ea typeface="MS Mincho" panose="02020609040205080304" pitchFamily="49" charset="-128"/>
                <a:cs typeface="Times New Roman" panose="02020603050405020304" pitchFamily="18" charset="0"/>
              </a:rPr>
              <a:t>ἡμετέρ</a:t>
            </a:r>
            <a:r>
              <a:rPr lang="fr-FR" i="1" dirty="0">
                <a:latin typeface="Palatino Linotype" panose="02040502050505030304" pitchFamily="18" charset="0"/>
                <a:ea typeface="MS Mincho" panose="02020609040205080304" pitchFamily="49" charset="-128"/>
                <a:cs typeface="Times New Roman" panose="02020603050405020304" pitchFamily="18" charset="0"/>
              </a:rPr>
              <a:t>α</a:t>
            </a:r>
            <a:r>
              <a:rPr lang="fr-FR" i="1" dirty="0" err="1">
                <a:latin typeface="Palatino Linotype" panose="02040502050505030304" pitchFamily="18" charset="0"/>
                <a:ea typeface="MS Mincho" panose="02020609040205080304" pitchFamily="49" charset="-128"/>
                <a:cs typeface="Times New Roman" panose="02020603050405020304" pitchFamily="18" charset="0"/>
              </a:rPr>
              <a:t>ν</a:t>
            </a:r>
            <a:r>
              <a:rPr lang="fr-FR" i="1" dirty="0">
                <a:latin typeface="Palatino Linotype" panose="02040502050505030304" pitchFamily="18" charset="0"/>
                <a:ea typeface="MS Mincho" panose="02020609040205080304" pitchFamily="49" charset="-128"/>
                <a:cs typeface="Times New Roman" panose="02020603050405020304" pitchFamily="18" charset="0"/>
              </a:rPr>
              <a:t> </a:t>
            </a:r>
            <a:r>
              <a:rPr lang="fr-FR" i="1" dirty="0" err="1">
                <a:latin typeface="Palatino Linotype" panose="02040502050505030304" pitchFamily="18" charset="0"/>
                <a:ea typeface="MS Mincho" panose="02020609040205080304" pitchFamily="49" charset="-128"/>
                <a:cs typeface="Times New Roman" panose="02020603050405020304" pitchFamily="18" charset="0"/>
              </a:rPr>
              <a:t>ἐξουσί</a:t>
            </a:r>
            <a:r>
              <a:rPr lang="fr-FR" i="1" dirty="0">
                <a:latin typeface="Palatino Linotype" panose="02040502050505030304" pitchFamily="18" charset="0"/>
                <a:ea typeface="MS Mincho" panose="02020609040205080304" pitchFamily="49" charset="-128"/>
                <a:cs typeface="Times New Roman" panose="02020603050405020304" pitchFamily="18" charset="0"/>
              </a:rPr>
              <a:t>α</a:t>
            </a:r>
            <a:r>
              <a:rPr lang="fr-FR" i="1" dirty="0" err="1">
                <a:latin typeface="Palatino Linotype" panose="02040502050505030304" pitchFamily="18" charset="0"/>
                <a:ea typeface="MS Mincho" panose="02020609040205080304" pitchFamily="49" charset="-128"/>
                <a:cs typeface="Times New Roman" panose="02020603050405020304" pitchFamily="18" charset="0"/>
              </a:rPr>
              <a:t>ν</a:t>
            </a:r>
            <a:r>
              <a:rPr lang="fr-FR" i="1" dirty="0">
                <a:latin typeface="Palatino Linotype" panose="02040502050505030304" pitchFamily="18" charset="0"/>
                <a:ea typeface="MS Mincho" panose="02020609040205080304" pitchFamily="49" charset="-128"/>
                <a:cs typeface="Times New Roman" panose="02020603050405020304" pitchFamily="18" charset="0"/>
              </a:rPr>
              <a:t> </a:t>
            </a:r>
            <a:r>
              <a:rPr lang="it-IT" dirty="0">
                <a:latin typeface="Palatino Linotype" panose="02040502050505030304" pitchFamily="18" charset="0"/>
                <a:ea typeface="Calibri" panose="020F0502020204030204" pitchFamily="34" charset="0"/>
                <a:cs typeface="Times New Roman" panose="02020603050405020304" pitchFamily="18" charset="0"/>
              </a:rPr>
              <a:t>] La tua fedeltà vede che questo è da noi concesso ai cristiani in maniera assoluta, e che anche agli altri è stata data la facoltà di seguire le loro abitudini religiose, cosa che è evidente che debba accadere in armonia con la tranquillità dei nostri tempi, cosicché ognuno in materia di fede abbia la possibilità di scegliere e praticare ciò che vuole. Da noi è stato stabilito questo, perché non sembri che ostacoliamo qualche onore o culto».</a:t>
            </a:r>
            <a:endParaRPr lang="it-IT" dirty="0"/>
          </a:p>
        </p:txBody>
      </p:sp>
    </p:spTree>
    <p:extLst>
      <p:ext uri="{BB962C8B-B14F-4D97-AF65-F5344CB8AC3E}">
        <p14:creationId xmlns:p14="http://schemas.microsoft.com/office/powerpoint/2010/main" val="14319820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B19C1EE-ED84-F13A-B7AD-3C39D3A3EAD2}"/>
              </a:ext>
            </a:extLst>
          </p:cNvPr>
          <p:cNvSpPr>
            <a:spLocks noGrp="1"/>
          </p:cNvSpPr>
          <p:nvPr>
            <p:ph type="title"/>
          </p:nvPr>
        </p:nvSpPr>
        <p:spPr>
          <a:xfrm>
            <a:off x="2254470" y="808056"/>
            <a:ext cx="8315670" cy="1077229"/>
          </a:xfrm>
        </p:spPr>
        <p:txBody>
          <a:bodyPr>
            <a:normAutofit/>
          </a:bodyPr>
          <a:lstStyle/>
          <a:p>
            <a:pPr algn="ctr"/>
            <a:r>
              <a:rPr lang="it-IT" dirty="0">
                <a:latin typeface="Palatino Linotype" panose="02040502050505030304" pitchFamily="18" charset="0"/>
              </a:rPr>
              <a:t>Eusebio di Cesarea, </a:t>
            </a:r>
            <a:r>
              <a:rPr lang="it-IT" i="1" dirty="0">
                <a:latin typeface="Palatino Linotype" panose="02040502050505030304" pitchFamily="18" charset="0"/>
              </a:rPr>
              <a:t>Vita di Costantino </a:t>
            </a:r>
            <a:r>
              <a:rPr lang="it-IT" dirty="0">
                <a:latin typeface="Palatino Linotype" panose="02040502050505030304" pitchFamily="18" charset="0"/>
              </a:rPr>
              <a:t>IV 24</a:t>
            </a:r>
            <a:br>
              <a:rPr lang="it-IT" dirty="0">
                <a:latin typeface="Palatino Linotype" panose="02040502050505030304" pitchFamily="18" charset="0"/>
              </a:rPr>
            </a:br>
            <a:endParaRPr lang="it-IT" dirty="0">
              <a:latin typeface="Palatino Linotype" panose="02040502050505030304" pitchFamily="18" charset="0"/>
            </a:endParaRPr>
          </a:p>
        </p:txBody>
      </p:sp>
      <p:sp>
        <p:nvSpPr>
          <p:cNvPr id="3" name="Segnaposto contenuto 2">
            <a:extLst>
              <a:ext uri="{FF2B5EF4-FFF2-40B4-BE49-F238E27FC236}">
                <a16:creationId xmlns:a16="http://schemas.microsoft.com/office/drawing/2014/main" id="{D5E8BE15-D722-9104-5C0D-DD304E528C4C}"/>
              </a:ext>
            </a:extLst>
          </p:cNvPr>
          <p:cNvSpPr>
            <a:spLocks noGrp="1"/>
          </p:cNvSpPr>
          <p:nvPr>
            <p:ph idx="1"/>
          </p:nvPr>
        </p:nvSpPr>
        <p:spPr>
          <a:xfrm>
            <a:off x="2254469" y="2052116"/>
            <a:ext cx="8315670" cy="3997828"/>
          </a:xfrm>
        </p:spPr>
        <p:txBody>
          <a:bodyPr/>
          <a:lstStyle/>
          <a:p>
            <a:pPr marL="0" indent="0" algn="just">
              <a:buNone/>
            </a:pPr>
            <a:r>
              <a:rPr lang="it-IT" sz="2400" dirty="0">
                <a:latin typeface="Palatino Linotype" panose="02040502050505030304" pitchFamily="18" charset="0"/>
              </a:rPr>
              <a:t>«Fu così che una volta, ricevendo a convito alcuni vescovi, a buon diritto fece l’affermazione di essere anch’egli un vescovo, esprimendosi all’incirca con queste parole, che avemmo occasione di udire: </a:t>
            </a:r>
            <a:r>
              <a:rPr lang="it-IT" sz="2400" i="1" dirty="0">
                <a:latin typeface="Palatino Linotype" panose="02040502050505030304" pitchFamily="18" charset="0"/>
              </a:rPr>
              <a:t>voi siete i vescovi di quanti stanno all’interno della Chiesa, io invece è come fossi stato designato da Dio vescovo di quanti si trovano all’esterno </a:t>
            </a:r>
            <a:r>
              <a:rPr lang="it-IT" sz="2400" dirty="0">
                <a:latin typeface="Palatino Linotype" panose="02040502050505030304" pitchFamily="18" charset="0"/>
              </a:rPr>
              <a:t>(</a:t>
            </a:r>
            <a:r>
              <a:rPr lang="it-IT" sz="2400" i="1" dirty="0" err="1">
                <a:latin typeface="Palatino Linotype" panose="02040502050505030304" pitchFamily="18" charset="0"/>
              </a:rPr>
              <a:t>episkopos</a:t>
            </a:r>
            <a:r>
              <a:rPr lang="it-IT" sz="2400" i="1" dirty="0">
                <a:latin typeface="Palatino Linotype" panose="02040502050505030304" pitchFamily="18" charset="0"/>
              </a:rPr>
              <a:t> ton </a:t>
            </a:r>
            <a:r>
              <a:rPr lang="it-IT" sz="2400" i="1" dirty="0" err="1">
                <a:latin typeface="Palatino Linotype" panose="02040502050505030304" pitchFamily="18" charset="0"/>
              </a:rPr>
              <a:t>ektos</a:t>
            </a:r>
            <a:r>
              <a:rPr lang="it-IT" sz="2400" dirty="0">
                <a:latin typeface="Palatino Linotype" panose="02040502050505030304" pitchFamily="18" charset="0"/>
              </a:rPr>
              <a:t>)»</a:t>
            </a:r>
          </a:p>
          <a:p>
            <a:endParaRPr lang="it-IT" dirty="0"/>
          </a:p>
        </p:txBody>
      </p:sp>
    </p:spTree>
    <p:extLst>
      <p:ext uri="{BB962C8B-B14F-4D97-AF65-F5344CB8AC3E}">
        <p14:creationId xmlns:p14="http://schemas.microsoft.com/office/powerpoint/2010/main" val="9779442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140ABE4-DB5C-E718-3AB7-0CC5BE8BE909}"/>
              </a:ext>
            </a:extLst>
          </p:cNvPr>
          <p:cNvSpPr>
            <a:spLocks noGrp="1"/>
          </p:cNvSpPr>
          <p:nvPr>
            <p:ph type="title"/>
          </p:nvPr>
        </p:nvSpPr>
        <p:spPr>
          <a:xfrm>
            <a:off x="2333298" y="808056"/>
            <a:ext cx="8236842" cy="1077229"/>
          </a:xfrm>
        </p:spPr>
        <p:txBody>
          <a:bodyPr>
            <a:normAutofit fontScale="90000"/>
          </a:bodyPr>
          <a:lstStyle/>
          <a:p>
            <a:pPr algn="ctr"/>
            <a:r>
              <a:rPr lang="it-IT" sz="2200" dirty="0">
                <a:latin typeface="Palatino Linotype" panose="02040502050505030304" pitchFamily="18" charset="0"/>
              </a:rPr>
              <a:t>Costantino e le controversie dottrinali</a:t>
            </a:r>
            <a:br>
              <a:rPr lang="it-IT" sz="2200" dirty="0">
                <a:latin typeface="Palatino Linotype" panose="02040502050505030304" pitchFamily="18" charset="0"/>
              </a:rPr>
            </a:br>
            <a:r>
              <a:rPr lang="it-IT" sz="2200" dirty="0">
                <a:latin typeface="Palatino Linotype" panose="02040502050505030304" pitchFamily="18" charset="0"/>
              </a:rPr>
              <a:t>(prima di Nicea)</a:t>
            </a:r>
            <a:r>
              <a:rPr lang="it-IT" sz="2200" b="1" dirty="0">
                <a:latin typeface="Palatino Linotype" panose="02040502050505030304" pitchFamily="18" charset="0"/>
                <a:ea typeface="Calibri" panose="020F0502020204030204" pitchFamily="34" charset="0"/>
                <a:cs typeface="Times New Roman" panose="02020603050405020304" pitchFamily="18" charset="0"/>
              </a:rPr>
              <a:t> Lettera di Costantino ad Alessandro ed Ario (324) (</a:t>
            </a:r>
            <a:r>
              <a:rPr lang="it-IT" sz="2200" b="1" dirty="0" err="1">
                <a:latin typeface="Palatino Linotype" panose="02040502050505030304" pitchFamily="18" charset="0"/>
                <a:ea typeface="Calibri" panose="020F0502020204030204" pitchFamily="34" charset="0"/>
                <a:cs typeface="Times New Roman" panose="02020603050405020304" pitchFamily="18" charset="0"/>
              </a:rPr>
              <a:t>Eus</a:t>
            </a:r>
            <a:r>
              <a:rPr lang="it-IT" sz="2200" b="1" dirty="0">
                <a:latin typeface="Palatino Linotype" panose="02040502050505030304" pitchFamily="18" charset="0"/>
                <a:ea typeface="Calibri" panose="020F0502020204030204" pitchFamily="34" charset="0"/>
                <a:cs typeface="Times New Roman" panose="02020603050405020304" pitchFamily="18" charset="0"/>
              </a:rPr>
              <a:t>., </a:t>
            </a:r>
            <a:r>
              <a:rPr lang="it-IT" sz="2200" b="1" i="1" dirty="0">
                <a:latin typeface="Palatino Linotype" panose="02040502050505030304" pitchFamily="18" charset="0"/>
                <a:ea typeface="Calibri" panose="020F0502020204030204" pitchFamily="34" charset="0"/>
                <a:cs typeface="Times New Roman" panose="02020603050405020304" pitchFamily="18" charset="0"/>
              </a:rPr>
              <a:t>Vita di Costantino</a:t>
            </a:r>
            <a:r>
              <a:rPr lang="it-IT" sz="2200" b="1" dirty="0">
                <a:latin typeface="Palatino Linotype" panose="02040502050505030304" pitchFamily="18" charset="0"/>
                <a:ea typeface="Calibri" panose="020F0502020204030204" pitchFamily="34" charset="0"/>
                <a:cs typeface="Times New Roman" panose="02020603050405020304" pitchFamily="18" charset="0"/>
              </a:rPr>
              <a:t> II 64-65, e 71 4-5):</a:t>
            </a:r>
            <a:br>
              <a:rPr lang="it-IT" sz="2200" dirty="0">
                <a:latin typeface="Palatino Linotype" panose="02040502050505030304" pitchFamily="18" charset="0"/>
                <a:ea typeface="Calibri" panose="020F0502020204030204" pitchFamily="34" charset="0"/>
                <a:cs typeface="Times New Roman" panose="02020603050405020304" pitchFamily="18" charset="0"/>
              </a:rPr>
            </a:br>
            <a:endParaRPr lang="it-IT" sz="2200" dirty="0">
              <a:latin typeface="Palatino Linotype" panose="02040502050505030304" pitchFamily="18" charset="0"/>
            </a:endParaRPr>
          </a:p>
        </p:txBody>
      </p:sp>
      <p:sp>
        <p:nvSpPr>
          <p:cNvPr id="3" name="Segnaposto contenuto 2">
            <a:extLst>
              <a:ext uri="{FF2B5EF4-FFF2-40B4-BE49-F238E27FC236}">
                <a16:creationId xmlns:a16="http://schemas.microsoft.com/office/drawing/2014/main" id="{093A6F40-04F7-AB8A-843A-B93AAA36E589}"/>
              </a:ext>
            </a:extLst>
          </p:cNvPr>
          <p:cNvSpPr>
            <a:spLocks noGrp="1"/>
          </p:cNvSpPr>
          <p:nvPr>
            <p:ph idx="1"/>
          </p:nvPr>
        </p:nvSpPr>
        <p:spPr>
          <a:xfrm>
            <a:off x="2333297" y="1885285"/>
            <a:ext cx="8236842" cy="4164659"/>
          </a:xfrm>
        </p:spPr>
        <p:txBody>
          <a:bodyPr>
            <a:normAutofit/>
          </a:bodyPr>
          <a:lstStyle/>
          <a:p>
            <a:pPr algn="just">
              <a:lnSpc>
                <a:spcPct val="107000"/>
              </a:lnSpc>
              <a:spcAft>
                <a:spcPts val="800"/>
              </a:spcAft>
            </a:pPr>
            <a:endParaRPr lang="it-IT" b="1" dirty="0">
              <a:latin typeface="Palatino Linotype" panose="02040502050505030304" pitchFamily="18"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it-IT" dirty="0">
                <a:latin typeface="Palatino Linotype" panose="02040502050505030304" pitchFamily="18" charset="0"/>
                <a:ea typeface="Calibri" panose="020F0502020204030204" pitchFamily="34" charset="0"/>
                <a:cs typeface="Times New Roman" panose="02020603050405020304" pitchFamily="18" charset="0"/>
              </a:rPr>
              <a:t>«...consentitemi, in qualità di servo dell’Onnipotente, di condurre a termine il mio impegno, affinché io possa riportare alla concordia generale il suo popolo con la mia voce, il mio ministero e i miei costanti ammonimenti. Poiché, infatti, come ho detto, la fede per noi è una sola e una sola è l’interpretazione della nostra dottrina, e poiché inoltre gli enunciati della Legge contengono, in ogni parte di essa, l’idea dell’integrità del tutto in un’unica disposizione dell’animo, la causa che ha provocato tra voi questa disputa meschina, dal momento che non riguarda l’autorità della legge nel suo complesso, non susciti fra voi alcuna divisione o ribellione».</a:t>
            </a:r>
          </a:p>
          <a:p>
            <a:endParaRPr lang="it-IT" dirty="0"/>
          </a:p>
        </p:txBody>
      </p:sp>
    </p:spTree>
    <p:extLst>
      <p:ext uri="{BB962C8B-B14F-4D97-AF65-F5344CB8AC3E}">
        <p14:creationId xmlns:p14="http://schemas.microsoft.com/office/powerpoint/2010/main" val="23088292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EED765A-189A-F159-A427-E50CD2D11D0A}"/>
              </a:ext>
            </a:extLst>
          </p:cNvPr>
          <p:cNvSpPr>
            <a:spLocks noGrp="1"/>
          </p:cNvSpPr>
          <p:nvPr>
            <p:ph type="title"/>
          </p:nvPr>
        </p:nvSpPr>
        <p:spPr>
          <a:xfrm>
            <a:off x="2427890" y="808056"/>
            <a:ext cx="8142249" cy="1077229"/>
          </a:xfrm>
        </p:spPr>
        <p:txBody>
          <a:bodyPr>
            <a:normAutofit fontScale="90000"/>
          </a:bodyPr>
          <a:lstStyle/>
          <a:p>
            <a:pPr algn="ctr"/>
            <a:r>
              <a:rPr lang="it-IT" sz="2700" dirty="0">
                <a:latin typeface="Palatino Linotype" panose="02040502050505030304" pitchFamily="18" charset="0"/>
              </a:rPr>
              <a:t>Eusebio di Cesarea, </a:t>
            </a:r>
            <a:r>
              <a:rPr lang="it-IT" sz="2700" i="1" dirty="0">
                <a:latin typeface="Palatino Linotype" panose="02040502050505030304" pitchFamily="18" charset="0"/>
              </a:rPr>
              <a:t>Discorso per il Trentennale </a:t>
            </a:r>
            <a:r>
              <a:rPr lang="it-IT" sz="2700" dirty="0">
                <a:latin typeface="Palatino Linotype" panose="02040502050505030304" pitchFamily="18" charset="0"/>
              </a:rPr>
              <a:t>I 6-II 2 –V 2 (336 d.C.):</a:t>
            </a:r>
            <a:br>
              <a:rPr lang="it-IT" sz="2700" dirty="0">
                <a:latin typeface="Palatino Linotype" panose="02040502050505030304" pitchFamily="18" charset="0"/>
              </a:rPr>
            </a:br>
            <a:r>
              <a:rPr lang="it-IT" sz="2700" dirty="0">
                <a:latin typeface="Palatino Linotype" panose="02040502050505030304" pitchFamily="18" charset="0"/>
              </a:rPr>
              <a:t>L’imperatore è immagine e imitazione di Dio</a:t>
            </a:r>
            <a:br>
              <a:rPr lang="it-IT" dirty="0">
                <a:latin typeface="Palatino Linotype" panose="02040502050505030304" pitchFamily="18" charset="0"/>
              </a:rPr>
            </a:br>
            <a:endParaRPr lang="it-IT" dirty="0">
              <a:latin typeface="Palatino Linotype" panose="02040502050505030304" pitchFamily="18" charset="0"/>
            </a:endParaRPr>
          </a:p>
        </p:txBody>
      </p:sp>
      <p:sp>
        <p:nvSpPr>
          <p:cNvPr id="3" name="Segnaposto contenuto 2">
            <a:extLst>
              <a:ext uri="{FF2B5EF4-FFF2-40B4-BE49-F238E27FC236}">
                <a16:creationId xmlns:a16="http://schemas.microsoft.com/office/drawing/2014/main" id="{1F1D6A17-713C-9C91-DAC7-2C5362809457}"/>
              </a:ext>
            </a:extLst>
          </p:cNvPr>
          <p:cNvSpPr>
            <a:spLocks noGrp="1"/>
          </p:cNvSpPr>
          <p:nvPr>
            <p:ph idx="1"/>
          </p:nvPr>
        </p:nvSpPr>
        <p:spPr>
          <a:xfrm>
            <a:off x="2427889" y="2052116"/>
            <a:ext cx="8142250" cy="3997828"/>
          </a:xfrm>
        </p:spPr>
        <p:txBody>
          <a:bodyPr>
            <a:normAutofit fontScale="85000" lnSpcReduction="10000"/>
          </a:bodyPr>
          <a:lstStyle/>
          <a:p>
            <a:pPr marL="6160" indent="0">
              <a:buNone/>
            </a:pPr>
            <a:endParaRPr lang="it-IT" dirty="0">
              <a:latin typeface="Palatino Linotype" panose="02040502050505030304" pitchFamily="18" charset="0"/>
            </a:endParaRPr>
          </a:p>
          <a:p>
            <a:pPr marL="6160" indent="0">
              <a:buNone/>
            </a:pPr>
            <a:r>
              <a:rPr lang="it-IT" dirty="0">
                <a:latin typeface="Palatino Linotype" panose="02040502050505030304" pitchFamily="18" charset="0"/>
              </a:rPr>
              <a:t>Questi è il signore di tutto il cosmo, il logos di Dio che si muove su tutte, per tutte e in tutte le realtà visibili e invisibili; da lui e per lui, l’imperatore caro a Dio, portando in sé l’immagine del regno superno a imitazione dell’Onnipotente, tiene ferme le redini e governa tutte le cose sulla terra […] Il Logos unigenito di Dio regna con il padre nei secoli dei secoli e così l’imperatore, a lui caro, sostenuto dalle emanazioni regali dall’alto e rafforzato da una chiamata divina, regna sulla terra per lunghi periodi di anni. E come il Salvatore di tutto rende decorosi l’intero cielo e il cosmo e il regno iperuranio per suo Padre, così l’altro a lui caro guida i suoi sudditi verso il Logos unigenito e Salvatore e li rende idonei per il suo regno […] Può chiamarsi davvero sovrano, colui che rappresenta nell’anima l’imitazione del regno superno con virtù regali. </a:t>
            </a:r>
          </a:p>
          <a:p>
            <a:endParaRPr lang="it-IT" dirty="0"/>
          </a:p>
        </p:txBody>
      </p:sp>
    </p:spTree>
    <p:extLst>
      <p:ext uri="{BB962C8B-B14F-4D97-AF65-F5344CB8AC3E}">
        <p14:creationId xmlns:p14="http://schemas.microsoft.com/office/powerpoint/2010/main" val="5005807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3F16EA-DDC2-FD2A-1CE1-545394C08D8A}"/>
              </a:ext>
            </a:extLst>
          </p:cNvPr>
          <p:cNvSpPr>
            <a:spLocks noGrp="1"/>
          </p:cNvSpPr>
          <p:nvPr>
            <p:ph type="title"/>
          </p:nvPr>
        </p:nvSpPr>
        <p:spPr>
          <a:xfrm>
            <a:off x="2286000" y="808056"/>
            <a:ext cx="8284139" cy="1604068"/>
          </a:xfrm>
        </p:spPr>
        <p:txBody>
          <a:bodyPr>
            <a:noAutofit/>
          </a:bodyPr>
          <a:lstStyle/>
          <a:p>
            <a:pPr algn="ctr"/>
            <a:r>
              <a:rPr lang="it-IT" sz="2400" dirty="0">
                <a:latin typeface="Palatino Linotype" panose="02040502050505030304" pitchFamily="18" charset="0"/>
              </a:rPr>
              <a:t>E. Prinzivalli, </a:t>
            </a:r>
            <a:r>
              <a:rPr lang="it-IT" sz="2400" i="1" dirty="0">
                <a:latin typeface="Palatino Linotype" panose="02040502050505030304" pitchFamily="18" charset="0"/>
              </a:rPr>
              <a:t>Questioni di storia del cristianesimo antico I-IV secolo. L’organizzazione ecclesiale, il rapporto con l’Impero romano, le teologia della storia e la visione dell’uomo</a:t>
            </a:r>
            <a:r>
              <a:rPr lang="it-IT" sz="2400" dirty="0">
                <a:latin typeface="Palatino Linotype" panose="02040502050505030304" pitchFamily="18" charset="0"/>
              </a:rPr>
              <a:t>, Roma 2009, p. 13: </a:t>
            </a:r>
          </a:p>
        </p:txBody>
      </p:sp>
      <p:sp>
        <p:nvSpPr>
          <p:cNvPr id="3" name="Segnaposto contenuto 2">
            <a:extLst>
              <a:ext uri="{FF2B5EF4-FFF2-40B4-BE49-F238E27FC236}">
                <a16:creationId xmlns:a16="http://schemas.microsoft.com/office/drawing/2014/main" id="{BFCD037C-EE04-3024-32CA-38A0CB655939}"/>
              </a:ext>
            </a:extLst>
          </p:cNvPr>
          <p:cNvSpPr>
            <a:spLocks noGrp="1"/>
          </p:cNvSpPr>
          <p:nvPr>
            <p:ph idx="1"/>
          </p:nvPr>
        </p:nvSpPr>
        <p:spPr>
          <a:xfrm>
            <a:off x="2285999" y="2052116"/>
            <a:ext cx="8284139" cy="3997828"/>
          </a:xfrm>
        </p:spPr>
        <p:txBody>
          <a:bodyPr/>
          <a:lstStyle/>
          <a:p>
            <a:pPr marL="6160" indent="0" algn="ctr">
              <a:buNone/>
            </a:pPr>
            <a:r>
              <a:rPr lang="it-IT" dirty="0">
                <a:latin typeface="Palatino Linotype" panose="02040502050505030304" pitchFamily="18" charset="0"/>
              </a:rPr>
              <a:t>«In generale, uno dei grandi problemi della coscienza cristiana di tutti i secoli è il rapporto con il mondo, di cui l’autorità terrena è l’espressione più emblematica; i cristiani oscillano fra l’atteggiamento di libertà interiore rispetto all’esistente e la volontà di influenzare, in nome di valori sentiti come irrinunciabili, le scelte politiche».</a:t>
            </a:r>
          </a:p>
        </p:txBody>
      </p:sp>
    </p:spTree>
    <p:extLst>
      <p:ext uri="{BB962C8B-B14F-4D97-AF65-F5344CB8AC3E}">
        <p14:creationId xmlns:p14="http://schemas.microsoft.com/office/powerpoint/2010/main" val="5778007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2440BCD-1388-A0E8-738B-2C99CB8C5C8E}"/>
              </a:ext>
            </a:extLst>
          </p:cNvPr>
          <p:cNvSpPr>
            <a:spLocks noGrp="1"/>
          </p:cNvSpPr>
          <p:nvPr>
            <p:ph type="title"/>
          </p:nvPr>
        </p:nvSpPr>
        <p:spPr>
          <a:xfrm>
            <a:off x="2333298" y="808056"/>
            <a:ext cx="8236842" cy="1077229"/>
          </a:xfrm>
        </p:spPr>
        <p:txBody>
          <a:bodyPr>
            <a:normAutofit fontScale="90000"/>
          </a:bodyPr>
          <a:lstStyle/>
          <a:p>
            <a:pPr algn="ctr"/>
            <a:r>
              <a:rPr lang="en-US" sz="2400" b="1" dirty="0">
                <a:latin typeface="Palatino Linotype" panose="02040502050505030304" pitchFamily="18" charset="0"/>
              </a:rPr>
              <a:t>Atanasio di Alessandria, </a:t>
            </a:r>
            <a:r>
              <a:rPr lang="en-US" sz="2400" b="1" i="1" dirty="0">
                <a:latin typeface="Palatino Linotype" panose="02040502050505030304" pitchFamily="18" charset="0"/>
              </a:rPr>
              <a:t>Historia </a:t>
            </a:r>
            <a:r>
              <a:rPr lang="en-US" sz="2400" b="1" i="1" dirty="0" err="1">
                <a:latin typeface="Palatino Linotype" panose="02040502050505030304" pitchFamily="18" charset="0"/>
              </a:rPr>
              <a:t>Arianorum</a:t>
            </a:r>
            <a:r>
              <a:rPr lang="en-US" sz="2400" b="1" i="1" dirty="0">
                <a:latin typeface="Palatino Linotype" panose="02040502050505030304" pitchFamily="18" charset="0"/>
              </a:rPr>
              <a:t> </a:t>
            </a:r>
            <a:r>
              <a:rPr lang="en-US" sz="2400" b="1" dirty="0">
                <a:latin typeface="Palatino Linotype" panose="02040502050505030304" pitchFamily="18" charset="0"/>
              </a:rPr>
              <a:t>33 (357-358 </a:t>
            </a:r>
            <a:r>
              <a:rPr lang="en-US" sz="2400" b="1" dirty="0" err="1">
                <a:latin typeface="Palatino Linotype" panose="02040502050505030304" pitchFamily="18" charset="0"/>
              </a:rPr>
              <a:t>d.C.</a:t>
            </a:r>
            <a:r>
              <a:rPr lang="en-US" sz="2400" b="1" dirty="0">
                <a:latin typeface="Palatino Linotype" panose="02040502050505030304" pitchFamily="18" charset="0"/>
              </a:rPr>
              <a:t>):</a:t>
            </a:r>
            <a:br>
              <a:rPr lang="it-IT" sz="2400" dirty="0">
                <a:latin typeface="Palatino Linotype" panose="02040502050505030304" pitchFamily="18" charset="0"/>
              </a:rPr>
            </a:br>
            <a:endParaRPr lang="it-IT" sz="2400" dirty="0">
              <a:latin typeface="Palatino Linotype" panose="02040502050505030304" pitchFamily="18" charset="0"/>
            </a:endParaRPr>
          </a:p>
        </p:txBody>
      </p:sp>
      <p:sp>
        <p:nvSpPr>
          <p:cNvPr id="3" name="Segnaposto contenuto 2">
            <a:extLst>
              <a:ext uri="{FF2B5EF4-FFF2-40B4-BE49-F238E27FC236}">
                <a16:creationId xmlns:a16="http://schemas.microsoft.com/office/drawing/2014/main" id="{175BE90A-8227-724F-AFC9-73B4F72A0DFA}"/>
              </a:ext>
            </a:extLst>
          </p:cNvPr>
          <p:cNvSpPr>
            <a:spLocks noGrp="1"/>
          </p:cNvSpPr>
          <p:nvPr>
            <p:ph idx="1"/>
          </p:nvPr>
        </p:nvSpPr>
        <p:spPr>
          <a:xfrm>
            <a:off x="2333297" y="2052116"/>
            <a:ext cx="8236842" cy="3997828"/>
          </a:xfrm>
        </p:spPr>
        <p:txBody>
          <a:bodyPr/>
          <a:lstStyle/>
          <a:p>
            <a:pPr marL="6160" indent="0" algn="just">
              <a:buNone/>
            </a:pPr>
            <a:r>
              <a:rPr lang="it-IT" dirty="0">
                <a:latin typeface="Palatino Linotype" panose="02040502050505030304" pitchFamily="18" charset="0"/>
              </a:rPr>
              <a:t>Non ti immischiare nelle questioni della Chiesa e non darci ordini su queste; piuttosto accogli le nostre istruzioni. Dio ti ha affidato l’impe</a:t>
            </a:r>
            <a:r>
              <a:rPr lang="it-IT" i="1" dirty="0">
                <a:latin typeface="Palatino Linotype" panose="02040502050505030304" pitchFamily="18" charset="0"/>
              </a:rPr>
              <a:t>rium; </a:t>
            </a:r>
            <a:r>
              <a:rPr lang="it-IT" dirty="0">
                <a:latin typeface="Palatino Linotype" panose="02040502050505030304" pitchFamily="18" charset="0"/>
              </a:rPr>
              <a:t>a noi [vescovi] la Chiesa. Chiunque ti sottragga la sovranità offenderebbe la provvidenza di Dio; allo stesso modo, abbi paura che se tu sottomettessi a te la Chiesa tu ti renderesti responsabile di una grave infrazione. È scritto: “Rendi a Cesare quel che è di Cesare e a Dio quel che è di Dio” [Mt 22,21]. Come noi non abbiamo la facoltà di governare il mondo, così tu non hai il potere di muovere l’incensiere.</a:t>
            </a:r>
          </a:p>
          <a:p>
            <a:endParaRPr lang="it-IT" dirty="0"/>
          </a:p>
        </p:txBody>
      </p:sp>
    </p:spTree>
    <p:extLst>
      <p:ext uri="{BB962C8B-B14F-4D97-AF65-F5344CB8AC3E}">
        <p14:creationId xmlns:p14="http://schemas.microsoft.com/office/powerpoint/2010/main" val="10728331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275414A-F1B2-9497-1D51-7348139DAE1A}"/>
              </a:ext>
            </a:extLst>
          </p:cNvPr>
          <p:cNvSpPr>
            <a:spLocks noGrp="1"/>
          </p:cNvSpPr>
          <p:nvPr>
            <p:ph type="title"/>
          </p:nvPr>
        </p:nvSpPr>
        <p:spPr/>
        <p:txBody>
          <a:bodyPr/>
          <a:lstStyle/>
          <a:p>
            <a:endParaRPr lang="it-IT"/>
          </a:p>
        </p:txBody>
      </p:sp>
      <p:graphicFrame>
        <p:nvGraphicFramePr>
          <p:cNvPr id="4" name="Segnaposto contenuto 3">
            <a:extLst>
              <a:ext uri="{FF2B5EF4-FFF2-40B4-BE49-F238E27FC236}">
                <a16:creationId xmlns:a16="http://schemas.microsoft.com/office/drawing/2014/main" id="{C4DAD975-8F96-8CD3-EE35-3AEECFE6FB60}"/>
              </a:ext>
            </a:extLst>
          </p:cNvPr>
          <p:cNvGraphicFramePr>
            <a:graphicFrameLocks noGrp="1"/>
          </p:cNvGraphicFramePr>
          <p:nvPr>
            <p:ph idx="1"/>
            <p:extLst>
              <p:ext uri="{D42A27DB-BD31-4B8C-83A1-F6EECF244321}">
                <p14:modId xmlns:p14="http://schemas.microsoft.com/office/powerpoint/2010/main" val="107983561"/>
              </p:ext>
            </p:extLst>
          </p:nvPr>
        </p:nvGraphicFramePr>
        <p:xfrm>
          <a:off x="1040524" y="110358"/>
          <a:ext cx="9529051" cy="6621517"/>
        </p:xfrm>
        <a:graphic>
          <a:graphicData uri="http://schemas.openxmlformats.org/drawingml/2006/table">
            <a:tbl>
              <a:tblPr firstRow="1" firstCol="1" bandRow="1">
                <a:tableStyleId>{5C22544A-7EE6-4342-B048-85BDC9FD1C3A}</a:tableStyleId>
              </a:tblPr>
              <a:tblGrid>
                <a:gridCol w="9529051">
                  <a:extLst>
                    <a:ext uri="{9D8B030D-6E8A-4147-A177-3AD203B41FA5}">
                      <a16:colId xmlns:a16="http://schemas.microsoft.com/office/drawing/2014/main" val="4254348901"/>
                    </a:ext>
                  </a:extLst>
                </a:gridCol>
              </a:tblGrid>
              <a:tr h="6621517">
                <a:tc>
                  <a:txBody>
                    <a:bodyPr/>
                    <a:lstStyle/>
                    <a:p>
                      <a:pPr>
                        <a:lnSpc>
                          <a:spcPct val="107000"/>
                        </a:lnSpc>
                        <a:buNone/>
                      </a:pPr>
                      <a:endParaRPr lang="it-IT" sz="1100" dirty="0">
                        <a:effectLst/>
                        <a:latin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488046305"/>
                  </a:ext>
                </a:extLst>
              </a:tr>
            </a:tbl>
          </a:graphicData>
        </a:graphic>
      </p:graphicFrame>
      <p:sp>
        <p:nvSpPr>
          <p:cNvPr id="5" name="Rectangle 1">
            <a:extLst>
              <a:ext uri="{FF2B5EF4-FFF2-40B4-BE49-F238E27FC236}">
                <a16:creationId xmlns:a16="http://schemas.microsoft.com/office/drawing/2014/main" id="{91573BE2-4E2E-8B84-D25B-C6E2332B43EF}"/>
              </a:ext>
            </a:extLst>
          </p:cNvPr>
          <p:cNvSpPr>
            <a:spLocks noChangeArrowheads="1"/>
          </p:cNvSpPr>
          <p:nvPr/>
        </p:nvSpPr>
        <p:spPr bwMode="auto">
          <a:xfrm>
            <a:off x="0" y="-25279"/>
            <a:ext cx="184731" cy="50775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152352" rIns="91440" bIns="7617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it-IT" sz="1800" b="0" i="0" u="none" strike="noStrike" cap="none" normalizeH="0" baseline="0" dirty="0">
              <a:ln>
                <a:noFill/>
              </a:ln>
              <a:solidFill>
                <a:schemeClr val="tx1"/>
              </a:solidFill>
              <a:effectLst/>
              <a:latin typeface="Arial" panose="020B0604020202020204" pitchFamily="34" charset="0"/>
            </a:endParaRPr>
          </a:p>
        </p:txBody>
      </p:sp>
      <p:sp>
        <p:nvSpPr>
          <p:cNvPr id="7" name="CasellaDiTesto 6">
            <a:extLst>
              <a:ext uri="{FF2B5EF4-FFF2-40B4-BE49-F238E27FC236}">
                <a16:creationId xmlns:a16="http://schemas.microsoft.com/office/drawing/2014/main" id="{3932A353-5163-86B5-3B86-FC157770E8D5}"/>
              </a:ext>
            </a:extLst>
          </p:cNvPr>
          <p:cNvSpPr txBox="1"/>
          <p:nvPr/>
        </p:nvSpPr>
        <p:spPr>
          <a:xfrm>
            <a:off x="1040524" y="1"/>
            <a:ext cx="9529051" cy="6740307"/>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altLang="it-IT" sz="1600" b="0" i="0" u="none" strike="noStrike" cap="none" normalizeH="0" baseline="0" dirty="0">
              <a:ln>
                <a:noFill/>
              </a:ln>
              <a:effectLst/>
              <a:latin typeface="Palatino Linotype" panose="0204050205050503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it-IT" sz="1600" b="0" i="0" u="none" strike="noStrike" cap="none" normalizeH="0" baseline="0" dirty="0">
                <a:ln>
                  <a:noFill/>
                </a:ln>
                <a:effectLst/>
                <a:latin typeface="Palatino Linotype" panose="02040502050505030304" pitchFamily="18" charset="0"/>
                <a:ea typeface="Times New Roman" panose="02020603050405020304" pitchFamily="18" charset="0"/>
                <a:cs typeface="Arial" panose="020B0604020202020204" pitchFamily="34" charset="0"/>
              </a:rPr>
              <a:t>Bibliografia di riferimento:</a:t>
            </a:r>
            <a:endParaRPr kumimoji="0" lang="it-IT" altLang="it-IT" sz="1600" b="0" i="0" u="none" strike="noStrike" cap="none" normalizeH="0" baseline="0" dirty="0">
              <a:ln>
                <a:noFill/>
              </a:ln>
              <a:effectLst/>
              <a:latin typeface="Palatino Linotype" panose="0204050205050503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it-IT" sz="1600" b="0" i="0" u="none" strike="noStrike" cap="none" normalizeH="0" baseline="0" dirty="0">
                <a:ln>
                  <a:noFill/>
                </a:ln>
                <a:effectLst/>
                <a:latin typeface="Palatino Linotype" panose="02040502050505030304" pitchFamily="18" charset="0"/>
                <a:ea typeface="Times New Roman" panose="02020603050405020304" pitchFamily="18" charset="0"/>
                <a:cs typeface="Open Sans" panose="020B0606030504020204" pitchFamily="34" charset="0"/>
              </a:rPr>
              <a:t>R. Farina, </a:t>
            </a:r>
            <a:r>
              <a:rPr kumimoji="0" lang="en-US" altLang="it-IT" sz="1600" b="0" i="0" u="sng" strike="noStrike" cap="none" normalizeH="0" baseline="0" dirty="0">
                <a:ln>
                  <a:noFill/>
                </a:ln>
                <a:effectLst/>
                <a:latin typeface="Palatino Linotype" panose="02040502050505030304" pitchFamily="18" charset="0"/>
                <a:ea typeface="Times New Roman" panose="02020603050405020304" pitchFamily="18" charset="0"/>
                <a:cs typeface="Open Sans" panose="020B0606030504020204" pitchFamily="34" charset="0"/>
                <a:hlinkClick r:id="rId2">
                  <a:extLst>
                    <a:ext uri="{A12FA001-AC4F-418D-AE19-62706E023703}">
                      <ahyp:hlinkClr xmlns:ahyp="http://schemas.microsoft.com/office/drawing/2018/hyperlinkcolor" val="tx"/>
                    </a:ext>
                  </a:extLst>
                </a:hlinkClick>
              </a:rPr>
              <a:t>L'impero e l'imperatore cristiano in Eusebio di Cesarea: la prima teologia politica del cristianesimo, Zürich: PAS Verlag, 1966;  </a:t>
            </a:r>
            <a:endParaRPr kumimoji="0" lang="en-US" altLang="it-IT" sz="1600" b="0" i="0" u="sng" strike="noStrike" cap="none" normalizeH="0" baseline="0" dirty="0">
              <a:ln>
                <a:noFill/>
              </a:ln>
              <a:effectLst/>
              <a:latin typeface="Palatino Linotype" panose="02040502050505030304" pitchFamily="18" charset="0"/>
              <a:ea typeface="Times New Roman" panose="02020603050405020304" pitchFamily="18" charset="0"/>
              <a:cs typeface="Open Sans" panose="020B0606030504020204" pitchFamily="34" charset="0"/>
            </a:endParaRPr>
          </a:p>
          <a:p>
            <a:pPr lvl="0" defTabSz="914400" eaLnBrk="0" fontAlgn="base" hangingPunct="0">
              <a:spcBef>
                <a:spcPct val="0"/>
              </a:spcBef>
              <a:spcAft>
                <a:spcPct val="0"/>
              </a:spcAft>
            </a:pPr>
            <a:r>
              <a:rPr lang="it-IT" sz="1600" dirty="0">
                <a:latin typeface="Palatino Linotype" panose="02040502050505030304" pitchFamily="18" charset="0"/>
              </a:rPr>
              <a:t>P. Prodi, L. Sartori (a cura di), Cristianesimo e potere, Bologna, EDB, 1986;</a:t>
            </a:r>
            <a:endParaRPr kumimoji="0" lang="en-US" altLang="it-IT" sz="1600" i="0" strike="noStrike" cap="none" normalizeH="0" baseline="0" dirty="0">
              <a:ln>
                <a:noFill/>
              </a:ln>
              <a:effectLst/>
              <a:latin typeface="Palatino Linotype" panose="0204050205050503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it-IT" sz="1600" b="0" i="0" strike="noStrike" cap="none" normalizeH="0" baseline="0" dirty="0">
                <a:ln>
                  <a:noFill/>
                </a:ln>
                <a:effectLst/>
                <a:latin typeface="Palatino Linotype" panose="02040502050505030304" pitchFamily="18" charset="0"/>
                <a:ea typeface="Times New Roman" panose="02020603050405020304" pitchFamily="18" charset="0"/>
                <a:cs typeface="Open Sans" panose="020B0606030504020204" pitchFamily="34" charset="0"/>
              </a:rPr>
              <a:t>A. Cain – N. Lenski (eds.), </a:t>
            </a:r>
            <a:r>
              <a:rPr kumimoji="0" lang="en-US" altLang="it-IT" sz="1600" b="0" strike="noStrike" cap="none" normalizeH="0" baseline="0" dirty="0">
                <a:ln>
                  <a:noFill/>
                </a:ln>
                <a:effectLst/>
                <a:latin typeface="Palatino Linotype" panose="02040502050505030304" pitchFamily="18" charset="0"/>
                <a:ea typeface="Times New Roman" panose="02020603050405020304" pitchFamily="18" charset="0"/>
                <a:cs typeface="Open Sans" panose="020B0606030504020204" pitchFamily="34" charset="0"/>
              </a:rPr>
              <a:t>The power of religion in Late Antiquity, </a:t>
            </a:r>
            <a:r>
              <a:rPr kumimoji="0" lang="en-US" altLang="it-IT" sz="1600" b="0" i="0" strike="noStrike" cap="none" normalizeH="0" baseline="0" dirty="0">
                <a:ln>
                  <a:noFill/>
                </a:ln>
                <a:effectLst/>
                <a:latin typeface="Palatino Linotype" panose="02040502050505030304" pitchFamily="18" charset="0"/>
                <a:ea typeface="Times New Roman" panose="02020603050405020304" pitchFamily="18" charset="0"/>
                <a:cs typeface="Open Sans" panose="020B0606030504020204" pitchFamily="34" charset="0"/>
              </a:rPr>
              <a:t>London: Routledge 1991;</a:t>
            </a:r>
            <a:endParaRPr kumimoji="0" lang="en-US" altLang="it-IT" sz="1600" b="0" i="0" strike="noStrike" cap="none" normalizeH="0" baseline="0" dirty="0">
              <a:ln>
                <a:noFill/>
              </a:ln>
              <a:effectLst/>
              <a:latin typeface="Palatino Linotype" panose="0204050205050503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it-IT" sz="1600" b="0" i="0" strike="noStrike" cap="none" normalizeH="0" baseline="0" dirty="0">
                <a:ln>
                  <a:noFill/>
                </a:ln>
                <a:effectLst/>
                <a:latin typeface="Palatino Linotype" panose="02040502050505030304" pitchFamily="18" charset="0"/>
                <a:ea typeface="Calibri" panose="020F0502020204030204" pitchFamily="34" charset="0"/>
                <a:cs typeface="Open Sans" panose="020B0606030504020204" pitchFamily="34" charset="0"/>
              </a:rPr>
              <a:t>E. dal Covolo – R. </a:t>
            </a:r>
            <a:r>
              <a:rPr kumimoji="0" lang="en-US" altLang="it-IT" sz="1600" b="0" i="0" strike="noStrike" cap="none" normalizeH="0" baseline="0" dirty="0" err="1">
                <a:ln>
                  <a:noFill/>
                </a:ln>
                <a:effectLst/>
                <a:latin typeface="Palatino Linotype" panose="02040502050505030304" pitchFamily="18" charset="0"/>
                <a:ea typeface="Calibri" panose="020F0502020204030204" pitchFamily="34" charset="0"/>
                <a:cs typeface="Open Sans" panose="020B0606030504020204" pitchFamily="34" charset="0"/>
              </a:rPr>
              <a:t>Uglione</a:t>
            </a:r>
            <a:r>
              <a:rPr kumimoji="0" lang="en-US" altLang="it-IT" sz="1600" b="0" i="0" strike="noStrike" cap="none" normalizeH="0" baseline="0" dirty="0">
                <a:ln>
                  <a:noFill/>
                </a:ln>
                <a:effectLst/>
                <a:latin typeface="Palatino Linotype" panose="02040502050505030304" pitchFamily="18" charset="0"/>
                <a:ea typeface="Calibri" panose="020F0502020204030204" pitchFamily="34" charset="0"/>
                <a:cs typeface="Open Sans" panose="020B0606030504020204" pitchFamily="34" charset="0"/>
              </a:rPr>
              <a:t>, </a:t>
            </a:r>
            <a:r>
              <a:rPr kumimoji="0" lang="en-US" altLang="it-IT" sz="1600" b="0" i="0" strike="noStrike" cap="none" normalizeH="0" baseline="0" dirty="0">
                <a:ln>
                  <a:noFill/>
                </a:ln>
                <a:effectLst/>
                <a:latin typeface="Palatino Linotype" panose="02040502050505030304" pitchFamily="18" charset="0"/>
                <a:ea typeface="Calibri" panose="020F0502020204030204" pitchFamily="34" charset="0"/>
                <a:cs typeface="Open Sans" panose="020B0606030504020204" pitchFamily="34" charset="0"/>
                <a:hlinkClick r:id="rId3">
                  <a:extLst>
                    <a:ext uri="{A12FA001-AC4F-418D-AE19-62706E023703}">
                      <ahyp:hlinkClr xmlns:ahyp="http://schemas.microsoft.com/office/drawing/2018/hyperlinkcolor" val="tx"/>
                    </a:ext>
                  </a:extLst>
                </a:hlinkClick>
              </a:rPr>
              <a:t>Cristianesimo e istituzioni politiche: da Augusto a Costantino, Roma: LAS, 1995; </a:t>
            </a:r>
            <a:endParaRPr kumimoji="0" lang="en-US" altLang="it-IT" sz="1600" b="0" i="0" strike="noStrike" cap="none" normalizeH="0" baseline="0" dirty="0">
              <a:ln>
                <a:noFill/>
              </a:ln>
              <a:effectLst/>
              <a:latin typeface="Palatino Linotype" panose="0204050205050503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it-IT" sz="1600" b="0" i="0" strike="noStrike" cap="none" normalizeH="0" baseline="0" dirty="0">
                <a:ln>
                  <a:noFill/>
                </a:ln>
                <a:effectLst/>
                <a:latin typeface="Palatino Linotype" panose="02040502050505030304" pitchFamily="18" charset="0"/>
                <a:ea typeface="Calibri" panose="020F0502020204030204" pitchFamily="34" charset="0"/>
                <a:cs typeface="Times New Roman" panose="02020603050405020304" pitchFamily="18" charset="0"/>
              </a:rPr>
              <a:t>G. Filoramo – P. </a:t>
            </a:r>
            <a:r>
              <a:rPr kumimoji="0" lang="en-US" altLang="it-IT" sz="1600" b="0" i="0" strike="noStrike" cap="none" normalizeH="0" baseline="0" dirty="0" err="1">
                <a:ln>
                  <a:noFill/>
                </a:ln>
                <a:effectLst/>
                <a:latin typeface="Palatino Linotype" panose="02040502050505030304" pitchFamily="18" charset="0"/>
                <a:ea typeface="Calibri" panose="020F0502020204030204" pitchFamily="34" charset="0"/>
                <a:cs typeface="Times New Roman" panose="02020603050405020304" pitchFamily="18" charset="0"/>
              </a:rPr>
              <a:t>Bettiolo</a:t>
            </a:r>
            <a:r>
              <a:rPr kumimoji="0" lang="en-US" altLang="it-IT" sz="1600" b="0" i="0" strike="noStrike" cap="none" normalizeH="0" baseline="0" dirty="0">
                <a:ln>
                  <a:noFill/>
                </a:ln>
                <a:effectLst/>
                <a:latin typeface="Palatino Linotype" panose="02040502050505030304" pitchFamily="18" charset="0"/>
                <a:ea typeface="Calibri" panose="020F0502020204030204" pitchFamily="34" charset="0"/>
                <a:cs typeface="Times New Roman" panose="02020603050405020304" pitchFamily="18" charset="0"/>
              </a:rPr>
              <a:t>, </a:t>
            </a:r>
            <a:r>
              <a:rPr kumimoji="0" lang="en-US" altLang="it-IT" sz="1600" b="0" strike="noStrike" cap="none" normalizeH="0" baseline="0" dirty="0">
                <a:ln>
                  <a:noFill/>
                </a:ln>
                <a:effectLst/>
                <a:latin typeface="Palatino Linotype" panose="02040502050505030304" pitchFamily="18" charset="0"/>
                <a:ea typeface="Calibri" panose="020F0502020204030204" pitchFamily="34" charset="0"/>
                <a:cs typeface="Times New Roman" panose="02020603050405020304" pitchFamily="18" charset="0"/>
              </a:rPr>
              <a:t>Il Dio </a:t>
            </a:r>
            <a:r>
              <a:rPr kumimoji="0" lang="en-US" altLang="it-IT" sz="1600" b="0" strike="noStrike" cap="none" normalizeH="0" baseline="0" dirty="0" err="1">
                <a:ln>
                  <a:noFill/>
                </a:ln>
                <a:effectLst/>
                <a:latin typeface="Palatino Linotype" panose="02040502050505030304" pitchFamily="18" charset="0"/>
                <a:ea typeface="Calibri" panose="020F0502020204030204" pitchFamily="34" charset="0"/>
                <a:cs typeface="Times New Roman" panose="02020603050405020304" pitchFamily="18" charset="0"/>
              </a:rPr>
              <a:t>mortale</a:t>
            </a:r>
            <a:r>
              <a:rPr kumimoji="0" lang="en-US" altLang="it-IT" sz="1600" b="0" strike="noStrike" cap="none" normalizeH="0" baseline="0" dirty="0">
                <a:ln>
                  <a:noFill/>
                </a:ln>
                <a:effectLst/>
                <a:latin typeface="Palatino Linotype" panose="02040502050505030304" pitchFamily="18" charset="0"/>
                <a:ea typeface="Calibri" panose="020F0502020204030204" pitchFamily="34" charset="0"/>
                <a:cs typeface="Times New Roman" panose="02020603050405020304" pitchFamily="18" charset="0"/>
              </a:rPr>
              <a:t>. </a:t>
            </a:r>
            <a:r>
              <a:rPr kumimoji="0" lang="en-US" altLang="it-IT" sz="1600" b="0" strike="noStrike" cap="none" normalizeH="0" baseline="0" dirty="0" err="1">
                <a:ln>
                  <a:noFill/>
                </a:ln>
                <a:effectLst/>
                <a:latin typeface="Palatino Linotype" panose="02040502050505030304" pitchFamily="18" charset="0"/>
                <a:ea typeface="Calibri" panose="020F0502020204030204" pitchFamily="34" charset="0"/>
                <a:cs typeface="Times New Roman" panose="02020603050405020304" pitchFamily="18" charset="0"/>
              </a:rPr>
              <a:t>Teologie</a:t>
            </a:r>
            <a:r>
              <a:rPr kumimoji="0" lang="en-US" altLang="it-IT" sz="1600" b="0" strike="noStrike" cap="none" normalizeH="0" baseline="0" dirty="0">
                <a:ln>
                  <a:noFill/>
                </a:ln>
                <a:effectLst/>
                <a:latin typeface="Palatino Linotype" panose="02040502050505030304" pitchFamily="18" charset="0"/>
                <a:ea typeface="Calibri" panose="020F0502020204030204" pitchFamily="34" charset="0"/>
                <a:cs typeface="Times New Roman" panose="02020603050405020304" pitchFamily="18" charset="0"/>
              </a:rPr>
              <a:t> </a:t>
            </a:r>
            <a:r>
              <a:rPr kumimoji="0" lang="en-US" altLang="it-IT" sz="1600" b="0" strike="noStrike" cap="none" normalizeH="0" baseline="0" dirty="0" err="1">
                <a:ln>
                  <a:noFill/>
                </a:ln>
                <a:effectLst/>
                <a:latin typeface="Palatino Linotype" panose="02040502050505030304" pitchFamily="18" charset="0"/>
                <a:ea typeface="Calibri" panose="020F0502020204030204" pitchFamily="34" charset="0"/>
                <a:cs typeface="Times New Roman" panose="02020603050405020304" pitchFamily="18" charset="0"/>
              </a:rPr>
              <a:t>politiche</a:t>
            </a:r>
            <a:r>
              <a:rPr kumimoji="0" lang="en-US" altLang="it-IT" sz="1600" b="0" strike="noStrike" cap="none" normalizeH="0" baseline="0" dirty="0">
                <a:ln>
                  <a:noFill/>
                </a:ln>
                <a:effectLst/>
                <a:latin typeface="Palatino Linotype" panose="02040502050505030304" pitchFamily="18" charset="0"/>
                <a:ea typeface="Calibri" panose="020F0502020204030204" pitchFamily="34" charset="0"/>
                <a:cs typeface="Times New Roman" panose="02020603050405020304" pitchFamily="18" charset="0"/>
              </a:rPr>
              <a:t> </a:t>
            </a:r>
            <a:r>
              <a:rPr kumimoji="0" lang="en-US" altLang="it-IT" sz="1600" b="0" strike="noStrike" cap="none" normalizeH="0" baseline="0" dirty="0" err="1">
                <a:ln>
                  <a:noFill/>
                </a:ln>
                <a:effectLst/>
                <a:latin typeface="Palatino Linotype" panose="02040502050505030304" pitchFamily="18" charset="0"/>
                <a:ea typeface="Calibri" panose="020F0502020204030204" pitchFamily="34" charset="0"/>
                <a:cs typeface="Times New Roman" panose="02020603050405020304" pitchFamily="18" charset="0"/>
              </a:rPr>
              <a:t>fra</a:t>
            </a:r>
            <a:r>
              <a:rPr kumimoji="0" lang="en-US" altLang="it-IT" sz="1600" b="0" strike="noStrike" cap="none" normalizeH="0" baseline="0" dirty="0">
                <a:ln>
                  <a:noFill/>
                </a:ln>
                <a:effectLst/>
                <a:latin typeface="Palatino Linotype" panose="02040502050505030304" pitchFamily="18" charset="0"/>
                <a:ea typeface="Calibri" panose="020F0502020204030204" pitchFamily="34" charset="0"/>
                <a:cs typeface="Times New Roman" panose="02020603050405020304" pitchFamily="18" charset="0"/>
              </a:rPr>
              <a:t> antico e </a:t>
            </a:r>
            <a:r>
              <a:rPr kumimoji="0" lang="en-US" altLang="it-IT" sz="1600" b="0" strike="noStrike" cap="none" normalizeH="0" baseline="0" dirty="0" err="1">
                <a:ln>
                  <a:noFill/>
                </a:ln>
                <a:effectLst/>
                <a:latin typeface="Palatino Linotype" panose="02040502050505030304" pitchFamily="18" charset="0"/>
                <a:ea typeface="Calibri" panose="020F0502020204030204" pitchFamily="34" charset="0"/>
                <a:cs typeface="Times New Roman" panose="02020603050405020304" pitchFamily="18" charset="0"/>
              </a:rPr>
              <a:t>contemporaneo</a:t>
            </a:r>
            <a:r>
              <a:rPr kumimoji="0" lang="en-US" altLang="it-IT" sz="1600" b="0" i="0" strike="noStrike" cap="none" normalizeH="0" baseline="0" dirty="0">
                <a:ln>
                  <a:noFill/>
                </a:ln>
                <a:effectLst/>
                <a:latin typeface="Palatino Linotype" panose="02040502050505030304" pitchFamily="18" charset="0"/>
                <a:ea typeface="Calibri" panose="020F0502020204030204" pitchFamily="34" charset="0"/>
                <a:cs typeface="Times New Roman" panose="02020603050405020304" pitchFamily="18" charset="0"/>
              </a:rPr>
              <a:t>, Brescia, </a:t>
            </a:r>
            <a:r>
              <a:rPr kumimoji="0" lang="en-US" altLang="it-IT" sz="1600" b="0" i="0" strike="noStrike" cap="none" normalizeH="0" baseline="0" dirty="0" err="1">
                <a:ln>
                  <a:noFill/>
                </a:ln>
                <a:effectLst/>
                <a:latin typeface="Palatino Linotype" panose="02040502050505030304" pitchFamily="18" charset="0"/>
                <a:ea typeface="Calibri" panose="020F0502020204030204" pitchFamily="34" charset="0"/>
                <a:cs typeface="Times New Roman" panose="02020603050405020304" pitchFamily="18" charset="0"/>
              </a:rPr>
              <a:t>Morcelliana</a:t>
            </a:r>
            <a:r>
              <a:rPr kumimoji="0" lang="en-US" altLang="it-IT" sz="1600" b="0" i="0" strike="noStrike" cap="none" normalizeH="0" baseline="0" dirty="0">
                <a:ln>
                  <a:noFill/>
                </a:ln>
                <a:effectLst/>
                <a:latin typeface="Palatino Linotype" panose="02040502050505030304" pitchFamily="18" charset="0"/>
                <a:ea typeface="Calibri" panose="020F0502020204030204" pitchFamily="34" charset="0"/>
                <a:cs typeface="Times New Roman" panose="02020603050405020304" pitchFamily="18" charset="0"/>
              </a:rPr>
              <a:t> 2002;</a:t>
            </a:r>
            <a:endParaRPr kumimoji="0" lang="en-US" altLang="it-IT" sz="1600" b="0" i="0" strike="noStrike" cap="none" normalizeH="0" baseline="0" dirty="0">
              <a:ln>
                <a:noFill/>
              </a:ln>
              <a:effectLst/>
              <a:latin typeface="Palatino Linotype" panose="0204050205050503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it-IT" sz="1600" b="0" i="0" strike="noStrike" cap="none" normalizeH="0" baseline="0" dirty="0">
                <a:ln>
                  <a:noFill/>
                </a:ln>
                <a:effectLst/>
                <a:latin typeface="Palatino Linotype" panose="02040502050505030304" pitchFamily="18" charset="0"/>
                <a:ea typeface="Times New Roman" panose="02020603050405020304" pitchFamily="18" charset="0"/>
                <a:cs typeface="Arial" panose="020B0604020202020204" pitchFamily="34" charset="0"/>
              </a:rPr>
              <a:t>M. </a:t>
            </a:r>
            <a:r>
              <a:rPr kumimoji="0" lang="en-US" altLang="it-IT" sz="1600" b="0" i="0" strike="noStrike" cap="none" normalizeH="0" baseline="0" dirty="0" err="1">
                <a:ln>
                  <a:noFill/>
                </a:ln>
                <a:effectLst/>
                <a:latin typeface="Palatino Linotype" panose="02040502050505030304" pitchFamily="18" charset="0"/>
                <a:ea typeface="Times New Roman" panose="02020603050405020304" pitchFamily="18" charset="0"/>
                <a:cs typeface="Arial" panose="020B0604020202020204" pitchFamily="34" charset="0"/>
              </a:rPr>
              <a:t>Amerise</a:t>
            </a:r>
            <a:r>
              <a:rPr kumimoji="0" lang="en-US" altLang="it-IT" sz="1600" b="0" i="0" strike="noStrike" cap="none" normalizeH="0" baseline="0" dirty="0">
                <a:ln>
                  <a:noFill/>
                </a:ln>
                <a:effectLst/>
                <a:latin typeface="Palatino Linotype" panose="02040502050505030304" pitchFamily="18" charset="0"/>
                <a:ea typeface="Times New Roman" panose="02020603050405020304" pitchFamily="18" charset="0"/>
                <a:cs typeface="Arial" panose="020B0604020202020204" pitchFamily="34" charset="0"/>
              </a:rPr>
              <a:t> (a cura di). </a:t>
            </a:r>
            <a:r>
              <a:rPr kumimoji="0" lang="en-US" altLang="it-IT" sz="1600" b="0" i="0" strike="noStrike" cap="none" normalizeH="0" baseline="0" dirty="0" err="1">
                <a:ln>
                  <a:noFill/>
                </a:ln>
                <a:effectLst/>
                <a:latin typeface="Palatino Linotype" panose="02040502050505030304" pitchFamily="18" charset="0"/>
                <a:ea typeface="Times New Roman" panose="02020603050405020304" pitchFamily="18" charset="0"/>
                <a:cs typeface="Arial" panose="020B0604020202020204" pitchFamily="34" charset="0"/>
              </a:rPr>
              <a:t>Elogio</a:t>
            </a:r>
            <a:r>
              <a:rPr kumimoji="0" lang="en-US" altLang="it-IT" sz="1600" b="0" i="0" strike="noStrike" cap="none" normalizeH="0" baseline="0" dirty="0">
                <a:ln>
                  <a:noFill/>
                </a:ln>
                <a:effectLst/>
                <a:latin typeface="Palatino Linotype" panose="02040502050505030304" pitchFamily="18" charset="0"/>
                <a:ea typeface="Times New Roman" panose="02020603050405020304" pitchFamily="18" charset="0"/>
                <a:cs typeface="Arial" panose="020B0604020202020204" pitchFamily="34" charset="0"/>
              </a:rPr>
              <a:t> di Costantino. </a:t>
            </a:r>
            <a:r>
              <a:rPr kumimoji="0" lang="en-US" altLang="it-IT" sz="1600" b="0" i="0" strike="noStrike" cap="none" normalizeH="0" baseline="0" dirty="0" err="1">
                <a:ln>
                  <a:noFill/>
                </a:ln>
                <a:effectLst/>
                <a:latin typeface="Palatino Linotype" panose="02040502050505030304" pitchFamily="18" charset="0"/>
                <a:ea typeface="Times New Roman" panose="02020603050405020304" pitchFamily="18" charset="0"/>
                <a:cs typeface="Arial" panose="020B0604020202020204" pitchFamily="34" charset="0"/>
              </a:rPr>
              <a:t>Discorso</a:t>
            </a:r>
            <a:r>
              <a:rPr kumimoji="0" lang="en-US" altLang="it-IT" sz="1600" b="0" i="0" strike="noStrike" cap="none" normalizeH="0" baseline="0" dirty="0">
                <a:ln>
                  <a:noFill/>
                </a:ln>
                <a:effectLst/>
                <a:latin typeface="Palatino Linotype" panose="02040502050505030304" pitchFamily="18" charset="0"/>
                <a:ea typeface="Times New Roman" panose="02020603050405020304" pitchFamily="18" charset="0"/>
                <a:cs typeface="Arial" panose="020B0604020202020204" pitchFamily="34" charset="0"/>
              </a:rPr>
              <a:t> per il </a:t>
            </a:r>
            <a:r>
              <a:rPr kumimoji="0" lang="en-US" altLang="it-IT" sz="1600" b="0" i="0" strike="noStrike" cap="none" normalizeH="0" baseline="0" dirty="0" err="1">
                <a:ln>
                  <a:noFill/>
                </a:ln>
                <a:effectLst/>
                <a:latin typeface="Palatino Linotype" panose="02040502050505030304" pitchFamily="18" charset="0"/>
                <a:ea typeface="Times New Roman" panose="02020603050405020304" pitchFamily="18" charset="0"/>
                <a:cs typeface="Arial" panose="020B0604020202020204" pitchFamily="34" charset="0"/>
              </a:rPr>
              <a:t>Trenetennale</a:t>
            </a:r>
            <a:r>
              <a:rPr kumimoji="0" lang="en-US" altLang="it-IT" sz="1600" b="0" i="0" strike="noStrike" cap="none" normalizeH="0" baseline="0" dirty="0">
                <a:ln>
                  <a:noFill/>
                </a:ln>
                <a:effectLst/>
                <a:latin typeface="Palatino Linotype" panose="02040502050505030304" pitchFamily="18" charset="0"/>
                <a:ea typeface="Times New Roman" panose="02020603050405020304" pitchFamily="18" charset="0"/>
                <a:cs typeface="Arial" panose="020B0604020202020204" pitchFamily="34" charset="0"/>
              </a:rPr>
              <a:t>. </a:t>
            </a:r>
            <a:r>
              <a:rPr kumimoji="0" lang="en-US" altLang="it-IT" sz="1600" b="0" i="0" strike="noStrike" cap="none" normalizeH="0" baseline="0" dirty="0" err="1">
                <a:ln>
                  <a:noFill/>
                </a:ln>
                <a:effectLst/>
                <a:latin typeface="Palatino Linotype" panose="02040502050505030304" pitchFamily="18" charset="0"/>
                <a:ea typeface="Times New Roman" panose="02020603050405020304" pitchFamily="18" charset="0"/>
                <a:cs typeface="Arial" panose="020B0604020202020204" pitchFamily="34" charset="0"/>
              </a:rPr>
              <a:t>Discorso</a:t>
            </a:r>
            <a:r>
              <a:rPr kumimoji="0" lang="en-US" altLang="it-IT" sz="1600" b="0" i="0" strike="noStrike" cap="none" normalizeH="0" baseline="0" dirty="0">
                <a:ln>
                  <a:noFill/>
                </a:ln>
                <a:effectLst/>
                <a:latin typeface="Palatino Linotype" panose="02040502050505030304" pitchFamily="18" charset="0"/>
                <a:ea typeface="Times New Roman" panose="02020603050405020304" pitchFamily="18" charset="0"/>
                <a:cs typeface="Arial" panose="020B0604020202020204" pitchFamily="34" charset="0"/>
              </a:rPr>
              <a:t> Regale, </a:t>
            </a:r>
            <a:r>
              <a:rPr kumimoji="0" lang="en-US" altLang="it-IT" sz="1600" b="0" i="0" strike="noStrike" cap="none" normalizeH="0" baseline="0" dirty="0" err="1">
                <a:ln>
                  <a:noFill/>
                </a:ln>
                <a:effectLst/>
                <a:latin typeface="Palatino Linotype" panose="02040502050505030304" pitchFamily="18" charset="0"/>
                <a:ea typeface="Times New Roman" panose="02020603050405020304" pitchFamily="18" charset="0"/>
                <a:cs typeface="Arial" panose="020B0604020202020204" pitchFamily="34" charset="0"/>
              </a:rPr>
              <a:t>Paoline</a:t>
            </a:r>
            <a:r>
              <a:rPr kumimoji="0" lang="en-US" altLang="it-IT" sz="1600" b="0" i="0" strike="noStrike" cap="none" normalizeH="0" baseline="0" dirty="0">
                <a:ln>
                  <a:noFill/>
                </a:ln>
                <a:effectLst/>
                <a:latin typeface="Palatino Linotype" panose="02040502050505030304" pitchFamily="18" charset="0"/>
                <a:ea typeface="Times New Roman" panose="02020603050405020304" pitchFamily="18" charset="0"/>
                <a:cs typeface="Arial" panose="020B0604020202020204" pitchFamily="34" charset="0"/>
              </a:rPr>
              <a:t>, 2005;</a:t>
            </a:r>
            <a:endParaRPr kumimoji="0" lang="en-US" altLang="it-IT" sz="1600" b="0" i="0" strike="noStrike" cap="none" normalizeH="0" baseline="0" dirty="0">
              <a:ln>
                <a:noFill/>
              </a:ln>
              <a:effectLst/>
              <a:latin typeface="Palatino Linotype" panose="0204050205050503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it-IT" sz="1600" b="0" i="0" strike="noStrike" cap="none" normalizeH="0" baseline="0" dirty="0">
                <a:ln>
                  <a:noFill/>
                </a:ln>
                <a:effectLst/>
                <a:latin typeface="Palatino Linotype" panose="02040502050505030304" pitchFamily="18" charset="0"/>
                <a:ea typeface="Calibri" panose="020F0502020204030204" pitchFamily="34" charset="0"/>
                <a:cs typeface="Open Sans" panose="020B0606030504020204" pitchFamily="34" charset="0"/>
              </a:rPr>
              <a:t>G. Filoramo, </a:t>
            </a:r>
            <a:r>
              <a:rPr kumimoji="0" lang="en-US" altLang="it-IT" sz="1600" b="0" i="0" strike="noStrike" cap="none" normalizeH="0" baseline="0" dirty="0">
                <a:ln>
                  <a:noFill/>
                </a:ln>
                <a:effectLst/>
                <a:latin typeface="Palatino Linotype" panose="02040502050505030304" pitchFamily="18" charset="0"/>
                <a:ea typeface="Calibri" panose="020F0502020204030204" pitchFamily="34" charset="0"/>
                <a:cs typeface="Open Sans" panose="020B0606030504020204" pitchFamily="34" charset="0"/>
                <a:hlinkClick r:id="rId4">
                  <a:extLst>
                    <a:ext uri="{A12FA001-AC4F-418D-AE19-62706E023703}">
                      <ahyp:hlinkClr xmlns:ahyp="http://schemas.microsoft.com/office/drawing/2018/hyperlinkcolor" val="tx"/>
                    </a:ext>
                  </a:extLst>
                </a:hlinkClick>
              </a:rPr>
              <a:t>Teologie politiche : modelli a confronto, Brescia: Morcelliana, 2005;</a:t>
            </a:r>
            <a:endParaRPr kumimoji="0" lang="en-US" altLang="it-IT" sz="1600" b="0" i="0" strike="noStrike" cap="none" normalizeH="0" baseline="0" dirty="0">
              <a:ln>
                <a:noFill/>
              </a:ln>
              <a:effectLst/>
              <a:latin typeface="Palatino Linotype" panose="0204050205050503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it-IT" sz="1600" b="0" i="0" strike="noStrike" cap="none" normalizeH="0" baseline="0" dirty="0">
                <a:ln>
                  <a:noFill/>
                </a:ln>
                <a:effectLst/>
                <a:latin typeface="Palatino Linotype" panose="02040502050505030304" pitchFamily="18" charset="0"/>
                <a:ea typeface="Calibri" panose="020F0502020204030204" pitchFamily="34" charset="0"/>
                <a:cs typeface="Times New Roman" panose="02020603050405020304" pitchFamily="18" charset="0"/>
              </a:rPr>
              <a:t>R. Penna, </a:t>
            </a:r>
            <a:r>
              <a:rPr kumimoji="0" lang="en-US" altLang="it-IT" sz="1600" b="0" strike="noStrike" cap="none" normalizeH="0" baseline="0" dirty="0">
                <a:ln>
                  <a:noFill/>
                </a:ln>
                <a:effectLst/>
                <a:latin typeface="Palatino Linotype" panose="02040502050505030304" pitchFamily="18" charset="0"/>
                <a:ea typeface="Calibri" panose="020F0502020204030204" pitchFamily="34" charset="0"/>
                <a:cs typeface="Times New Roman" panose="02020603050405020304" pitchFamily="18" charset="0"/>
              </a:rPr>
              <a:t>Il </a:t>
            </a:r>
            <a:r>
              <a:rPr kumimoji="0" lang="en-US" altLang="it-IT" sz="1600" b="0" strike="noStrike" cap="none" normalizeH="0" baseline="0" dirty="0" err="1">
                <a:ln>
                  <a:noFill/>
                </a:ln>
                <a:effectLst/>
                <a:latin typeface="Palatino Linotype" panose="02040502050505030304" pitchFamily="18" charset="0"/>
                <a:ea typeface="Calibri" panose="020F0502020204030204" pitchFamily="34" charset="0"/>
                <a:cs typeface="Times New Roman" panose="02020603050405020304" pitchFamily="18" charset="0"/>
              </a:rPr>
              <a:t>potere</a:t>
            </a:r>
            <a:r>
              <a:rPr kumimoji="0" lang="en-US" altLang="it-IT" sz="1600" b="0" strike="noStrike" cap="none" normalizeH="0" baseline="0" dirty="0">
                <a:ln>
                  <a:noFill/>
                </a:ln>
                <a:effectLst/>
                <a:latin typeface="Palatino Linotype" panose="02040502050505030304" pitchFamily="18" charset="0"/>
                <a:ea typeface="Calibri" panose="020F0502020204030204" pitchFamily="34" charset="0"/>
                <a:cs typeface="Times New Roman" panose="02020603050405020304" pitchFamily="18" charset="0"/>
              </a:rPr>
              <a:t> politico: </a:t>
            </a:r>
            <a:r>
              <a:rPr kumimoji="0" lang="en-US" altLang="it-IT" sz="1600" b="0" strike="noStrike" cap="none" normalizeH="0" baseline="0" dirty="0" err="1">
                <a:ln>
                  <a:noFill/>
                </a:ln>
                <a:effectLst/>
                <a:latin typeface="Palatino Linotype" panose="02040502050505030304" pitchFamily="18" charset="0"/>
                <a:ea typeface="Calibri" panose="020F0502020204030204" pitchFamily="34" charset="0"/>
                <a:cs typeface="Times New Roman" panose="02020603050405020304" pitchFamily="18" charset="0"/>
              </a:rPr>
              <a:t>bisogno</a:t>
            </a:r>
            <a:r>
              <a:rPr kumimoji="0" lang="en-US" altLang="it-IT" sz="1600" b="0" strike="noStrike" cap="none" normalizeH="0" baseline="0" dirty="0">
                <a:ln>
                  <a:noFill/>
                </a:ln>
                <a:effectLst/>
                <a:latin typeface="Palatino Linotype" panose="02040502050505030304" pitchFamily="18" charset="0"/>
                <a:ea typeface="Calibri" panose="020F0502020204030204" pitchFamily="34" charset="0"/>
                <a:cs typeface="Times New Roman" panose="02020603050405020304" pitchFamily="18" charset="0"/>
              </a:rPr>
              <a:t> e </a:t>
            </a:r>
            <a:r>
              <a:rPr kumimoji="0" lang="en-US" altLang="it-IT" sz="1600" b="0" strike="noStrike" cap="none" normalizeH="0" baseline="0" dirty="0" err="1">
                <a:ln>
                  <a:noFill/>
                </a:ln>
                <a:effectLst/>
                <a:latin typeface="Palatino Linotype" panose="02040502050505030304" pitchFamily="18" charset="0"/>
                <a:ea typeface="Calibri" panose="020F0502020204030204" pitchFamily="34" charset="0"/>
                <a:cs typeface="Times New Roman" panose="02020603050405020304" pitchFamily="18" charset="0"/>
              </a:rPr>
              <a:t>rifiuto</a:t>
            </a:r>
            <a:r>
              <a:rPr kumimoji="0" lang="en-US" altLang="it-IT" sz="1600" b="0" strike="noStrike" cap="none" normalizeH="0" baseline="0" dirty="0">
                <a:ln>
                  <a:noFill/>
                </a:ln>
                <a:effectLst/>
                <a:latin typeface="Palatino Linotype" panose="02040502050505030304" pitchFamily="18" charset="0"/>
                <a:ea typeface="Calibri" panose="020F0502020204030204" pitchFamily="34" charset="0"/>
                <a:cs typeface="Times New Roman" panose="02020603050405020304" pitchFamily="18" charset="0"/>
              </a:rPr>
              <a:t> </a:t>
            </a:r>
            <a:r>
              <a:rPr kumimoji="0" lang="en-US" altLang="it-IT" sz="1600" b="0" strike="noStrike" cap="none" normalizeH="0" baseline="0" dirty="0" err="1">
                <a:ln>
                  <a:noFill/>
                </a:ln>
                <a:effectLst/>
                <a:latin typeface="Palatino Linotype" panose="02040502050505030304" pitchFamily="18" charset="0"/>
                <a:ea typeface="Calibri" panose="020F0502020204030204" pitchFamily="34" charset="0"/>
                <a:cs typeface="Times New Roman" panose="02020603050405020304" pitchFamily="18" charset="0"/>
              </a:rPr>
              <a:t>dell’autorità</a:t>
            </a:r>
            <a:r>
              <a:rPr kumimoji="0" lang="en-US" altLang="it-IT" sz="1600" b="0" i="0" strike="noStrike" cap="none" normalizeH="0" baseline="0" dirty="0">
                <a:ln>
                  <a:noFill/>
                </a:ln>
                <a:effectLst/>
                <a:latin typeface="Palatino Linotype" panose="02040502050505030304" pitchFamily="18" charset="0"/>
                <a:ea typeface="Calibri" panose="020F0502020204030204" pitchFamily="34" charset="0"/>
                <a:cs typeface="Times New Roman" panose="02020603050405020304" pitchFamily="18" charset="0"/>
              </a:rPr>
              <a:t>. </a:t>
            </a:r>
            <a:r>
              <a:rPr kumimoji="0" lang="en-US" altLang="it-IT" sz="1600" b="0" i="0" strike="noStrike" cap="none" normalizeH="0" baseline="0" dirty="0" err="1">
                <a:ln>
                  <a:noFill/>
                </a:ln>
                <a:effectLst/>
                <a:latin typeface="Palatino Linotype" panose="02040502050505030304" pitchFamily="18" charset="0"/>
                <a:ea typeface="Calibri" panose="020F0502020204030204" pitchFamily="34" charset="0"/>
                <a:cs typeface="Times New Roman" panose="02020603050405020304" pitchFamily="18" charset="0"/>
              </a:rPr>
              <a:t>Ricerche</a:t>
            </a:r>
            <a:r>
              <a:rPr kumimoji="0" lang="en-US" altLang="it-IT" sz="1600" b="0" i="0" strike="noStrike" cap="none" normalizeH="0" baseline="0" dirty="0">
                <a:ln>
                  <a:noFill/>
                </a:ln>
                <a:effectLst/>
                <a:latin typeface="Palatino Linotype" panose="02040502050505030304" pitchFamily="18" charset="0"/>
                <a:ea typeface="Calibri" panose="020F0502020204030204" pitchFamily="34" charset="0"/>
                <a:cs typeface="Times New Roman" panose="02020603050405020304" pitchFamily="18" charset="0"/>
              </a:rPr>
              <a:t> storico-</a:t>
            </a:r>
            <a:r>
              <a:rPr kumimoji="0" lang="en-US" altLang="it-IT" sz="1600" b="0" i="0" strike="noStrike" cap="none" normalizeH="0" baseline="0" dirty="0" err="1">
                <a:ln>
                  <a:noFill/>
                </a:ln>
                <a:effectLst/>
                <a:latin typeface="Palatino Linotype" panose="02040502050505030304" pitchFamily="18" charset="0"/>
                <a:ea typeface="Calibri" panose="020F0502020204030204" pitchFamily="34" charset="0"/>
                <a:cs typeface="Times New Roman" panose="02020603050405020304" pitchFamily="18" charset="0"/>
              </a:rPr>
              <a:t>bibliche</a:t>
            </a:r>
            <a:r>
              <a:rPr kumimoji="0" lang="en-US" altLang="it-IT" sz="1600" b="0" i="0" strike="noStrike" cap="none" normalizeH="0" baseline="0" dirty="0">
                <a:ln>
                  <a:noFill/>
                </a:ln>
                <a:effectLst/>
                <a:latin typeface="Palatino Linotype" panose="02040502050505030304" pitchFamily="18" charset="0"/>
                <a:ea typeface="Calibri" panose="020F0502020204030204" pitchFamily="34" charset="0"/>
                <a:cs typeface="Times New Roman" panose="02020603050405020304" pitchFamily="18" charset="0"/>
              </a:rPr>
              <a:t> 1-2, 2006;</a:t>
            </a:r>
          </a:p>
          <a:p>
            <a:pPr lvl="0" defTabSz="914400" eaLnBrk="0" fontAlgn="base" hangingPunct="0">
              <a:spcBef>
                <a:spcPct val="0"/>
              </a:spcBef>
              <a:spcAft>
                <a:spcPct val="0"/>
              </a:spcAft>
            </a:pPr>
            <a:r>
              <a:rPr lang="en-US" altLang="it-IT" sz="1600" dirty="0">
                <a:latin typeface="Palatino Linotype" panose="02040502050505030304" pitchFamily="18" charset="0"/>
              </a:rPr>
              <a:t>G. Agamben , Il regno e la gloria. Per </a:t>
            </a:r>
            <a:r>
              <a:rPr lang="en-US" altLang="it-IT" sz="1600" dirty="0" err="1">
                <a:latin typeface="Palatino Linotype" panose="02040502050505030304" pitchFamily="18" charset="0"/>
              </a:rPr>
              <a:t>una</a:t>
            </a:r>
            <a:r>
              <a:rPr lang="en-US" altLang="it-IT" sz="1600" dirty="0">
                <a:latin typeface="Palatino Linotype" panose="02040502050505030304" pitchFamily="18" charset="0"/>
              </a:rPr>
              <a:t> </a:t>
            </a:r>
            <a:r>
              <a:rPr lang="en-US" altLang="it-IT" sz="1600" dirty="0" err="1">
                <a:latin typeface="Palatino Linotype" panose="02040502050505030304" pitchFamily="18" charset="0"/>
              </a:rPr>
              <a:t>genealogia</a:t>
            </a:r>
            <a:r>
              <a:rPr lang="en-US" altLang="it-IT" sz="1600" dirty="0">
                <a:latin typeface="Palatino Linotype" panose="02040502050505030304" pitchFamily="18" charset="0"/>
              </a:rPr>
              <a:t> </a:t>
            </a:r>
            <a:r>
              <a:rPr lang="en-US" altLang="it-IT" sz="1600" dirty="0" err="1">
                <a:latin typeface="Palatino Linotype" panose="02040502050505030304" pitchFamily="18" charset="0"/>
              </a:rPr>
              <a:t>teologica</a:t>
            </a:r>
            <a:r>
              <a:rPr lang="en-US" altLang="it-IT" sz="1600" dirty="0">
                <a:latin typeface="Palatino Linotype" panose="02040502050505030304" pitchFamily="18" charset="0"/>
              </a:rPr>
              <a:t> </a:t>
            </a:r>
            <a:r>
              <a:rPr lang="en-US" altLang="it-IT" sz="1600" dirty="0" err="1">
                <a:latin typeface="Palatino Linotype" panose="02040502050505030304" pitchFamily="18" charset="0"/>
              </a:rPr>
              <a:t>dell’economia</a:t>
            </a:r>
            <a:r>
              <a:rPr lang="en-US" altLang="it-IT" sz="1600" dirty="0">
                <a:latin typeface="Palatino Linotype" panose="02040502050505030304" pitchFamily="18" charset="0"/>
              </a:rPr>
              <a:t> e del </a:t>
            </a:r>
            <a:r>
              <a:rPr lang="en-US" altLang="it-IT" sz="1600" dirty="0" err="1">
                <a:latin typeface="Palatino Linotype" panose="02040502050505030304" pitchFamily="18" charset="0"/>
              </a:rPr>
              <a:t>governo</a:t>
            </a:r>
            <a:r>
              <a:rPr lang="en-US" altLang="it-IT" sz="1600" dirty="0">
                <a:latin typeface="Palatino Linotype" panose="02040502050505030304" pitchFamily="18" charset="0"/>
              </a:rPr>
              <a:t>. Homo </a:t>
            </a:r>
            <a:r>
              <a:rPr lang="en-US" altLang="it-IT" sz="1600" dirty="0" err="1">
                <a:latin typeface="Palatino Linotype" panose="02040502050505030304" pitchFamily="18" charset="0"/>
              </a:rPr>
              <a:t>sacer</a:t>
            </a:r>
            <a:r>
              <a:rPr lang="en-US" altLang="it-IT" sz="1600" dirty="0">
                <a:latin typeface="Palatino Linotype" panose="02040502050505030304" pitchFamily="18" charset="0"/>
              </a:rPr>
              <a:t> II, Vicenza, Neri Pozza, 2007 ;</a:t>
            </a:r>
            <a:endParaRPr kumimoji="0" lang="en-US" altLang="it-IT" sz="1600" b="0" i="0" strike="noStrike" cap="none" normalizeH="0" baseline="0" dirty="0">
              <a:ln>
                <a:noFill/>
              </a:ln>
              <a:effectLst/>
              <a:latin typeface="Palatino Linotype" panose="0204050205050503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it-IT" sz="1600" b="0" i="0" strike="noStrike" cap="none" normalizeH="0" baseline="0" dirty="0">
                <a:ln>
                  <a:noFill/>
                </a:ln>
                <a:effectLst/>
                <a:latin typeface="Palatino Linotype" panose="02040502050505030304" pitchFamily="18" charset="0"/>
                <a:ea typeface="Calibri" panose="020F0502020204030204" pitchFamily="34" charset="0"/>
                <a:cs typeface="Times New Roman" panose="02020603050405020304" pitchFamily="18" charset="0"/>
              </a:rPr>
              <a:t>G. Lettieri, </a:t>
            </a:r>
            <a:r>
              <a:rPr kumimoji="0" lang="en-US" altLang="it-IT" sz="1600" b="0" strike="noStrike" cap="none" normalizeH="0" baseline="0" dirty="0">
                <a:ln>
                  <a:noFill/>
                </a:ln>
                <a:effectLst/>
                <a:latin typeface="Palatino Linotype" panose="02040502050505030304" pitchFamily="18" charset="0"/>
                <a:ea typeface="Calibri" panose="020F0502020204030204" pitchFamily="34" charset="0"/>
                <a:cs typeface="Times New Roman" panose="02020603050405020304" pitchFamily="18" charset="0"/>
              </a:rPr>
              <a:t>Roma, il Principe e il </a:t>
            </a:r>
            <a:r>
              <a:rPr kumimoji="0" lang="en-US" altLang="it-IT" sz="1600" b="0" strike="noStrike" cap="none" normalizeH="0" baseline="0" dirty="0" err="1">
                <a:ln>
                  <a:noFill/>
                </a:ln>
                <a:effectLst/>
                <a:latin typeface="Palatino Linotype" panose="02040502050505030304" pitchFamily="18" charset="0"/>
                <a:ea typeface="Calibri" panose="020F0502020204030204" pitchFamily="34" charset="0"/>
                <a:cs typeface="Times New Roman" panose="02020603050405020304" pitchFamily="18" charset="0"/>
              </a:rPr>
              <a:t>Messia</a:t>
            </a:r>
            <a:r>
              <a:rPr kumimoji="0" lang="en-US" altLang="it-IT" sz="1600" b="0" strike="noStrike" cap="none" normalizeH="0" baseline="0" dirty="0">
                <a:ln>
                  <a:noFill/>
                </a:ln>
                <a:effectLst/>
                <a:latin typeface="Palatino Linotype" panose="02040502050505030304" pitchFamily="18" charset="0"/>
                <a:ea typeface="Calibri" panose="020F0502020204030204" pitchFamily="34" charset="0"/>
                <a:cs typeface="Times New Roman" panose="02020603050405020304" pitchFamily="18" charset="0"/>
              </a:rPr>
              <a:t>. Fondazione e </a:t>
            </a:r>
            <a:r>
              <a:rPr kumimoji="0" lang="en-US" altLang="it-IT" sz="1600" b="0" strike="noStrike" cap="none" normalizeH="0" baseline="0" dirty="0" err="1">
                <a:ln>
                  <a:noFill/>
                </a:ln>
                <a:effectLst/>
                <a:latin typeface="Palatino Linotype" panose="02040502050505030304" pitchFamily="18" charset="0"/>
                <a:ea typeface="Calibri" panose="020F0502020204030204" pitchFamily="34" charset="0"/>
                <a:cs typeface="Times New Roman" panose="02020603050405020304" pitchFamily="18" charset="0"/>
              </a:rPr>
              <a:t>decostruzione</a:t>
            </a:r>
            <a:r>
              <a:rPr kumimoji="0" lang="en-US" altLang="it-IT" sz="1600" b="0" strike="noStrike" cap="none" normalizeH="0" baseline="0" dirty="0">
                <a:ln>
                  <a:noFill/>
                </a:ln>
                <a:effectLst/>
                <a:latin typeface="Palatino Linotype" panose="02040502050505030304" pitchFamily="18" charset="0"/>
                <a:ea typeface="Calibri" panose="020F0502020204030204" pitchFamily="34" charset="0"/>
                <a:cs typeface="Times New Roman" panose="02020603050405020304" pitchFamily="18" charset="0"/>
              </a:rPr>
              <a:t> del </a:t>
            </a:r>
            <a:r>
              <a:rPr kumimoji="0" lang="en-US" altLang="it-IT" sz="1600" b="0" strike="noStrike" cap="none" normalizeH="0" baseline="0" dirty="0" err="1">
                <a:ln>
                  <a:noFill/>
                </a:ln>
                <a:effectLst/>
                <a:latin typeface="Palatino Linotype" panose="02040502050505030304" pitchFamily="18" charset="0"/>
                <a:ea typeface="Calibri" panose="020F0502020204030204" pitchFamily="34" charset="0"/>
                <a:cs typeface="Times New Roman" panose="02020603050405020304" pitchFamily="18" charset="0"/>
              </a:rPr>
              <a:t>teologico</a:t>
            </a:r>
            <a:r>
              <a:rPr kumimoji="0" lang="en-US" altLang="it-IT" sz="1600" b="0" strike="noStrike" cap="none" normalizeH="0" baseline="0" dirty="0">
                <a:ln>
                  <a:noFill/>
                </a:ln>
                <a:effectLst/>
                <a:latin typeface="Palatino Linotype" panose="02040502050505030304" pitchFamily="18" charset="0"/>
                <a:ea typeface="Calibri" panose="020F0502020204030204" pitchFamily="34" charset="0"/>
                <a:cs typeface="Times New Roman" panose="02020603050405020304" pitchFamily="18" charset="0"/>
              </a:rPr>
              <a:t> politico: Agostino, Machiavelli, Schmitt, Derrida</a:t>
            </a:r>
            <a:r>
              <a:rPr kumimoji="0" lang="en-US" altLang="it-IT" sz="1600" b="0" i="0" strike="noStrike" cap="none" normalizeH="0" baseline="0" dirty="0">
                <a:ln>
                  <a:noFill/>
                </a:ln>
                <a:effectLst/>
                <a:latin typeface="Palatino Linotype" panose="02040502050505030304" pitchFamily="18" charset="0"/>
                <a:ea typeface="Calibri" panose="020F0502020204030204" pitchFamily="34" charset="0"/>
                <a:cs typeface="Times New Roman" panose="02020603050405020304" pitchFamily="18" charset="0"/>
              </a:rPr>
              <a:t>, in P. </a:t>
            </a:r>
            <a:r>
              <a:rPr kumimoji="0" lang="en-US" altLang="it-IT" sz="1600" b="0" i="0" strike="noStrike" cap="none" normalizeH="0" baseline="0" dirty="0" err="1">
                <a:ln>
                  <a:noFill/>
                </a:ln>
                <a:effectLst/>
                <a:latin typeface="Palatino Linotype" panose="02040502050505030304" pitchFamily="18" charset="0"/>
                <a:ea typeface="Calibri" panose="020F0502020204030204" pitchFamily="34" charset="0"/>
                <a:cs typeface="Times New Roman" panose="02020603050405020304" pitchFamily="18" charset="0"/>
              </a:rPr>
              <a:t>Pisi</a:t>
            </a:r>
            <a:r>
              <a:rPr kumimoji="0" lang="en-US" altLang="it-IT" sz="1600" b="0" i="0" strike="noStrike" cap="none" normalizeH="0" baseline="0" dirty="0">
                <a:ln>
                  <a:noFill/>
                </a:ln>
                <a:effectLst/>
                <a:latin typeface="Palatino Linotype" panose="02040502050505030304" pitchFamily="18" charset="0"/>
                <a:ea typeface="Calibri" panose="020F0502020204030204" pitchFamily="34" charset="0"/>
                <a:cs typeface="Times New Roman" panose="02020603050405020304" pitchFamily="18" charset="0"/>
              </a:rPr>
              <a:t> - B. Scarcia Amoretti [eds.], </a:t>
            </a:r>
            <a:r>
              <a:rPr kumimoji="0" lang="en-US" altLang="it-IT" sz="1600" b="0" strike="noStrike" cap="none" normalizeH="0" baseline="0" dirty="0" err="1">
                <a:ln>
                  <a:noFill/>
                </a:ln>
                <a:effectLst/>
                <a:latin typeface="Palatino Linotype" panose="02040502050505030304" pitchFamily="18" charset="0"/>
                <a:ea typeface="Calibri" panose="020F0502020204030204" pitchFamily="34" charset="0"/>
                <a:cs typeface="Times New Roman" panose="02020603050405020304" pitchFamily="18" charset="0"/>
              </a:rPr>
              <a:t>Religione</a:t>
            </a:r>
            <a:r>
              <a:rPr kumimoji="0" lang="en-US" altLang="it-IT" sz="1600" b="0" strike="noStrike" cap="none" normalizeH="0" baseline="0" dirty="0">
                <a:ln>
                  <a:noFill/>
                </a:ln>
                <a:effectLst/>
                <a:latin typeface="Palatino Linotype" panose="02040502050505030304" pitchFamily="18" charset="0"/>
                <a:ea typeface="Calibri" panose="020F0502020204030204" pitchFamily="34" charset="0"/>
                <a:cs typeface="Times New Roman" panose="02020603050405020304" pitchFamily="18" charset="0"/>
              </a:rPr>
              <a:t> e </a:t>
            </a:r>
            <a:r>
              <a:rPr kumimoji="0" lang="en-US" altLang="it-IT" sz="1600" b="0" strike="noStrike" cap="none" normalizeH="0" baseline="0" dirty="0" err="1">
                <a:ln>
                  <a:noFill/>
                </a:ln>
                <a:effectLst/>
                <a:latin typeface="Palatino Linotype" panose="02040502050505030304" pitchFamily="18" charset="0"/>
                <a:ea typeface="Calibri" panose="020F0502020204030204" pitchFamily="34" charset="0"/>
                <a:cs typeface="Times New Roman" panose="02020603050405020304" pitchFamily="18" charset="0"/>
              </a:rPr>
              <a:t>politica</a:t>
            </a:r>
            <a:r>
              <a:rPr kumimoji="0" lang="en-US" altLang="it-IT" sz="1600" b="0" strike="noStrike" cap="none" normalizeH="0" baseline="0" dirty="0">
                <a:ln>
                  <a:noFill/>
                </a:ln>
                <a:effectLst/>
                <a:latin typeface="Palatino Linotype" panose="02040502050505030304" pitchFamily="18" charset="0"/>
                <a:ea typeface="Calibri" panose="020F0502020204030204" pitchFamily="34" charset="0"/>
                <a:cs typeface="Times New Roman" panose="02020603050405020304" pitchFamily="18" charset="0"/>
              </a:rPr>
              <a:t>. Mito, </a:t>
            </a:r>
            <a:r>
              <a:rPr kumimoji="0" lang="en-US" altLang="it-IT" sz="1600" b="0" strike="noStrike" cap="none" normalizeH="0" baseline="0" dirty="0" err="1">
                <a:ln>
                  <a:noFill/>
                </a:ln>
                <a:effectLst/>
                <a:latin typeface="Palatino Linotype" panose="02040502050505030304" pitchFamily="18" charset="0"/>
                <a:ea typeface="Calibri" panose="020F0502020204030204" pitchFamily="34" charset="0"/>
                <a:cs typeface="Times New Roman" panose="02020603050405020304" pitchFamily="18" charset="0"/>
              </a:rPr>
              <a:t>autorità</a:t>
            </a:r>
            <a:r>
              <a:rPr kumimoji="0" lang="en-US" altLang="it-IT" sz="1600" b="0" strike="noStrike" cap="none" normalizeH="0" baseline="0" dirty="0">
                <a:ln>
                  <a:noFill/>
                </a:ln>
                <a:effectLst/>
                <a:latin typeface="Palatino Linotype" panose="02040502050505030304" pitchFamily="18" charset="0"/>
                <a:ea typeface="Calibri" panose="020F0502020204030204" pitchFamily="34" charset="0"/>
                <a:cs typeface="Times New Roman" panose="02020603050405020304" pitchFamily="18" charset="0"/>
              </a:rPr>
              <a:t> e </a:t>
            </a:r>
            <a:r>
              <a:rPr kumimoji="0" lang="en-US" altLang="it-IT" sz="1600" b="0" strike="noStrike" cap="none" normalizeH="0" baseline="0" dirty="0" err="1">
                <a:ln>
                  <a:noFill/>
                </a:ln>
                <a:effectLst/>
                <a:latin typeface="Palatino Linotype" panose="02040502050505030304" pitchFamily="18" charset="0"/>
                <a:ea typeface="Calibri" panose="020F0502020204030204" pitchFamily="34" charset="0"/>
                <a:cs typeface="Times New Roman" panose="02020603050405020304" pitchFamily="18" charset="0"/>
              </a:rPr>
              <a:t>diritto</a:t>
            </a:r>
            <a:r>
              <a:rPr kumimoji="0" lang="en-US" altLang="it-IT" sz="1600" b="0" strike="noStrike" cap="none" normalizeH="0" baseline="0" dirty="0">
                <a:ln>
                  <a:noFill/>
                </a:ln>
                <a:effectLst/>
                <a:latin typeface="Palatino Linotype" panose="02040502050505030304" pitchFamily="18" charset="0"/>
                <a:ea typeface="Calibri" panose="020F0502020204030204" pitchFamily="34" charset="0"/>
                <a:cs typeface="Times New Roman" panose="02020603050405020304" pitchFamily="18" charset="0"/>
              </a:rPr>
              <a:t>, </a:t>
            </a:r>
            <a:r>
              <a:rPr kumimoji="0" lang="en-US" altLang="it-IT" sz="1600" b="0" i="0" strike="noStrike" cap="none" normalizeH="0" baseline="0" dirty="0">
                <a:ln>
                  <a:noFill/>
                </a:ln>
                <a:effectLst/>
                <a:latin typeface="Palatino Linotype" panose="02040502050505030304" pitchFamily="18" charset="0"/>
                <a:ea typeface="Calibri" panose="020F0502020204030204" pitchFamily="34" charset="0"/>
                <a:cs typeface="Times New Roman" panose="02020603050405020304" pitchFamily="18" charset="0"/>
              </a:rPr>
              <a:t>Nuova Cultura, Roma 2008, pp. 46-117.</a:t>
            </a:r>
            <a:endParaRPr kumimoji="0" lang="en-US" altLang="it-IT" sz="1600" b="0" i="0" strike="noStrike" cap="none" normalizeH="0" baseline="0" dirty="0">
              <a:ln>
                <a:noFill/>
              </a:ln>
              <a:effectLst/>
              <a:latin typeface="Palatino Linotype" panose="0204050205050503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it-IT" sz="1600" b="0" i="0" strike="noStrike" cap="none" normalizeH="0" baseline="0" dirty="0">
                <a:ln>
                  <a:noFill/>
                </a:ln>
                <a:effectLst/>
                <a:latin typeface="Palatino Linotype" panose="02040502050505030304" pitchFamily="18" charset="0"/>
                <a:ea typeface="Calibri" panose="020F0502020204030204" pitchFamily="34" charset="0"/>
                <a:cs typeface="Open Sans" panose="020B0606030504020204" pitchFamily="34" charset="0"/>
              </a:rPr>
              <a:t>E. Prinzivalli, </a:t>
            </a:r>
            <a:r>
              <a:rPr kumimoji="0" lang="en-US" altLang="it-IT" sz="1600" b="0" i="0" strike="noStrike" cap="none" normalizeH="0" baseline="0" dirty="0">
                <a:ln>
                  <a:noFill/>
                </a:ln>
                <a:effectLst/>
                <a:latin typeface="Palatino Linotype" panose="02040502050505030304" pitchFamily="18" charset="0"/>
                <a:ea typeface="Calibri" panose="020F0502020204030204" pitchFamily="34" charset="0"/>
                <a:cs typeface="Open Sans" panose="020B0606030504020204" pitchFamily="34" charset="0"/>
                <a:hlinkClick r:id="rId5">
                  <a:extLst>
                    <a:ext uri="{A12FA001-AC4F-418D-AE19-62706E023703}">
                      <ahyp:hlinkClr xmlns:ahyp="http://schemas.microsoft.com/office/drawing/2018/hyperlinkcolor" val="tx"/>
                    </a:ext>
                  </a:extLst>
                </a:hlinkClick>
              </a:rPr>
              <a:t>Questioni di storia del Cristianesimo antico, I-IV sec.: l'organizzazione ecclesiale, il rapporto con l'Impero romano, la teologia della storia e la visione dell'uomo; con un saggio di Maria Grazia Crepaldi</a:t>
            </a:r>
            <a:r>
              <a:rPr kumimoji="0" lang="en-US" altLang="it-IT" sz="1600" b="0" i="0" strike="noStrike" cap="none" normalizeH="0" baseline="0" dirty="0">
                <a:ln>
                  <a:noFill/>
                </a:ln>
                <a:effectLst/>
                <a:latin typeface="Palatino Linotype" panose="02040502050505030304" pitchFamily="18" charset="0"/>
                <a:ea typeface="Calibri" panose="020F0502020204030204" pitchFamily="34" charset="0"/>
                <a:cs typeface="Times New Roman" panose="02020603050405020304" pitchFamily="18" charset="0"/>
              </a:rPr>
              <a:t>, Roma: Nuova Cultura 2009</a:t>
            </a:r>
            <a:r>
              <a:rPr kumimoji="0" lang="en-US" altLang="it-IT" sz="1600" b="0" i="0" strike="noStrike" cap="none" normalizeH="0" baseline="0" dirty="0">
                <a:ln>
                  <a:noFill/>
                </a:ln>
                <a:effectLst/>
                <a:latin typeface="Palatino Linotype" panose="02040502050505030304" pitchFamily="18" charset="0"/>
                <a:ea typeface="Calibri" panose="020F0502020204030204" pitchFamily="34" charset="0"/>
                <a:cs typeface="Open Sans" panose="020B0606030504020204" pitchFamily="34" charset="0"/>
              </a:rPr>
              <a:t>;</a:t>
            </a:r>
            <a:endParaRPr kumimoji="0" lang="en-US" altLang="it-IT" sz="1600" b="0" i="0" strike="noStrike" cap="none" normalizeH="0" baseline="0" dirty="0">
              <a:ln>
                <a:noFill/>
              </a:ln>
              <a:effectLst/>
              <a:latin typeface="Palatino Linotype" panose="0204050205050503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it-IT" sz="1600" b="0" i="0" strike="noStrike" cap="none" normalizeH="0" baseline="0" dirty="0">
                <a:ln>
                  <a:noFill/>
                </a:ln>
                <a:effectLst/>
                <a:latin typeface="Palatino Linotype" panose="02040502050505030304" pitchFamily="18" charset="0"/>
                <a:ea typeface="Calibri" panose="020F0502020204030204" pitchFamily="34" charset="0"/>
                <a:cs typeface="Open Sans" panose="020B0606030504020204" pitchFamily="34" charset="0"/>
              </a:rPr>
              <a:t>M. Rizzi, </a:t>
            </a:r>
            <a:r>
              <a:rPr kumimoji="0" lang="en-US" altLang="it-IT" sz="1600" b="0" i="0" strike="noStrike" cap="none" normalizeH="0" baseline="0" dirty="0">
                <a:ln>
                  <a:noFill/>
                </a:ln>
                <a:effectLst/>
                <a:latin typeface="Palatino Linotype" panose="02040502050505030304" pitchFamily="18" charset="0"/>
                <a:ea typeface="Calibri" panose="020F0502020204030204" pitchFamily="34" charset="0"/>
                <a:cs typeface="Open Sans" panose="020B0606030504020204" pitchFamily="34" charset="0"/>
                <a:hlinkClick r:id="rId6">
                  <a:extLst>
                    <a:ext uri="{A12FA001-AC4F-418D-AE19-62706E023703}">
                      <ahyp:hlinkClr xmlns:ahyp="http://schemas.microsoft.com/office/drawing/2018/hyperlinkcolor" val="tx"/>
                    </a:ext>
                  </a:extLst>
                </a:hlinkClick>
              </a:rPr>
              <a:t>Cesare e Dio : potere spirituale e potere secolare in Occidente, Bologna, Il Mulino, 2009;   </a:t>
            </a:r>
            <a:endParaRPr kumimoji="0" lang="en-US" altLang="it-IT" sz="1600" b="0" i="0" strike="noStrike" cap="none" normalizeH="0" baseline="0" dirty="0">
              <a:ln>
                <a:noFill/>
              </a:ln>
              <a:effectLst/>
              <a:latin typeface="Palatino Linotype" panose="0204050205050503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it-IT" sz="1600" b="0" i="0" strike="noStrike" cap="none" normalizeH="0" baseline="0" dirty="0">
                <a:ln>
                  <a:noFill/>
                </a:ln>
                <a:effectLst/>
                <a:latin typeface="Palatino Linotype" panose="02040502050505030304" pitchFamily="18" charset="0"/>
                <a:ea typeface="Times New Roman" panose="02020603050405020304" pitchFamily="18" charset="0"/>
                <a:cs typeface="Arial" panose="020B0604020202020204" pitchFamily="34" charset="0"/>
              </a:rPr>
              <a:t>G. </a:t>
            </a:r>
            <a:r>
              <a:rPr kumimoji="0" lang="en-US" altLang="it-IT" sz="1600" b="0" i="0" strike="noStrike" cap="none" normalizeH="0" baseline="0" dirty="0" err="1">
                <a:ln>
                  <a:noFill/>
                </a:ln>
                <a:effectLst/>
                <a:latin typeface="Palatino Linotype" panose="02040502050505030304" pitchFamily="18" charset="0"/>
                <a:ea typeface="Times New Roman" panose="02020603050405020304" pitchFamily="18" charset="0"/>
                <a:cs typeface="Arial" panose="020B0604020202020204" pitchFamily="34" charset="0"/>
              </a:rPr>
              <a:t>Bonamente</a:t>
            </a:r>
            <a:r>
              <a:rPr kumimoji="0" lang="en-US" altLang="it-IT" sz="1600" b="0" i="0" strike="noStrike" cap="none" normalizeH="0" baseline="0" dirty="0">
                <a:ln>
                  <a:noFill/>
                </a:ln>
                <a:effectLst/>
                <a:latin typeface="Palatino Linotype" panose="02040502050505030304" pitchFamily="18" charset="0"/>
                <a:ea typeface="Times New Roman" panose="02020603050405020304" pitchFamily="18" charset="0"/>
                <a:cs typeface="Arial" panose="020B0604020202020204" pitchFamily="34" charset="0"/>
              </a:rPr>
              <a:t> – R. Lizzi Testa (a cura di), </a:t>
            </a:r>
            <a:r>
              <a:rPr kumimoji="0" lang="en-US" altLang="it-IT" sz="1600" b="0" strike="noStrike" cap="none" normalizeH="0" baseline="0" dirty="0" err="1">
                <a:ln>
                  <a:noFill/>
                </a:ln>
                <a:effectLst/>
                <a:latin typeface="Palatino Linotype" panose="02040502050505030304" pitchFamily="18" charset="0"/>
                <a:ea typeface="Times New Roman" panose="02020603050405020304" pitchFamily="18" charset="0"/>
                <a:cs typeface="Open Sans" panose="020B0606030504020204" pitchFamily="34" charset="0"/>
              </a:rPr>
              <a:t>Istituzioni</a:t>
            </a:r>
            <a:r>
              <a:rPr kumimoji="0" lang="en-US" altLang="it-IT" sz="1600" b="0" strike="noStrike" cap="none" normalizeH="0" baseline="0" dirty="0">
                <a:ln>
                  <a:noFill/>
                </a:ln>
                <a:effectLst/>
                <a:latin typeface="Palatino Linotype" panose="02040502050505030304" pitchFamily="18" charset="0"/>
                <a:ea typeface="Times New Roman" panose="02020603050405020304" pitchFamily="18" charset="0"/>
                <a:cs typeface="Open Sans" panose="020B0606030504020204" pitchFamily="34" charset="0"/>
              </a:rPr>
              <a:t>, </a:t>
            </a:r>
            <a:r>
              <a:rPr kumimoji="0" lang="en-US" altLang="it-IT" sz="1600" b="0" strike="noStrike" cap="none" normalizeH="0" baseline="0" dirty="0" err="1">
                <a:ln>
                  <a:noFill/>
                </a:ln>
                <a:effectLst/>
                <a:latin typeface="Palatino Linotype" panose="02040502050505030304" pitchFamily="18" charset="0"/>
                <a:ea typeface="Times New Roman" panose="02020603050405020304" pitchFamily="18" charset="0"/>
                <a:cs typeface="Open Sans" panose="020B0606030504020204" pitchFamily="34" charset="0"/>
              </a:rPr>
              <a:t>carismi</a:t>
            </a:r>
            <a:r>
              <a:rPr kumimoji="0" lang="en-US" altLang="it-IT" sz="1600" b="0" strike="noStrike" cap="none" normalizeH="0" baseline="0" dirty="0">
                <a:ln>
                  <a:noFill/>
                </a:ln>
                <a:effectLst/>
                <a:latin typeface="Palatino Linotype" panose="02040502050505030304" pitchFamily="18" charset="0"/>
                <a:ea typeface="Times New Roman" panose="02020603050405020304" pitchFamily="18" charset="0"/>
                <a:cs typeface="Open Sans" panose="020B0606030504020204" pitchFamily="34" charset="0"/>
              </a:rPr>
              <a:t> ed </a:t>
            </a:r>
            <a:r>
              <a:rPr kumimoji="0" lang="en-US" altLang="it-IT" sz="1600" b="0" strike="noStrike" cap="none" normalizeH="0" baseline="0" dirty="0" err="1">
                <a:ln>
                  <a:noFill/>
                </a:ln>
                <a:effectLst/>
                <a:latin typeface="Palatino Linotype" panose="02040502050505030304" pitchFamily="18" charset="0"/>
                <a:ea typeface="Times New Roman" panose="02020603050405020304" pitchFamily="18" charset="0"/>
                <a:cs typeface="Open Sans" panose="020B0606030504020204" pitchFamily="34" charset="0"/>
              </a:rPr>
              <a:t>esercizio</a:t>
            </a:r>
            <a:r>
              <a:rPr kumimoji="0" lang="en-US" altLang="it-IT" sz="1600" b="0" strike="noStrike" cap="none" normalizeH="0" baseline="0" dirty="0">
                <a:ln>
                  <a:noFill/>
                </a:ln>
                <a:effectLst/>
                <a:latin typeface="Palatino Linotype" panose="02040502050505030304" pitchFamily="18" charset="0"/>
                <a:ea typeface="Times New Roman" panose="02020603050405020304" pitchFamily="18" charset="0"/>
                <a:cs typeface="Open Sans" panose="020B0606030504020204" pitchFamily="34" charset="0"/>
              </a:rPr>
              <a:t> del </a:t>
            </a:r>
            <a:r>
              <a:rPr kumimoji="0" lang="en-US" altLang="it-IT" sz="1600" b="0" strike="noStrike" cap="none" normalizeH="0" baseline="0" dirty="0" err="1">
                <a:ln>
                  <a:noFill/>
                </a:ln>
                <a:effectLst/>
                <a:latin typeface="Palatino Linotype" panose="02040502050505030304" pitchFamily="18" charset="0"/>
                <a:ea typeface="Times New Roman" panose="02020603050405020304" pitchFamily="18" charset="0"/>
                <a:cs typeface="Open Sans" panose="020B0606030504020204" pitchFamily="34" charset="0"/>
              </a:rPr>
              <a:t>potere</a:t>
            </a:r>
            <a:r>
              <a:rPr kumimoji="0" lang="en-US" altLang="it-IT" sz="1600" b="0" strike="noStrike" cap="none" normalizeH="0" baseline="0" dirty="0">
                <a:ln>
                  <a:noFill/>
                </a:ln>
                <a:effectLst/>
                <a:latin typeface="Palatino Linotype" panose="02040502050505030304" pitchFamily="18" charset="0"/>
                <a:ea typeface="Times New Roman" panose="02020603050405020304" pitchFamily="18" charset="0"/>
                <a:cs typeface="Open Sans" panose="020B0606030504020204" pitchFamily="34" charset="0"/>
              </a:rPr>
              <a:t> (IV-VI </a:t>
            </a:r>
            <a:r>
              <a:rPr kumimoji="0" lang="en-US" altLang="it-IT" sz="1600" b="0" strike="noStrike" cap="none" normalizeH="0" baseline="0" dirty="0" err="1">
                <a:ln>
                  <a:noFill/>
                </a:ln>
                <a:effectLst/>
                <a:latin typeface="Palatino Linotype" panose="02040502050505030304" pitchFamily="18" charset="0"/>
                <a:ea typeface="Times New Roman" panose="02020603050405020304" pitchFamily="18" charset="0"/>
                <a:cs typeface="Open Sans" panose="020B0606030504020204" pitchFamily="34" charset="0"/>
              </a:rPr>
              <a:t>secolo</a:t>
            </a:r>
            <a:r>
              <a:rPr kumimoji="0" lang="en-US" altLang="it-IT" sz="1600" b="0" strike="noStrike" cap="none" normalizeH="0" baseline="0" dirty="0">
                <a:ln>
                  <a:noFill/>
                </a:ln>
                <a:effectLst/>
                <a:latin typeface="Palatino Linotype" panose="02040502050505030304" pitchFamily="18" charset="0"/>
                <a:ea typeface="Times New Roman" panose="02020603050405020304" pitchFamily="18" charset="0"/>
                <a:cs typeface="Open Sans" panose="020B0606030504020204" pitchFamily="34" charset="0"/>
              </a:rPr>
              <a:t> </a:t>
            </a:r>
            <a:r>
              <a:rPr kumimoji="0" lang="en-US" altLang="it-IT" sz="1600" b="0" strike="noStrike" cap="none" normalizeH="0" baseline="0" dirty="0" err="1">
                <a:ln>
                  <a:noFill/>
                </a:ln>
                <a:effectLst/>
                <a:latin typeface="Palatino Linotype" panose="02040502050505030304" pitchFamily="18" charset="0"/>
                <a:ea typeface="Times New Roman" panose="02020603050405020304" pitchFamily="18" charset="0"/>
                <a:cs typeface="Open Sans" panose="020B0606030504020204" pitchFamily="34" charset="0"/>
              </a:rPr>
              <a:t>d.C.</a:t>
            </a:r>
            <a:r>
              <a:rPr kumimoji="0" lang="en-US" altLang="it-IT" sz="1600" b="0" strike="noStrike" cap="none" normalizeH="0" baseline="0" dirty="0">
                <a:ln>
                  <a:noFill/>
                </a:ln>
                <a:effectLst/>
                <a:latin typeface="Palatino Linotype" panose="02040502050505030304" pitchFamily="18" charset="0"/>
                <a:ea typeface="Times New Roman" panose="02020603050405020304" pitchFamily="18" charset="0"/>
                <a:cs typeface="Open Sans" panose="020B0606030504020204" pitchFamily="34" charset="0"/>
              </a:rPr>
              <a:t>), </a:t>
            </a:r>
            <a:r>
              <a:rPr kumimoji="0" lang="en-US" altLang="it-IT" sz="1600" b="0" i="0" strike="noStrike" cap="none" normalizeH="0" baseline="0" dirty="0">
                <a:ln>
                  <a:noFill/>
                </a:ln>
                <a:effectLst/>
                <a:latin typeface="Palatino Linotype" panose="02040502050505030304" pitchFamily="18" charset="0"/>
                <a:ea typeface="Times New Roman" panose="02020603050405020304" pitchFamily="18" charset="0"/>
                <a:cs typeface="Open Sans" panose="020B0606030504020204" pitchFamily="34" charset="0"/>
              </a:rPr>
              <a:t>Bari: </a:t>
            </a:r>
            <a:r>
              <a:rPr kumimoji="0" lang="en-US" altLang="it-IT" sz="1600" b="0" i="0" strike="noStrike" cap="none" normalizeH="0" baseline="0" dirty="0" err="1">
                <a:ln>
                  <a:noFill/>
                </a:ln>
                <a:effectLst/>
                <a:latin typeface="Palatino Linotype" panose="02040502050505030304" pitchFamily="18" charset="0"/>
                <a:ea typeface="Times New Roman" panose="02020603050405020304" pitchFamily="18" charset="0"/>
                <a:cs typeface="Open Sans" panose="020B0606030504020204" pitchFamily="34" charset="0"/>
              </a:rPr>
              <a:t>Edipuglia</a:t>
            </a:r>
            <a:r>
              <a:rPr kumimoji="0" lang="en-US" altLang="it-IT" sz="1600" b="0" i="0" strike="noStrike" cap="none" normalizeH="0" baseline="0" dirty="0">
                <a:ln>
                  <a:noFill/>
                </a:ln>
                <a:effectLst/>
                <a:latin typeface="Palatino Linotype" panose="02040502050505030304" pitchFamily="18" charset="0"/>
                <a:ea typeface="Times New Roman" panose="02020603050405020304" pitchFamily="18" charset="0"/>
                <a:cs typeface="Open Sans" panose="020B0606030504020204" pitchFamily="34" charset="0"/>
              </a:rPr>
              <a:t> 2010;</a:t>
            </a:r>
          </a:p>
          <a:p>
            <a:pPr lvl="0" defTabSz="914400" eaLnBrk="0" fontAlgn="base" hangingPunct="0">
              <a:spcBef>
                <a:spcPct val="0"/>
              </a:spcBef>
              <a:spcAft>
                <a:spcPct val="0"/>
              </a:spcAft>
            </a:pPr>
            <a:r>
              <a:rPr lang="en-US" altLang="it-IT" sz="1600" dirty="0">
                <a:latin typeface="Palatino Linotype" panose="02040502050505030304" pitchFamily="18" charset="0"/>
                <a:ea typeface="Times New Roman" panose="02020603050405020304" pitchFamily="18" charset="0"/>
                <a:cs typeface="Times New Roman" panose="02020603050405020304" pitchFamily="18" charset="0"/>
              </a:rPr>
              <a:t>M. Cacciari , Il </a:t>
            </a:r>
            <a:r>
              <a:rPr lang="en-US" altLang="it-IT" sz="1600" dirty="0" err="1">
                <a:latin typeface="Palatino Linotype" panose="02040502050505030304" pitchFamily="18" charset="0"/>
                <a:ea typeface="Times New Roman" panose="02020603050405020304" pitchFamily="18" charset="0"/>
                <a:cs typeface="Times New Roman" panose="02020603050405020304" pitchFamily="18" charset="0"/>
              </a:rPr>
              <a:t>potere</a:t>
            </a:r>
            <a:r>
              <a:rPr lang="en-US" altLang="it-IT" sz="1600" dirty="0">
                <a:latin typeface="Palatino Linotype" panose="02040502050505030304" pitchFamily="18" charset="0"/>
                <a:ea typeface="Times New Roman" panose="02020603050405020304" pitchFamily="18" charset="0"/>
                <a:cs typeface="Times New Roman" panose="02020603050405020304" pitchFamily="18" charset="0"/>
              </a:rPr>
              <a:t> </a:t>
            </a:r>
            <a:r>
              <a:rPr lang="en-US" altLang="it-IT" sz="1600" dirty="0" err="1">
                <a:latin typeface="Palatino Linotype" panose="02040502050505030304" pitchFamily="18" charset="0"/>
                <a:ea typeface="Times New Roman" panose="02020603050405020304" pitchFamily="18" charset="0"/>
                <a:cs typeface="Times New Roman" panose="02020603050405020304" pitchFamily="18" charset="0"/>
              </a:rPr>
              <a:t>che</a:t>
            </a:r>
            <a:r>
              <a:rPr lang="en-US" altLang="it-IT" sz="1600" dirty="0">
                <a:latin typeface="Palatino Linotype" panose="02040502050505030304" pitchFamily="18" charset="0"/>
                <a:ea typeface="Times New Roman" panose="02020603050405020304" pitchFamily="18" charset="0"/>
                <a:cs typeface="Times New Roman" panose="02020603050405020304" pitchFamily="18" charset="0"/>
              </a:rPr>
              <a:t> </a:t>
            </a:r>
            <a:r>
              <a:rPr lang="en-US" altLang="it-IT" sz="1600" dirty="0" err="1">
                <a:latin typeface="Palatino Linotype" panose="02040502050505030304" pitchFamily="18" charset="0"/>
                <a:ea typeface="Times New Roman" panose="02020603050405020304" pitchFamily="18" charset="0"/>
                <a:cs typeface="Times New Roman" panose="02020603050405020304" pitchFamily="18" charset="0"/>
              </a:rPr>
              <a:t>frena</a:t>
            </a:r>
            <a:r>
              <a:rPr lang="en-US" altLang="it-IT" sz="1600" dirty="0">
                <a:latin typeface="Palatino Linotype" panose="02040502050505030304" pitchFamily="18" charset="0"/>
                <a:ea typeface="Times New Roman" panose="02020603050405020304" pitchFamily="18" charset="0"/>
                <a:cs typeface="Times New Roman" panose="02020603050405020304" pitchFamily="18" charset="0"/>
              </a:rPr>
              <a:t>, Milano, Adelphi 2013;</a:t>
            </a:r>
            <a:endParaRPr kumimoji="0" lang="en-US" altLang="it-IT" sz="1600" b="0" i="0" strike="noStrike" cap="none" normalizeH="0" baseline="0" dirty="0">
              <a:ln>
                <a:noFill/>
              </a:ln>
              <a:effectLst/>
              <a:latin typeface="Palatino Linotype" panose="0204050205050503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it-IT" sz="1600" b="0" i="0" u="none" strike="noStrike" cap="none" normalizeH="0" baseline="0" dirty="0">
                <a:ln>
                  <a:noFill/>
                </a:ln>
                <a:effectLst/>
                <a:latin typeface="Palatino Linotype" panose="02040502050505030304" pitchFamily="18" charset="0"/>
                <a:ea typeface="Times New Roman" panose="02020603050405020304" pitchFamily="18" charset="0"/>
                <a:cs typeface="Open Sans" panose="020B0606030504020204" pitchFamily="34" charset="0"/>
              </a:rPr>
              <a:t>T. Canella, </a:t>
            </a:r>
            <a:r>
              <a:rPr kumimoji="0" lang="en-US" altLang="it-IT" sz="1600" b="0" u="none" strike="noStrike" cap="none" normalizeH="0" baseline="0" dirty="0">
                <a:ln>
                  <a:noFill/>
                </a:ln>
                <a:effectLst/>
                <a:latin typeface="Palatino Linotype" panose="02040502050505030304" pitchFamily="18" charset="0"/>
                <a:ea typeface="Times New Roman" panose="02020603050405020304" pitchFamily="18" charset="0"/>
                <a:cs typeface="Open Sans" panose="020B0606030504020204" pitchFamily="34" charset="0"/>
              </a:rPr>
              <a:t>Il peso della </a:t>
            </a:r>
            <a:r>
              <a:rPr kumimoji="0" lang="en-US" altLang="it-IT" sz="1600" b="0" u="none" strike="noStrike" cap="none" normalizeH="0" baseline="0" dirty="0" err="1">
                <a:ln>
                  <a:noFill/>
                </a:ln>
                <a:effectLst/>
                <a:latin typeface="Palatino Linotype" panose="02040502050505030304" pitchFamily="18" charset="0"/>
                <a:ea typeface="Times New Roman" panose="02020603050405020304" pitchFamily="18" charset="0"/>
                <a:cs typeface="Open Sans" panose="020B0606030504020204" pitchFamily="34" charset="0"/>
              </a:rPr>
              <a:t>tolleranza</a:t>
            </a:r>
            <a:r>
              <a:rPr kumimoji="0" lang="en-US" altLang="it-IT" sz="1600" b="0" u="none" strike="noStrike" cap="none" normalizeH="0" baseline="0" dirty="0">
                <a:ln>
                  <a:noFill/>
                </a:ln>
                <a:effectLst/>
                <a:latin typeface="Palatino Linotype" panose="02040502050505030304" pitchFamily="18" charset="0"/>
                <a:ea typeface="Times New Roman" panose="02020603050405020304" pitchFamily="18" charset="0"/>
                <a:cs typeface="Open Sans" panose="020B0606030504020204" pitchFamily="34" charset="0"/>
              </a:rPr>
              <a:t>: </a:t>
            </a:r>
            <a:r>
              <a:rPr kumimoji="0" lang="en-US" altLang="it-IT" sz="1600" b="0" u="none" strike="noStrike" cap="none" normalizeH="0" baseline="0" dirty="0" err="1">
                <a:ln>
                  <a:noFill/>
                </a:ln>
                <a:effectLst/>
                <a:latin typeface="Palatino Linotype" panose="02040502050505030304" pitchFamily="18" charset="0"/>
                <a:ea typeface="Times New Roman" panose="02020603050405020304" pitchFamily="18" charset="0"/>
                <a:cs typeface="Open Sans" panose="020B0606030504020204" pitchFamily="34" charset="0"/>
              </a:rPr>
              <a:t>Cristianesimo</a:t>
            </a:r>
            <a:r>
              <a:rPr kumimoji="0" lang="en-US" altLang="it-IT" sz="1600" b="0" u="none" strike="noStrike" cap="none" normalizeH="0" baseline="0" dirty="0">
                <a:ln>
                  <a:noFill/>
                </a:ln>
                <a:effectLst/>
                <a:latin typeface="Palatino Linotype" panose="02040502050505030304" pitchFamily="18" charset="0"/>
                <a:ea typeface="Times New Roman" panose="02020603050405020304" pitchFamily="18" charset="0"/>
                <a:cs typeface="Open Sans" panose="020B0606030504020204" pitchFamily="34" charset="0"/>
              </a:rPr>
              <a:t> antico e </a:t>
            </a:r>
            <a:r>
              <a:rPr kumimoji="0" lang="en-US" altLang="it-IT" sz="1600" b="0" u="none" strike="noStrike" cap="none" normalizeH="0" baseline="0" dirty="0" err="1">
                <a:ln>
                  <a:noFill/>
                </a:ln>
                <a:effectLst/>
                <a:latin typeface="Palatino Linotype" panose="02040502050505030304" pitchFamily="18" charset="0"/>
                <a:ea typeface="Times New Roman" panose="02020603050405020304" pitchFamily="18" charset="0"/>
                <a:cs typeface="Open Sans" panose="020B0606030504020204" pitchFamily="34" charset="0"/>
              </a:rPr>
              <a:t>alterità</a:t>
            </a:r>
            <a:r>
              <a:rPr kumimoji="0" lang="en-US" altLang="it-IT" sz="1600" b="0" u="none" strike="noStrike" cap="none" normalizeH="0" baseline="0" dirty="0">
                <a:ln>
                  <a:noFill/>
                </a:ln>
                <a:effectLst/>
                <a:latin typeface="Palatino Linotype" panose="02040502050505030304" pitchFamily="18" charset="0"/>
                <a:ea typeface="Times New Roman" panose="02020603050405020304" pitchFamily="18" charset="0"/>
                <a:cs typeface="Open Sans" panose="020B0606030504020204" pitchFamily="34" charset="0"/>
              </a:rPr>
              <a:t>,</a:t>
            </a:r>
            <a:r>
              <a:rPr kumimoji="0" lang="en-US" altLang="it-IT" sz="1600" b="0" i="0" u="none" strike="noStrike" cap="none" normalizeH="0" baseline="0" dirty="0">
                <a:ln>
                  <a:noFill/>
                </a:ln>
                <a:effectLst/>
                <a:latin typeface="Palatino Linotype" panose="02040502050505030304" pitchFamily="18" charset="0"/>
                <a:ea typeface="Times New Roman" panose="02020603050405020304" pitchFamily="18" charset="0"/>
                <a:cs typeface="Open Sans" panose="020B0606030504020204" pitchFamily="34" charset="0"/>
              </a:rPr>
              <a:t> Brescia, </a:t>
            </a:r>
            <a:r>
              <a:rPr kumimoji="0" lang="en-US" altLang="it-IT" sz="1600" b="0" i="0" u="none" strike="noStrike" cap="none" normalizeH="0" baseline="0" dirty="0" err="1">
                <a:ln>
                  <a:noFill/>
                </a:ln>
                <a:effectLst/>
                <a:latin typeface="Palatino Linotype" panose="02040502050505030304" pitchFamily="18" charset="0"/>
                <a:ea typeface="Times New Roman" panose="02020603050405020304" pitchFamily="18" charset="0"/>
                <a:cs typeface="Open Sans" panose="020B0606030504020204" pitchFamily="34" charset="0"/>
              </a:rPr>
              <a:t>Morcelliana</a:t>
            </a:r>
            <a:r>
              <a:rPr kumimoji="0" lang="en-US" altLang="it-IT" sz="1600" b="0" i="0" u="none" strike="noStrike" cap="none" normalizeH="0" baseline="0" dirty="0">
                <a:ln>
                  <a:noFill/>
                </a:ln>
                <a:effectLst/>
                <a:latin typeface="Palatino Linotype" panose="02040502050505030304" pitchFamily="18" charset="0"/>
                <a:ea typeface="Times New Roman" panose="02020603050405020304" pitchFamily="18" charset="0"/>
                <a:cs typeface="Open Sans" panose="020B0606030504020204" pitchFamily="34" charset="0"/>
              </a:rPr>
              <a:t>, 2017;</a:t>
            </a:r>
            <a:endParaRPr kumimoji="0" lang="en-US" altLang="it-IT" sz="1600" b="0" i="0" u="none" strike="noStrike" cap="none" normalizeH="0" baseline="0" dirty="0">
              <a:ln>
                <a:noFill/>
              </a:ln>
              <a:effectLst/>
              <a:latin typeface="Palatino Linotype" panose="0204050205050503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533465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35EDDCA-9907-BF57-BDFB-3003C7015C8D}"/>
              </a:ext>
            </a:extLst>
          </p:cNvPr>
          <p:cNvSpPr>
            <a:spLocks noGrp="1"/>
          </p:cNvSpPr>
          <p:nvPr>
            <p:ph type="title"/>
          </p:nvPr>
        </p:nvSpPr>
        <p:spPr>
          <a:xfrm>
            <a:off x="2349062" y="439759"/>
            <a:ext cx="8221077" cy="1009899"/>
          </a:xfrm>
        </p:spPr>
        <p:txBody>
          <a:bodyPr>
            <a:normAutofit fontScale="90000"/>
          </a:bodyPr>
          <a:lstStyle/>
          <a:p>
            <a:pPr algn="ctr"/>
            <a:r>
              <a:rPr lang="it-IT" sz="2200" dirty="0" err="1">
                <a:latin typeface="Palatino Linotype" panose="02040502050505030304" pitchFamily="18" charset="0"/>
              </a:rPr>
              <a:t>G.Filoramo</a:t>
            </a:r>
            <a:r>
              <a:rPr lang="it-IT" sz="2200" dirty="0">
                <a:latin typeface="Palatino Linotype" panose="02040502050505030304" pitchFamily="18" charset="0"/>
              </a:rPr>
              <a:t>, </a:t>
            </a:r>
            <a:r>
              <a:rPr lang="it-IT" sz="2200" i="1" dirty="0">
                <a:latin typeface="Palatino Linotype" panose="02040502050505030304" pitchFamily="18" charset="0"/>
              </a:rPr>
              <a:t>Risposta</a:t>
            </a:r>
            <a:r>
              <a:rPr lang="it-IT" sz="2200" dirty="0">
                <a:latin typeface="Palatino Linotype" panose="02040502050505030304" pitchFamily="18" charset="0"/>
              </a:rPr>
              <a:t> a M. Rizzi, </a:t>
            </a:r>
            <a:r>
              <a:rPr lang="it-IT" sz="2200" i="1" dirty="0">
                <a:latin typeface="Palatino Linotype" panose="02040502050505030304" pitchFamily="18" charset="0"/>
              </a:rPr>
              <a:t>Problematiche politiche tra Celso e Origene</a:t>
            </a:r>
            <a:r>
              <a:rPr lang="it-IT" sz="2200" dirty="0">
                <a:latin typeface="Palatino Linotype" panose="02040502050505030304" pitchFamily="18" charset="0"/>
              </a:rPr>
              <a:t>, in L. Perrone (a cura di), </a:t>
            </a:r>
            <a:r>
              <a:rPr lang="it-IT" sz="2200" i="1" dirty="0">
                <a:latin typeface="Palatino Linotype" panose="02040502050505030304" pitchFamily="18" charset="0"/>
              </a:rPr>
              <a:t>Discorsi di verità. Paganesimo, giudaismo e cristianesimo a confronto nel Contro Celso di Origene</a:t>
            </a:r>
            <a:r>
              <a:rPr lang="it-IT" sz="2200" dirty="0">
                <a:latin typeface="Palatino Linotype" panose="02040502050505030304" pitchFamily="18" charset="0"/>
              </a:rPr>
              <a:t>, Roma 1998, p. 206.</a:t>
            </a:r>
            <a:endParaRPr lang="it-IT" dirty="0">
              <a:latin typeface="Palatino Linotype" panose="02040502050505030304" pitchFamily="18" charset="0"/>
            </a:endParaRPr>
          </a:p>
        </p:txBody>
      </p:sp>
      <p:sp>
        <p:nvSpPr>
          <p:cNvPr id="3" name="Segnaposto contenuto 2">
            <a:extLst>
              <a:ext uri="{FF2B5EF4-FFF2-40B4-BE49-F238E27FC236}">
                <a16:creationId xmlns:a16="http://schemas.microsoft.com/office/drawing/2014/main" id="{C68F5409-97C0-773B-4C41-B0D952A87A7B}"/>
              </a:ext>
            </a:extLst>
          </p:cNvPr>
          <p:cNvSpPr>
            <a:spLocks noGrp="1"/>
          </p:cNvSpPr>
          <p:nvPr>
            <p:ph idx="1"/>
          </p:nvPr>
        </p:nvSpPr>
        <p:spPr/>
        <p:txBody>
          <a:bodyPr/>
          <a:lstStyle/>
          <a:p>
            <a:pPr marL="0" indent="0">
              <a:buNone/>
            </a:pPr>
            <a:endParaRPr lang="it-IT" dirty="0"/>
          </a:p>
          <a:p>
            <a:endParaRPr lang="it-IT" dirty="0"/>
          </a:p>
        </p:txBody>
      </p:sp>
      <p:sp>
        <p:nvSpPr>
          <p:cNvPr id="6" name="CasellaDiTesto 5">
            <a:extLst>
              <a:ext uri="{FF2B5EF4-FFF2-40B4-BE49-F238E27FC236}">
                <a16:creationId xmlns:a16="http://schemas.microsoft.com/office/drawing/2014/main" id="{F8D1D90E-43DC-B37A-ADD6-1C62A785E089}"/>
              </a:ext>
            </a:extLst>
          </p:cNvPr>
          <p:cNvSpPr txBox="1"/>
          <p:nvPr/>
        </p:nvSpPr>
        <p:spPr>
          <a:xfrm>
            <a:off x="2349061" y="1781502"/>
            <a:ext cx="8221077" cy="4801314"/>
          </a:xfrm>
          <a:prstGeom prst="rect">
            <a:avLst/>
          </a:prstGeom>
          <a:noFill/>
        </p:spPr>
        <p:txBody>
          <a:bodyPr wrap="square">
            <a:spAutoFit/>
          </a:bodyPr>
          <a:lstStyle/>
          <a:p>
            <a:pPr algn="just"/>
            <a:endParaRPr lang="it-IT" sz="1800" dirty="0">
              <a:effectLst/>
              <a:latin typeface="Palatino Linotype" panose="02040502050505030304" pitchFamily="18" charset="0"/>
              <a:ea typeface="Calibri" panose="020F0502020204030204" pitchFamily="34" charset="0"/>
            </a:endParaRPr>
          </a:p>
          <a:p>
            <a:pPr algn="just"/>
            <a:r>
              <a:rPr lang="it-IT" sz="1800" dirty="0">
                <a:effectLst/>
                <a:latin typeface="Palatino Linotype" panose="02040502050505030304" pitchFamily="18" charset="0"/>
                <a:ea typeface="Calibri" panose="020F0502020204030204" pitchFamily="34" charset="0"/>
              </a:rPr>
              <a:t>«Occuparsi […] di problematiche politiche […] comporta, inevitabilmente, affrontare uno di «paradossi» propri dello studio del cristianesimo antico: in che modo è possibile che una religione che, stando almeno ai nostri parametri, non aveva, nel periodo in questione […] nessun potere né nel senso, proprio di quello politico, di esercizio del potere sotto forma coercitiva né nel senso di esercizio sotto forma di influenza e di prestigio, era cioè, nei termini antichi, una </a:t>
            </a:r>
            <a:r>
              <a:rPr lang="it-IT" sz="1800" i="1" dirty="0" err="1">
                <a:effectLst/>
                <a:latin typeface="Palatino Linotype" panose="02040502050505030304" pitchFamily="18" charset="0"/>
                <a:ea typeface="Calibri" panose="020F0502020204030204" pitchFamily="34" charset="0"/>
              </a:rPr>
              <a:t>religio</a:t>
            </a:r>
            <a:r>
              <a:rPr lang="it-IT" sz="1800" i="1" dirty="0">
                <a:effectLst/>
                <a:latin typeface="Palatino Linotype" panose="02040502050505030304" pitchFamily="18" charset="0"/>
                <a:ea typeface="Calibri" panose="020F0502020204030204" pitchFamily="34" charset="0"/>
              </a:rPr>
              <a:t> </a:t>
            </a:r>
            <a:r>
              <a:rPr lang="it-IT" sz="1800" i="1" dirty="0" err="1">
                <a:effectLst/>
                <a:latin typeface="Palatino Linotype" panose="02040502050505030304" pitchFamily="18" charset="0"/>
                <a:ea typeface="Calibri" panose="020F0502020204030204" pitchFamily="34" charset="0"/>
              </a:rPr>
              <a:t>illicita</a:t>
            </a:r>
            <a:r>
              <a:rPr lang="it-IT" sz="1800" dirty="0">
                <a:effectLst/>
                <a:latin typeface="Palatino Linotype" panose="02040502050505030304" pitchFamily="18" charset="0"/>
                <a:ea typeface="Calibri" panose="020F0502020204030204" pitchFamily="34" charset="0"/>
              </a:rPr>
              <a:t>, non legittimata, ciononostante, abbia gettato le basi di un pensiero politico destinato a trasformarsi ben presto in vero e proprio potere politico. </a:t>
            </a:r>
            <a:r>
              <a:rPr lang="it-IT" dirty="0">
                <a:latin typeface="Palatino Linotype" panose="02040502050505030304" pitchFamily="18" charset="0"/>
                <a:ea typeface="Calibri" panose="020F0502020204030204" pitchFamily="34" charset="0"/>
              </a:rPr>
              <a:t>Detto in altri termini, il paradosso in virtù del quale «</a:t>
            </a:r>
            <a:r>
              <a:rPr lang="it-IT" dirty="0" err="1">
                <a:latin typeface="Palatino Linotype" panose="02040502050505030304" pitchFamily="18" charset="0"/>
                <a:ea typeface="Calibri" panose="020F0502020204030204" pitchFamily="34" charset="0"/>
              </a:rPr>
              <a:t>there</a:t>
            </a:r>
            <a:r>
              <a:rPr lang="it-IT" dirty="0">
                <a:latin typeface="Palatino Linotype" panose="02040502050505030304" pitchFamily="18" charset="0"/>
                <a:ea typeface="Calibri" panose="020F0502020204030204" pitchFamily="34" charset="0"/>
              </a:rPr>
              <a:t> </a:t>
            </a:r>
            <a:r>
              <a:rPr lang="it-IT" dirty="0" err="1">
                <a:latin typeface="Palatino Linotype" panose="02040502050505030304" pitchFamily="18" charset="0"/>
                <a:ea typeface="Calibri" panose="020F0502020204030204" pitchFamily="34" charset="0"/>
              </a:rPr>
              <a:t>really</a:t>
            </a:r>
            <a:r>
              <a:rPr lang="it-IT" dirty="0">
                <a:latin typeface="Palatino Linotype" panose="02040502050505030304" pitchFamily="18" charset="0"/>
                <a:ea typeface="Calibri" panose="020F0502020204030204" pitchFamily="34" charset="0"/>
              </a:rPr>
              <a:t> </a:t>
            </a:r>
            <a:r>
              <a:rPr lang="it-IT" dirty="0" err="1">
                <a:latin typeface="Palatino Linotype" panose="02040502050505030304" pitchFamily="18" charset="0"/>
                <a:ea typeface="Calibri" panose="020F0502020204030204" pitchFamily="34" charset="0"/>
              </a:rPr>
              <a:t>is</a:t>
            </a:r>
            <a:r>
              <a:rPr lang="it-IT" dirty="0">
                <a:latin typeface="Palatino Linotype" panose="02040502050505030304" pitchFamily="18" charset="0"/>
                <a:ea typeface="Calibri" panose="020F0502020204030204" pitchFamily="34" charset="0"/>
              </a:rPr>
              <a:t> a </a:t>
            </a:r>
            <a:r>
              <a:rPr lang="it-IT" dirty="0" err="1">
                <a:latin typeface="Palatino Linotype" panose="02040502050505030304" pitchFamily="18" charset="0"/>
                <a:ea typeface="Calibri" panose="020F0502020204030204" pitchFamily="34" charset="0"/>
              </a:rPr>
              <a:t>politics</a:t>
            </a:r>
            <a:r>
              <a:rPr lang="it-IT" dirty="0">
                <a:latin typeface="Palatino Linotype" panose="02040502050505030304" pitchFamily="18" charset="0"/>
                <a:ea typeface="Calibri" panose="020F0502020204030204" pitchFamily="34" charset="0"/>
              </a:rPr>
              <a:t> in </a:t>
            </a:r>
            <a:r>
              <a:rPr lang="it-IT" dirty="0" err="1">
                <a:latin typeface="Palatino Linotype" panose="02040502050505030304" pitchFamily="18" charset="0"/>
                <a:ea typeface="Calibri" panose="020F0502020204030204" pitchFamily="34" charset="0"/>
              </a:rPr>
              <a:t>this</a:t>
            </a:r>
            <a:r>
              <a:rPr lang="it-IT" dirty="0">
                <a:latin typeface="Palatino Linotype" panose="02040502050505030304" pitchFamily="18" charset="0"/>
                <a:ea typeface="Calibri" panose="020F0502020204030204" pitchFamily="34" charset="0"/>
              </a:rPr>
              <a:t> </a:t>
            </a:r>
            <a:r>
              <a:rPr lang="it-IT" dirty="0" err="1">
                <a:latin typeface="Palatino Linotype" panose="02040502050505030304" pitchFamily="18" charset="0"/>
                <a:ea typeface="Calibri" panose="020F0502020204030204" pitchFamily="34" charset="0"/>
              </a:rPr>
              <a:t>nonpolitics</a:t>
            </a:r>
            <a:r>
              <a:rPr lang="it-IT" dirty="0">
                <a:latin typeface="Palatino Linotype" panose="02040502050505030304" pitchFamily="18" charset="0"/>
                <a:ea typeface="Calibri" panose="020F0502020204030204" pitchFamily="34" charset="0"/>
              </a:rPr>
              <a:t>» [</a:t>
            </a:r>
            <a:r>
              <a:rPr lang="it-IT" i="1" dirty="0" err="1">
                <a:latin typeface="Palatino Linotype" panose="02040502050505030304" pitchFamily="18" charset="0"/>
                <a:ea typeface="Calibri" panose="020F0502020204030204" pitchFamily="34" charset="0"/>
              </a:rPr>
              <a:t>Inclusion</a:t>
            </a:r>
            <a:r>
              <a:rPr lang="it-IT" i="1" dirty="0">
                <a:latin typeface="Palatino Linotype" panose="02040502050505030304" pitchFamily="18" charset="0"/>
                <a:ea typeface="Calibri" panose="020F0502020204030204" pitchFamily="34" charset="0"/>
              </a:rPr>
              <a:t> and </a:t>
            </a:r>
            <a:r>
              <a:rPr lang="it-IT" i="1" dirty="0" err="1">
                <a:latin typeface="Palatino Linotype" panose="02040502050505030304" pitchFamily="18" charset="0"/>
                <a:ea typeface="Calibri" panose="020F0502020204030204" pitchFamily="34" charset="0"/>
              </a:rPr>
              <a:t>Noninclusion</a:t>
            </a:r>
            <a:r>
              <a:rPr lang="it-IT" i="1" dirty="0">
                <a:latin typeface="Palatino Linotype" panose="02040502050505030304" pitchFamily="18" charset="0"/>
                <a:ea typeface="Calibri" panose="020F0502020204030204" pitchFamily="34" charset="0"/>
              </a:rPr>
              <a:t>: The Practice of the Kingdom in Formative </a:t>
            </a:r>
            <a:r>
              <a:rPr lang="it-IT" i="1" dirty="0" err="1">
                <a:latin typeface="Palatino Linotype" panose="02040502050505030304" pitchFamily="18" charset="0"/>
                <a:ea typeface="Calibri" panose="020F0502020204030204" pitchFamily="34" charset="0"/>
              </a:rPr>
              <a:t>Christianity</a:t>
            </a:r>
            <a:r>
              <a:rPr lang="it-IT" dirty="0">
                <a:latin typeface="Palatino Linotype" panose="02040502050505030304" pitchFamily="18" charset="0"/>
                <a:ea typeface="Calibri" panose="020F0502020204030204" pitchFamily="34" charset="0"/>
              </a:rPr>
              <a:t>, in </a:t>
            </a:r>
            <a:r>
              <a:rPr lang="it-IT" i="1" dirty="0" err="1">
                <a:latin typeface="Palatino Linotype" panose="02040502050505030304" pitchFamily="18" charset="0"/>
              </a:rPr>
              <a:t>Religion</a:t>
            </a:r>
            <a:r>
              <a:rPr lang="it-IT" i="1" dirty="0">
                <a:latin typeface="Palatino Linotype" panose="02040502050505030304" pitchFamily="18" charset="0"/>
              </a:rPr>
              <a:t> and the </a:t>
            </a:r>
            <a:r>
              <a:rPr lang="it-IT" i="1" dirty="0" err="1">
                <a:latin typeface="Palatino Linotype" panose="02040502050505030304" pitchFamily="18" charset="0"/>
              </a:rPr>
              <a:t>Political</a:t>
            </a:r>
            <a:r>
              <a:rPr lang="it-IT" i="1" dirty="0">
                <a:latin typeface="Palatino Linotype" panose="02040502050505030304" pitchFamily="18" charset="0"/>
              </a:rPr>
              <a:t> Order</a:t>
            </a:r>
            <a:r>
              <a:rPr lang="it-IT" dirty="0">
                <a:latin typeface="Palatino Linotype" panose="02040502050505030304" pitchFamily="18" charset="0"/>
              </a:rPr>
              <a:t>, ed. by </a:t>
            </a:r>
            <a:r>
              <a:rPr lang="it-IT" dirty="0" err="1">
                <a:latin typeface="Palatino Linotype" panose="02040502050505030304" pitchFamily="18" charset="0"/>
              </a:rPr>
              <a:t>J</a:t>
            </a:r>
            <a:r>
              <a:rPr lang="it-IT" dirty="0">
                <a:latin typeface="Palatino Linotype" panose="02040502050505030304" pitchFamily="18" charset="0"/>
              </a:rPr>
              <a:t>. </a:t>
            </a:r>
            <a:r>
              <a:rPr lang="it-IT" dirty="0" err="1">
                <a:latin typeface="Palatino Linotype" panose="02040502050505030304" pitchFamily="18" charset="0"/>
              </a:rPr>
              <a:t>Neusner</a:t>
            </a:r>
            <a:r>
              <a:rPr lang="it-IT" dirty="0">
                <a:latin typeface="Palatino Linotype" panose="02040502050505030304" pitchFamily="18" charset="0"/>
              </a:rPr>
              <a:t>, 1996 ].</a:t>
            </a:r>
          </a:p>
          <a:p>
            <a:pPr algn="just"/>
            <a:r>
              <a:rPr lang="it-IT" dirty="0">
                <a:latin typeface="Palatino Linotype" panose="02040502050505030304" pitchFamily="18" charset="0"/>
                <a:ea typeface="Calibri" panose="020F0502020204030204" pitchFamily="34" charset="0"/>
              </a:rPr>
              <a:t>»</a:t>
            </a:r>
            <a:endParaRPr lang="it-IT" sz="1800" dirty="0">
              <a:effectLst/>
              <a:latin typeface="Palatino Linotype" panose="02040502050505030304" pitchFamily="18" charset="0"/>
              <a:ea typeface="Calibri" panose="020F0502020204030204" pitchFamily="34" charset="0"/>
            </a:endParaRPr>
          </a:p>
          <a:p>
            <a:pPr algn="just"/>
            <a:endParaRPr lang="it-IT" dirty="0">
              <a:latin typeface="Palatino Linotype" panose="02040502050505030304" pitchFamily="18" charset="0"/>
              <a:ea typeface="Calibri" panose="020F0502020204030204" pitchFamily="34" charset="0"/>
            </a:endParaRPr>
          </a:p>
          <a:p>
            <a:pPr algn="just"/>
            <a:endParaRPr lang="it-IT" sz="1800" dirty="0">
              <a:effectLst/>
              <a:latin typeface="Palatino Linotype" panose="02040502050505030304" pitchFamily="18" charset="0"/>
              <a:ea typeface="Calibri" panose="020F0502020204030204" pitchFamily="34" charset="0"/>
            </a:endParaRPr>
          </a:p>
          <a:p>
            <a:pPr algn="just"/>
            <a:endParaRPr lang="it-IT" dirty="0">
              <a:latin typeface="Palatino Linotype" panose="02040502050505030304" pitchFamily="18" charset="0"/>
              <a:ea typeface="Calibri" panose="020F0502020204030204" pitchFamily="34" charset="0"/>
            </a:endParaRPr>
          </a:p>
        </p:txBody>
      </p:sp>
    </p:spTree>
    <p:extLst>
      <p:ext uri="{BB962C8B-B14F-4D97-AF65-F5344CB8AC3E}">
        <p14:creationId xmlns:p14="http://schemas.microsoft.com/office/powerpoint/2010/main" val="3936331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45248EE-C02F-7360-1D09-D5E3563A63B1}"/>
              </a:ext>
            </a:extLst>
          </p:cNvPr>
          <p:cNvSpPr>
            <a:spLocks noGrp="1"/>
          </p:cNvSpPr>
          <p:nvPr>
            <p:ph type="title"/>
          </p:nvPr>
        </p:nvSpPr>
        <p:spPr/>
        <p:txBody>
          <a:bodyPr>
            <a:noAutofit/>
          </a:bodyPr>
          <a:lstStyle/>
          <a:p>
            <a:pPr algn="ctr"/>
            <a:r>
              <a:rPr lang="it-IT" sz="2400" b="1" dirty="0">
                <a:latin typeface="Palatino Linotype" panose="02040502050505030304" pitchFamily="18" charset="0"/>
              </a:rPr>
              <a:t>Le tasse all'imperatore di Roma</a:t>
            </a:r>
            <a:br>
              <a:rPr lang="it-IT" sz="2400" b="1" dirty="0">
                <a:latin typeface="Palatino Linotype" panose="02040502050505030304" pitchFamily="18" charset="0"/>
              </a:rPr>
            </a:br>
            <a:r>
              <a:rPr lang="it-IT" sz="2400" b="1" dirty="0">
                <a:latin typeface="Palatino Linotype" panose="02040502050505030304" pitchFamily="18" charset="0"/>
              </a:rPr>
              <a:t>Mc 12, 13-17 (=Mt 22, 15-22; Lc 20, 20-26)</a:t>
            </a:r>
            <a:br>
              <a:rPr lang="it-IT" sz="2400" b="1" dirty="0">
                <a:latin typeface="Palatino Linotype" panose="02040502050505030304" pitchFamily="18" charset="0"/>
              </a:rPr>
            </a:br>
            <a:endParaRPr lang="it-IT" sz="2400" b="1" dirty="0">
              <a:latin typeface="Palatino Linotype" panose="02040502050505030304" pitchFamily="18" charset="0"/>
            </a:endParaRPr>
          </a:p>
        </p:txBody>
      </p:sp>
      <p:sp>
        <p:nvSpPr>
          <p:cNvPr id="3" name="Segnaposto contenuto 2">
            <a:extLst>
              <a:ext uri="{FF2B5EF4-FFF2-40B4-BE49-F238E27FC236}">
                <a16:creationId xmlns:a16="http://schemas.microsoft.com/office/drawing/2014/main" id="{AE5B61A6-19F4-7BE4-FC3B-81CEDED85CCC}"/>
              </a:ext>
            </a:extLst>
          </p:cNvPr>
          <p:cNvSpPr>
            <a:spLocks noGrp="1"/>
          </p:cNvSpPr>
          <p:nvPr>
            <p:ph idx="1"/>
          </p:nvPr>
        </p:nvSpPr>
        <p:spPr/>
        <p:txBody>
          <a:bodyPr>
            <a:normAutofit lnSpcReduction="10000"/>
          </a:bodyPr>
          <a:lstStyle/>
          <a:p>
            <a:pPr marL="6160" indent="0" algn="ctr">
              <a:buNone/>
            </a:pPr>
            <a:r>
              <a:rPr lang="it-IT" dirty="0">
                <a:latin typeface="Palatino Linotype" panose="02040502050505030304" pitchFamily="18" charset="0"/>
              </a:rPr>
              <a:t>Gli mandarono però alcuni farisei ed erodiani per coglierlo in fallo nel discorso. E venuti, quelli gli dissero: «Maestro, sappiamo che sei veritiero e non ti curi di nessuno; infatti non guardi in faccia agli uomini, ma secondo verità insegni la via di Dio. È lecito o no dare il tributo a Cesare? Lo dobbiamo dare o no?». Ma egli, conoscendo la loro ipocrisia, disse: «Perché mi tentate? Portatemi un denaro perché io lo veda».  Ed essi glielo portarono. Allora disse loro: «Di chi è questa immagine e l'iscrizione?». Gli risposero: «Di Cesare». Gesù disse loro: «Rendete a Cesare ciò che è di Cesare e a Dio ciò che è di Dio» (</a:t>
            </a:r>
            <a:r>
              <a:rPr lang="it-IT" dirty="0" err="1">
                <a:latin typeface="Palatino Linotype" panose="02040502050505030304" pitchFamily="18" charset="0"/>
              </a:rPr>
              <a:t>Τὰ</a:t>
            </a:r>
            <a:r>
              <a:rPr lang="it-IT" dirty="0">
                <a:latin typeface="Palatino Linotype" panose="02040502050505030304" pitchFamily="18" charset="0"/>
              </a:rPr>
              <a:t> </a:t>
            </a:r>
            <a:r>
              <a:rPr lang="it-IT" dirty="0" err="1">
                <a:latin typeface="Palatino Linotype" panose="02040502050505030304" pitchFamily="18" charset="0"/>
              </a:rPr>
              <a:t>Κ</a:t>
            </a:r>
            <a:r>
              <a:rPr lang="it-IT" dirty="0">
                <a:latin typeface="Palatino Linotype" panose="02040502050505030304" pitchFamily="18" charset="0"/>
              </a:rPr>
              <a:t>α</a:t>
            </a:r>
            <a:r>
              <a:rPr lang="it-IT" dirty="0" err="1">
                <a:latin typeface="Palatino Linotype" panose="02040502050505030304" pitchFamily="18" charset="0"/>
              </a:rPr>
              <a:t>ίσ</a:t>
            </a:r>
            <a:r>
              <a:rPr lang="it-IT" dirty="0">
                <a:latin typeface="Palatino Linotype" panose="02040502050505030304" pitchFamily="18" charset="0"/>
              </a:rPr>
              <a:t>α</a:t>
            </a:r>
            <a:r>
              <a:rPr lang="it-IT" dirty="0" err="1">
                <a:latin typeface="Palatino Linotype" panose="02040502050505030304" pitchFamily="18" charset="0"/>
              </a:rPr>
              <a:t>ρος</a:t>
            </a:r>
            <a:r>
              <a:rPr lang="it-IT" dirty="0">
                <a:latin typeface="Palatino Linotype" panose="02040502050505030304" pitchFamily="18" charset="0"/>
              </a:rPr>
              <a:t> </a:t>
            </a:r>
            <a:r>
              <a:rPr lang="it-IT" dirty="0" err="1">
                <a:latin typeface="Palatino Linotype" panose="02040502050505030304" pitchFamily="18" charset="0"/>
              </a:rPr>
              <a:t>ἀ</a:t>
            </a:r>
            <a:r>
              <a:rPr lang="it-IT" dirty="0">
                <a:latin typeface="Palatino Linotype" panose="02040502050505030304" pitchFamily="18" charset="0"/>
              </a:rPr>
              <a:t>π</a:t>
            </a:r>
            <a:r>
              <a:rPr lang="it-IT" dirty="0" err="1">
                <a:latin typeface="Palatino Linotype" panose="02040502050505030304" pitchFamily="18" charset="0"/>
              </a:rPr>
              <a:t>όδοτε</a:t>
            </a:r>
            <a:r>
              <a:rPr lang="it-IT" dirty="0">
                <a:latin typeface="Palatino Linotype" panose="02040502050505030304" pitchFamily="18" charset="0"/>
              </a:rPr>
              <a:t> </a:t>
            </a:r>
            <a:r>
              <a:rPr lang="it-IT" dirty="0" err="1">
                <a:latin typeface="Palatino Linotype" panose="02040502050505030304" pitchFamily="18" charset="0"/>
              </a:rPr>
              <a:t>Κ</a:t>
            </a:r>
            <a:r>
              <a:rPr lang="it-IT" dirty="0">
                <a:latin typeface="Palatino Linotype" panose="02040502050505030304" pitchFamily="18" charset="0"/>
              </a:rPr>
              <a:t>α</a:t>
            </a:r>
            <a:r>
              <a:rPr lang="it-IT" dirty="0" err="1">
                <a:latin typeface="Palatino Linotype" panose="02040502050505030304" pitchFamily="18" charset="0"/>
              </a:rPr>
              <a:t>ίσ</a:t>
            </a:r>
            <a:r>
              <a:rPr lang="it-IT" dirty="0">
                <a:latin typeface="Palatino Linotype" panose="02040502050505030304" pitchFamily="18" charset="0"/>
              </a:rPr>
              <a:t>α</a:t>
            </a:r>
            <a:r>
              <a:rPr lang="it-IT" dirty="0" err="1">
                <a:latin typeface="Palatino Linotype" panose="02040502050505030304" pitchFamily="18" charset="0"/>
              </a:rPr>
              <a:t>ρι</a:t>
            </a:r>
            <a:r>
              <a:rPr lang="it-IT" dirty="0">
                <a:latin typeface="Palatino Linotype" panose="02040502050505030304" pitchFamily="18" charset="0"/>
              </a:rPr>
              <a:t> </a:t>
            </a:r>
            <a:r>
              <a:rPr lang="it-IT" dirty="0" err="1">
                <a:latin typeface="Palatino Linotype" panose="02040502050505030304" pitchFamily="18" charset="0"/>
              </a:rPr>
              <a:t>κ</a:t>
            </a:r>
            <a:r>
              <a:rPr lang="it-IT" dirty="0">
                <a:latin typeface="Palatino Linotype" panose="02040502050505030304" pitchFamily="18" charset="0"/>
              </a:rPr>
              <a:t>α</a:t>
            </a:r>
            <a:r>
              <a:rPr lang="it-IT" dirty="0" err="1">
                <a:latin typeface="Palatino Linotype" panose="02040502050505030304" pitchFamily="18" charset="0"/>
              </a:rPr>
              <a:t>ὶ</a:t>
            </a:r>
            <a:r>
              <a:rPr lang="it-IT" dirty="0">
                <a:latin typeface="Palatino Linotype" panose="02040502050505030304" pitchFamily="18" charset="0"/>
              </a:rPr>
              <a:t> </a:t>
            </a:r>
            <a:r>
              <a:rPr lang="it-IT" dirty="0" err="1">
                <a:latin typeface="Palatino Linotype" panose="02040502050505030304" pitchFamily="18" charset="0"/>
              </a:rPr>
              <a:t>τὰ</a:t>
            </a:r>
            <a:r>
              <a:rPr lang="it-IT" dirty="0">
                <a:latin typeface="Palatino Linotype" panose="02040502050505030304" pitchFamily="18" charset="0"/>
              </a:rPr>
              <a:t> </a:t>
            </a:r>
            <a:r>
              <a:rPr lang="it-IT" dirty="0" err="1">
                <a:latin typeface="Palatino Linotype" panose="02040502050505030304" pitchFamily="18" charset="0"/>
              </a:rPr>
              <a:t>τοῦ</a:t>
            </a:r>
            <a:r>
              <a:rPr lang="it-IT" dirty="0">
                <a:latin typeface="Palatino Linotype" panose="02040502050505030304" pitchFamily="18" charset="0"/>
              </a:rPr>
              <a:t> </a:t>
            </a:r>
            <a:r>
              <a:rPr lang="it-IT" dirty="0" err="1">
                <a:latin typeface="Palatino Linotype" panose="02040502050505030304" pitchFamily="18" charset="0"/>
              </a:rPr>
              <a:t>θεοῦ</a:t>
            </a:r>
            <a:r>
              <a:rPr lang="it-IT" dirty="0">
                <a:latin typeface="Palatino Linotype" panose="02040502050505030304" pitchFamily="18" charset="0"/>
              </a:rPr>
              <a:t> </a:t>
            </a:r>
            <a:r>
              <a:rPr lang="it-IT" dirty="0" err="1">
                <a:latin typeface="Palatino Linotype" panose="02040502050505030304" pitchFamily="18" charset="0"/>
              </a:rPr>
              <a:t>τῷ</a:t>
            </a:r>
            <a:r>
              <a:rPr lang="it-IT" dirty="0">
                <a:latin typeface="Palatino Linotype" panose="02040502050505030304" pitchFamily="18" charset="0"/>
              </a:rPr>
              <a:t> </a:t>
            </a:r>
            <a:r>
              <a:rPr lang="it-IT" dirty="0" err="1">
                <a:latin typeface="Palatino Linotype" panose="02040502050505030304" pitchFamily="18" charset="0"/>
              </a:rPr>
              <a:t>θεῷ</a:t>
            </a:r>
            <a:r>
              <a:rPr lang="it-IT" dirty="0">
                <a:latin typeface="Palatino Linotype" panose="02040502050505030304" pitchFamily="18" charset="0"/>
              </a:rPr>
              <a:t>). E rimasero ammirati di lui. </a:t>
            </a:r>
          </a:p>
        </p:txBody>
      </p:sp>
    </p:spTree>
    <p:extLst>
      <p:ext uri="{BB962C8B-B14F-4D97-AF65-F5344CB8AC3E}">
        <p14:creationId xmlns:p14="http://schemas.microsoft.com/office/powerpoint/2010/main" val="11370690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1100247-1477-7AE0-36AA-48F34D9F3847}"/>
              </a:ext>
            </a:extLst>
          </p:cNvPr>
          <p:cNvSpPr>
            <a:spLocks noGrp="1"/>
          </p:cNvSpPr>
          <p:nvPr>
            <p:ph type="title"/>
          </p:nvPr>
        </p:nvSpPr>
        <p:spPr>
          <a:xfrm>
            <a:off x="2238704" y="808056"/>
            <a:ext cx="8331436" cy="1077229"/>
          </a:xfrm>
        </p:spPr>
        <p:txBody>
          <a:bodyPr>
            <a:normAutofit/>
          </a:bodyPr>
          <a:lstStyle/>
          <a:p>
            <a:pPr algn="ctr"/>
            <a:r>
              <a:rPr lang="it-IT" sz="2400" dirty="0">
                <a:latin typeface="Palatino Linotype" panose="02040502050505030304" pitchFamily="18" charset="0"/>
              </a:rPr>
              <a:t>E. Prinzivalli, </a:t>
            </a:r>
            <a:r>
              <a:rPr lang="it-IT" sz="2400" i="1" dirty="0">
                <a:latin typeface="Palatino Linotype" panose="02040502050505030304" pitchFamily="18" charset="0"/>
              </a:rPr>
              <a:t>Questioni di storia del cristianesimo antico I-IV secolo</a:t>
            </a:r>
            <a:r>
              <a:rPr lang="it-IT" sz="2400" dirty="0">
                <a:latin typeface="Palatino Linotype" panose="02040502050505030304" pitchFamily="18" charset="0"/>
              </a:rPr>
              <a:t>, cit., p. 12:</a:t>
            </a:r>
            <a:endParaRPr lang="it-IT" sz="2400" dirty="0"/>
          </a:p>
        </p:txBody>
      </p:sp>
      <p:sp>
        <p:nvSpPr>
          <p:cNvPr id="3" name="Segnaposto contenuto 2">
            <a:extLst>
              <a:ext uri="{FF2B5EF4-FFF2-40B4-BE49-F238E27FC236}">
                <a16:creationId xmlns:a16="http://schemas.microsoft.com/office/drawing/2014/main" id="{6A452771-6163-7D42-5FC3-C4EDCBB1D88C}"/>
              </a:ext>
            </a:extLst>
          </p:cNvPr>
          <p:cNvSpPr>
            <a:spLocks noGrp="1"/>
          </p:cNvSpPr>
          <p:nvPr>
            <p:ph idx="1"/>
          </p:nvPr>
        </p:nvSpPr>
        <p:spPr>
          <a:xfrm>
            <a:off x="2238703" y="2052116"/>
            <a:ext cx="8331436" cy="3997828"/>
          </a:xfrm>
        </p:spPr>
        <p:txBody>
          <a:bodyPr>
            <a:normAutofit/>
          </a:bodyPr>
          <a:lstStyle/>
          <a:p>
            <a:pPr marL="6160" indent="0" algn="ctr">
              <a:buNone/>
            </a:pPr>
            <a:r>
              <a:rPr lang="it-IT" sz="2400" dirty="0">
                <a:latin typeface="Palatino Linotype" panose="02040502050505030304" pitchFamily="18" charset="0"/>
              </a:rPr>
              <a:t>Gesù pare abbia affermato la distinzione fra la sfera di Dio e quella di competenza delle autorità politiche (con il celebre: «date a Cesare quel che è di Cesare e a Dio quel che è di Dio»), in pratica de-sacralizzando il politico e mettendo l’accento su quello che si deve «a Dio».</a:t>
            </a:r>
          </a:p>
        </p:txBody>
      </p:sp>
    </p:spTree>
    <p:extLst>
      <p:ext uri="{BB962C8B-B14F-4D97-AF65-F5344CB8AC3E}">
        <p14:creationId xmlns:p14="http://schemas.microsoft.com/office/powerpoint/2010/main" val="35313318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4B43BE0-8FED-9EDF-7A5B-9D479318EAFA}"/>
              </a:ext>
            </a:extLst>
          </p:cNvPr>
          <p:cNvSpPr>
            <a:spLocks noGrp="1"/>
          </p:cNvSpPr>
          <p:nvPr>
            <p:ph type="title"/>
          </p:nvPr>
        </p:nvSpPr>
        <p:spPr/>
        <p:txBody>
          <a:bodyPr>
            <a:normAutofit/>
          </a:bodyPr>
          <a:lstStyle/>
          <a:p>
            <a:r>
              <a:rPr lang="it-IT" sz="2000" dirty="0">
                <a:latin typeface="Palatino Linotype" panose="02040502050505030304" pitchFamily="18" charset="0"/>
              </a:rPr>
              <a:t>..Ancora oggi non è venuta meno «la sacralità intrinseca del potere sovrano» (Clifford </a:t>
            </a:r>
            <a:r>
              <a:rPr lang="it-IT" sz="2000" dirty="0" err="1">
                <a:latin typeface="Palatino Linotype" panose="02040502050505030304" pitchFamily="18" charset="0"/>
              </a:rPr>
              <a:t>Geertz</a:t>
            </a:r>
            <a:r>
              <a:rPr lang="it-IT" sz="2000" dirty="0">
                <a:latin typeface="Palatino Linotype" panose="02040502050505030304" pitchFamily="18" charset="0"/>
              </a:rPr>
              <a:t>).</a:t>
            </a:r>
          </a:p>
        </p:txBody>
      </p:sp>
      <p:sp>
        <p:nvSpPr>
          <p:cNvPr id="3" name="Segnaposto contenuto 2">
            <a:extLst>
              <a:ext uri="{FF2B5EF4-FFF2-40B4-BE49-F238E27FC236}">
                <a16:creationId xmlns:a16="http://schemas.microsoft.com/office/drawing/2014/main" id="{62617850-9FA6-3BC2-10E1-5C102C1F197D}"/>
              </a:ext>
            </a:extLst>
          </p:cNvPr>
          <p:cNvSpPr>
            <a:spLocks noGrp="1"/>
          </p:cNvSpPr>
          <p:nvPr>
            <p:ph idx="1"/>
          </p:nvPr>
        </p:nvSpPr>
        <p:spPr>
          <a:xfrm>
            <a:off x="2238703" y="1885285"/>
            <a:ext cx="8331436" cy="4164659"/>
          </a:xfrm>
        </p:spPr>
        <p:txBody>
          <a:bodyPr>
            <a:normAutofit fontScale="85000" lnSpcReduction="20000"/>
          </a:bodyPr>
          <a:lstStyle/>
          <a:p>
            <a:pPr marL="6160" indent="0">
              <a:buNone/>
            </a:pPr>
            <a:r>
              <a:rPr lang="it-IT" b="1" dirty="0">
                <a:latin typeface="Palatino Linotype" panose="02040502050505030304" pitchFamily="18" charset="0"/>
              </a:rPr>
              <a:t>Proverbi 8, 15-16 (V sec. a.C.):</a:t>
            </a:r>
            <a:endParaRPr lang="it-IT" dirty="0">
              <a:latin typeface="Palatino Linotype" panose="02040502050505030304" pitchFamily="18" charset="0"/>
            </a:endParaRPr>
          </a:p>
          <a:p>
            <a:r>
              <a:rPr lang="it-IT" dirty="0">
                <a:latin typeface="Palatino Linotype" panose="02040502050505030304" pitchFamily="18" charset="0"/>
              </a:rPr>
              <a:t>Per mezzo mio [</a:t>
            </a:r>
            <a:r>
              <a:rPr lang="it-IT" i="1" dirty="0" err="1">
                <a:latin typeface="Palatino Linotype" panose="02040502050505030304" pitchFamily="18" charset="0"/>
              </a:rPr>
              <a:t>scil</a:t>
            </a:r>
            <a:r>
              <a:rPr lang="it-IT" dirty="0">
                <a:latin typeface="Palatino Linotype" panose="02040502050505030304" pitchFamily="18" charset="0"/>
              </a:rPr>
              <a:t>. la Sapienza] regnano i re e i magistrati emettono giusti decreti;  per mezzo mio i capi comandano e i grandi governano con giustizia.</a:t>
            </a:r>
          </a:p>
          <a:p>
            <a:pPr marL="6160" indent="0">
              <a:buNone/>
            </a:pPr>
            <a:r>
              <a:rPr lang="it-IT" b="1" dirty="0">
                <a:latin typeface="Palatino Linotype" panose="02040502050505030304" pitchFamily="18" charset="0"/>
              </a:rPr>
              <a:t>Sapienza (I sec. a.C. ca.) 6, 1-3:</a:t>
            </a:r>
          </a:p>
          <a:p>
            <a:pPr algn="just"/>
            <a:r>
              <a:rPr lang="it-IT" dirty="0">
                <a:latin typeface="Palatino Linotype" panose="02040502050505030304" pitchFamily="18" charset="0"/>
              </a:rPr>
              <a:t>Ascoltate, o re, e cercate di comprendere; imparate, governanti di tutta la terra. Porgete l'orecchio, voi che dominate le moltitudini e siete orgogliosi per il gran numero dei vostri popoli. La vostra sovranità proviene dal Signore; la vostra potenza dall'Altissimo, il quale esaminerà le vostre opere e scruterà i vostri propositi; poiché, pur essendo ministri del suo regno, non avete governato rettamente, né avete osservato la legge né vi siete comportati secondo il volere di Dio. Con terrore e rapidamente egli si ergerà contro di voi poiché un giudizio severo si compie contro coloro che stanno in alto. L'inferiore è meritevole di pietà, ma i potenti saranno esaminati con rigore.</a:t>
            </a:r>
          </a:p>
          <a:p>
            <a:endParaRPr lang="it-IT" dirty="0"/>
          </a:p>
        </p:txBody>
      </p:sp>
    </p:spTree>
    <p:extLst>
      <p:ext uri="{BB962C8B-B14F-4D97-AF65-F5344CB8AC3E}">
        <p14:creationId xmlns:p14="http://schemas.microsoft.com/office/powerpoint/2010/main" val="16490434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73D5A0-FF9C-D579-2308-89C073A5F556}"/>
              </a:ext>
            </a:extLst>
          </p:cNvPr>
          <p:cNvSpPr>
            <a:spLocks noGrp="1"/>
          </p:cNvSpPr>
          <p:nvPr>
            <p:ph type="title"/>
          </p:nvPr>
        </p:nvSpPr>
        <p:spPr>
          <a:xfrm>
            <a:off x="1734207" y="808057"/>
            <a:ext cx="8835933" cy="563544"/>
          </a:xfrm>
        </p:spPr>
        <p:txBody>
          <a:bodyPr>
            <a:normAutofit fontScale="90000"/>
          </a:bodyPr>
          <a:lstStyle/>
          <a:p>
            <a:pPr algn="ctr"/>
            <a:r>
              <a:rPr lang="it-IT" sz="2400" b="1" dirty="0">
                <a:latin typeface="Palatino Linotype" panose="02040502050505030304" pitchFamily="18" charset="0"/>
              </a:rPr>
              <a:t>Paolo, Lettera ai Romani 13, 1-11 (poco dopo il 50 d.C.)</a:t>
            </a:r>
            <a:br>
              <a:rPr lang="it-IT" sz="2400" dirty="0">
                <a:latin typeface="Palatino Linotype" panose="02040502050505030304" pitchFamily="18" charset="0"/>
              </a:rPr>
            </a:br>
            <a:endParaRPr lang="it-IT" sz="2400" dirty="0">
              <a:latin typeface="Palatino Linotype" panose="02040502050505030304" pitchFamily="18" charset="0"/>
            </a:endParaRPr>
          </a:p>
        </p:txBody>
      </p:sp>
      <p:sp>
        <p:nvSpPr>
          <p:cNvPr id="3" name="Segnaposto contenuto 2">
            <a:extLst>
              <a:ext uri="{FF2B5EF4-FFF2-40B4-BE49-F238E27FC236}">
                <a16:creationId xmlns:a16="http://schemas.microsoft.com/office/drawing/2014/main" id="{999D5A1F-26B7-5AA3-9522-692BCE47408B}"/>
              </a:ext>
            </a:extLst>
          </p:cNvPr>
          <p:cNvSpPr>
            <a:spLocks noGrp="1"/>
          </p:cNvSpPr>
          <p:nvPr>
            <p:ph idx="1"/>
          </p:nvPr>
        </p:nvSpPr>
        <p:spPr>
          <a:xfrm>
            <a:off x="1734207" y="1694985"/>
            <a:ext cx="8835932" cy="4354959"/>
          </a:xfrm>
        </p:spPr>
        <p:txBody>
          <a:bodyPr>
            <a:normAutofit fontScale="85000" lnSpcReduction="20000"/>
          </a:bodyPr>
          <a:lstStyle/>
          <a:p>
            <a:pPr marL="6160" indent="0" algn="just">
              <a:buNone/>
            </a:pPr>
            <a:r>
              <a:rPr lang="it-IT" dirty="0">
                <a:latin typeface="Palatino Linotype" panose="02040502050505030304" pitchFamily="18" charset="0"/>
              </a:rPr>
              <a:t>Ciascuno sia sottomesso alle autorità costituite. Infatti non c'è autorità se non da Dio: quelle che esistono sono stabilite da Dio (</a:t>
            </a:r>
            <a:r>
              <a:rPr lang="it-IT" dirty="0" err="1">
                <a:latin typeface="Palatino Linotype" panose="02040502050505030304" pitchFamily="18" charset="0"/>
              </a:rPr>
              <a:t>Πᾶσ</a:t>
            </a:r>
            <a:r>
              <a:rPr lang="it-IT" dirty="0">
                <a:latin typeface="Palatino Linotype" panose="02040502050505030304" pitchFamily="18" charset="0"/>
              </a:rPr>
              <a:t>α </a:t>
            </a:r>
            <a:r>
              <a:rPr lang="it-IT" dirty="0" err="1">
                <a:latin typeface="Palatino Linotype" panose="02040502050505030304" pitchFamily="18" charset="0"/>
              </a:rPr>
              <a:t>ψυχὴ</a:t>
            </a:r>
            <a:r>
              <a:rPr lang="it-IT" dirty="0">
                <a:latin typeface="Palatino Linotype" panose="02040502050505030304" pitchFamily="18" charset="0"/>
              </a:rPr>
              <a:t> </a:t>
            </a:r>
            <a:r>
              <a:rPr lang="it-IT" dirty="0" err="1">
                <a:latin typeface="Palatino Linotype" panose="02040502050505030304" pitchFamily="18" charset="0"/>
              </a:rPr>
              <a:t>ἐξουσί</a:t>
            </a:r>
            <a:r>
              <a:rPr lang="it-IT" dirty="0">
                <a:latin typeface="Palatino Linotype" panose="02040502050505030304" pitchFamily="18" charset="0"/>
              </a:rPr>
              <a:t>α</a:t>
            </a:r>
            <a:r>
              <a:rPr lang="it-IT" dirty="0" err="1">
                <a:latin typeface="Palatino Linotype" panose="02040502050505030304" pitchFamily="18" charset="0"/>
              </a:rPr>
              <a:t>ις</a:t>
            </a:r>
            <a:r>
              <a:rPr lang="it-IT" dirty="0">
                <a:latin typeface="Palatino Linotype" panose="02040502050505030304" pitchFamily="18" charset="0"/>
              </a:rPr>
              <a:t> </a:t>
            </a:r>
            <a:r>
              <a:rPr lang="it-IT" dirty="0" err="1">
                <a:latin typeface="Palatino Linotype" panose="02040502050505030304" pitchFamily="18" charset="0"/>
              </a:rPr>
              <a:t>ὑ</a:t>
            </a:r>
            <a:r>
              <a:rPr lang="it-IT" dirty="0">
                <a:latin typeface="Palatino Linotype" panose="02040502050505030304" pitchFamily="18" charset="0"/>
              </a:rPr>
              <a:t>π</a:t>
            </a:r>
            <a:r>
              <a:rPr lang="it-IT" dirty="0" err="1">
                <a:latin typeface="Palatino Linotype" panose="02040502050505030304" pitchFamily="18" charset="0"/>
              </a:rPr>
              <a:t>ερεχούσ</a:t>
            </a:r>
            <a:r>
              <a:rPr lang="it-IT" dirty="0">
                <a:latin typeface="Palatino Linotype" panose="02040502050505030304" pitchFamily="18" charset="0"/>
              </a:rPr>
              <a:t>α</a:t>
            </a:r>
            <a:r>
              <a:rPr lang="it-IT" dirty="0" err="1">
                <a:latin typeface="Palatino Linotype" panose="02040502050505030304" pitchFamily="18" charset="0"/>
              </a:rPr>
              <a:t>ις</a:t>
            </a:r>
            <a:r>
              <a:rPr lang="it-IT" dirty="0">
                <a:latin typeface="Palatino Linotype" panose="02040502050505030304" pitchFamily="18" charset="0"/>
              </a:rPr>
              <a:t> </a:t>
            </a:r>
            <a:r>
              <a:rPr lang="it-IT" dirty="0" err="1">
                <a:latin typeface="Palatino Linotype" panose="02040502050505030304" pitchFamily="18" charset="0"/>
              </a:rPr>
              <a:t>ὑ</a:t>
            </a:r>
            <a:r>
              <a:rPr lang="it-IT" dirty="0">
                <a:latin typeface="Palatino Linotype" panose="02040502050505030304" pitchFamily="18" charset="0"/>
              </a:rPr>
              <a:t>π</a:t>
            </a:r>
            <a:r>
              <a:rPr lang="it-IT" dirty="0" err="1">
                <a:latin typeface="Palatino Linotype" panose="02040502050505030304" pitchFamily="18" charset="0"/>
              </a:rPr>
              <a:t>οτ</a:t>
            </a:r>
            <a:r>
              <a:rPr lang="it-IT" dirty="0">
                <a:latin typeface="Palatino Linotype" panose="02040502050505030304" pitchFamily="18" charset="0"/>
              </a:rPr>
              <a:t>α</a:t>
            </a:r>
            <a:r>
              <a:rPr lang="it-IT" dirty="0" err="1">
                <a:latin typeface="Palatino Linotype" panose="02040502050505030304" pitchFamily="18" charset="0"/>
              </a:rPr>
              <a:t>σσέσθω</a:t>
            </a:r>
            <a:r>
              <a:rPr lang="it-IT" dirty="0">
                <a:latin typeface="Palatino Linotype" panose="02040502050505030304" pitchFamily="18" charset="0"/>
              </a:rPr>
              <a:t>, </a:t>
            </a:r>
            <a:r>
              <a:rPr lang="it-IT" dirty="0" err="1">
                <a:latin typeface="Palatino Linotype" panose="02040502050505030304" pitchFamily="18" charset="0"/>
              </a:rPr>
              <a:t>οὐ</a:t>
            </a:r>
            <a:r>
              <a:rPr lang="it-IT" dirty="0">
                <a:latin typeface="Palatino Linotype" panose="02040502050505030304" pitchFamily="18" charset="0"/>
              </a:rPr>
              <a:t> </a:t>
            </a:r>
            <a:r>
              <a:rPr lang="it-IT" dirty="0" err="1">
                <a:latin typeface="Palatino Linotype" panose="02040502050505030304" pitchFamily="18" charset="0"/>
              </a:rPr>
              <a:t>γὰρ</a:t>
            </a:r>
            <a:r>
              <a:rPr lang="it-IT" dirty="0">
                <a:latin typeface="Palatino Linotype" panose="02040502050505030304" pitchFamily="18" charset="0"/>
              </a:rPr>
              <a:t> </a:t>
            </a:r>
            <a:r>
              <a:rPr lang="it-IT" dirty="0" err="1">
                <a:latin typeface="Palatino Linotype" panose="02040502050505030304" pitchFamily="18" charset="0"/>
              </a:rPr>
              <a:t>ἔστιν</a:t>
            </a:r>
            <a:r>
              <a:rPr lang="it-IT" dirty="0">
                <a:latin typeface="Palatino Linotype" panose="02040502050505030304" pitchFamily="18" charset="0"/>
              </a:rPr>
              <a:t> </a:t>
            </a:r>
            <a:r>
              <a:rPr lang="it-IT" dirty="0" err="1">
                <a:latin typeface="Palatino Linotype" panose="02040502050505030304" pitchFamily="18" charset="0"/>
              </a:rPr>
              <a:t>ἐξουσί</a:t>
            </a:r>
            <a:r>
              <a:rPr lang="it-IT" dirty="0">
                <a:latin typeface="Palatino Linotype" panose="02040502050505030304" pitchFamily="18" charset="0"/>
              </a:rPr>
              <a:t>α </a:t>
            </a:r>
            <a:r>
              <a:rPr lang="it-IT" dirty="0" err="1">
                <a:latin typeface="Palatino Linotype" panose="02040502050505030304" pitchFamily="18" charset="0"/>
              </a:rPr>
              <a:t>εἰ</a:t>
            </a:r>
            <a:r>
              <a:rPr lang="it-IT" dirty="0">
                <a:latin typeface="Palatino Linotype" panose="02040502050505030304" pitchFamily="18" charset="0"/>
              </a:rPr>
              <a:t> </a:t>
            </a:r>
            <a:r>
              <a:rPr lang="it-IT" dirty="0" err="1">
                <a:latin typeface="Palatino Linotype" panose="02040502050505030304" pitchFamily="18" charset="0"/>
              </a:rPr>
              <a:t>μὴ</a:t>
            </a:r>
            <a:r>
              <a:rPr lang="it-IT" dirty="0">
                <a:latin typeface="Palatino Linotype" panose="02040502050505030304" pitchFamily="18" charset="0"/>
              </a:rPr>
              <a:t> </a:t>
            </a:r>
            <a:r>
              <a:rPr lang="it-IT" dirty="0" err="1">
                <a:latin typeface="Palatino Linotype" panose="02040502050505030304" pitchFamily="18" charset="0"/>
              </a:rPr>
              <a:t>ὑ</a:t>
            </a:r>
            <a:r>
              <a:rPr lang="it-IT" dirty="0">
                <a:latin typeface="Palatino Linotype" panose="02040502050505030304" pitchFamily="18" charset="0"/>
              </a:rPr>
              <a:t>π</a:t>
            </a:r>
            <a:r>
              <a:rPr lang="it-IT" dirty="0" err="1">
                <a:latin typeface="Palatino Linotype" panose="02040502050505030304" pitchFamily="18" charset="0"/>
              </a:rPr>
              <a:t>ὸ</a:t>
            </a:r>
            <a:r>
              <a:rPr lang="it-IT" dirty="0">
                <a:latin typeface="Palatino Linotype" panose="02040502050505030304" pitchFamily="18" charset="0"/>
              </a:rPr>
              <a:t> </a:t>
            </a:r>
            <a:r>
              <a:rPr lang="it-IT" dirty="0" err="1">
                <a:latin typeface="Palatino Linotype" panose="02040502050505030304" pitchFamily="18" charset="0"/>
              </a:rPr>
              <a:t>θεοῦ</a:t>
            </a:r>
            <a:r>
              <a:rPr lang="it-IT" dirty="0">
                <a:latin typeface="Palatino Linotype" panose="02040502050505030304" pitchFamily="18" charset="0"/>
              </a:rPr>
              <a:t>, α</a:t>
            </a:r>
            <a:r>
              <a:rPr lang="it-IT" dirty="0" err="1">
                <a:latin typeface="Palatino Linotype" panose="02040502050505030304" pitchFamily="18" charset="0"/>
              </a:rPr>
              <a:t>ἱ</a:t>
            </a:r>
            <a:r>
              <a:rPr lang="it-IT" dirty="0">
                <a:latin typeface="Palatino Linotype" panose="02040502050505030304" pitchFamily="18" charset="0"/>
              </a:rPr>
              <a:t> </a:t>
            </a:r>
            <a:r>
              <a:rPr lang="it-IT" dirty="0" err="1">
                <a:latin typeface="Palatino Linotype" panose="02040502050505030304" pitchFamily="18" charset="0"/>
              </a:rPr>
              <a:t>δὲ</a:t>
            </a:r>
            <a:r>
              <a:rPr lang="it-IT" dirty="0">
                <a:latin typeface="Palatino Linotype" panose="02040502050505030304" pitchFamily="18" charset="0"/>
              </a:rPr>
              <a:t> </a:t>
            </a:r>
            <a:r>
              <a:rPr lang="it-IT" dirty="0" err="1">
                <a:latin typeface="Palatino Linotype" panose="02040502050505030304" pitchFamily="18" charset="0"/>
              </a:rPr>
              <a:t>οὖσ</a:t>
            </a:r>
            <a:r>
              <a:rPr lang="it-IT" dirty="0">
                <a:latin typeface="Palatino Linotype" panose="02040502050505030304" pitchFamily="18" charset="0"/>
              </a:rPr>
              <a:t>α</a:t>
            </a:r>
            <a:r>
              <a:rPr lang="it-IT" dirty="0" err="1">
                <a:latin typeface="Palatino Linotype" panose="02040502050505030304" pitchFamily="18" charset="0"/>
              </a:rPr>
              <a:t>ι</a:t>
            </a:r>
            <a:r>
              <a:rPr lang="it-IT" dirty="0">
                <a:latin typeface="Palatino Linotype" panose="02040502050505030304" pitchFamily="18" charset="0"/>
              </a:rPr>
              <a:t> </a:t>
            </a:r>
            <a:r>
              <a:rPr lang="it-IT" dirty="0" err="1">
                <a:latin typeface="Palatino Linotype" panose="02040502050505030304" pitchFamily="18" charset="0"/>
              </a:rPr>
              <a:t>ὑ</a:t>
            </a:r>
            <a:r>
              <a:rPr lang="it-IT" dirty="0">
                <a:latin typeface="Palatino Linotype" panose="02040502050505030304" pitchFamily="18" charset="0"/>
              </a:rPr>
              <a:t>π</a:t>
            </a:r>
            <a:r>
              <a:rPr lang="it-IT" dirty="0" err="1">
                <a:latin typeface="Palatino Linotype" panose="02040502050505030304" pitchFamily="18" charset="0"/>
              </a:rPr>
              <a:t>ὸ</a:t>
            </a:r>
            <a:r>
              <a:rPr lang="it-IT" dirty="0">
                <a:latin typeface="Palatino Linotype" panose="02040502050505030304" pitchFamily="18" charset="0"/>
              </a:rPr>
              <a:t> </a:t>
            </a:r>
            <a:r>
              <a:rPr lang="it-IT" dirty="0" err="1">
                <a:latin typeface="Palatino Linotype" panose="02040502050505030304" pitchFamily="18" charset="0"/>
              </a:rPr>
              <a:t>θεοῦ</a:t>
            </a:r>
            <a:r>
              <a:rPr lang="it-IT" dirty="0">
                <a:latin typeface="Palatino Linotype" panose="02040502050505030304" pitchFamily="18" charset="0"/>
              </a:rPr>
              <a:t> </a:t>
            </a:r>
            <a:r>
              <a:rPr lang="it-IT" dirty="0" err="1">
                <a:latin typeface="Palatino Linotype" panose="02040502050505030304" pitchFamily="18" charset="0"/>
              </a:rPr>
              <a:t>τετ</a:t>
            </a:r>
            <a:r>
              <a:rPr lang="it-IT" dirty="0">
                <a:latin typeface="Palatino Linotype" panose="02040502050505030304" pitchFamily="18" charset="0"/>
              </a:rPr>
              <a:t>α</a:t>
            </a:r>
            <a:r>
              <a:rPr lang="it-IT" dirty="0" err="1">
                <a:latin typeface="Palatino Linotype" panose="02040502050505030304" pitchFamily="18" charset="0"/>
              </a:rPr>
              <a:t>γμέν</a:t>
            </a:r>
            <a:r>
              <a:rPr lang="it-IT" dirty="0">
                <a:latin typeface="Palatino Linotype" panose="02040502050505030304" pitchFamily="18" charset="0"/>
              </a:rPr>
              <a:t>α</a:t>
            </a:r>
            <a:r>
              <a:rPr lang="it-IT" dirty="0" err="1">
                <a:latin typeface="Palatino Linotype" panose="02040502050505030304" pitchFamily="18" charset="0"/>
              </a:rPr>
              <a:t>ι</a:t>
            </a:r>
            <a:r>
              <a:rPr lang="it-IT" dirty="0">
                <a:latin typeface="Palatino Linotype" panose="02040502050505030304" pitchFamily="18" charset="0"/>
              </a:rPr>
              <a:t> </a:t>
            </a:r>
            <a:r>
              <a:rPr lang="it-IT" dirty="0" err="1">
                <a:latin typeface="Palatino Linotype" panose="02040502050505030304" pitchFamily="18" charset="0"/>
              </a:rPr>
              <a:t>εἰσίν</a:t>
            </a:r>
            <a:r>
              <a:rPr lang="it-IT" dirty="0">
                <a:latin typeface="Palatino Linotype" panose="02040502050505030304" pitchFamily="18" charset="0"/>
              </a:rPr>
              <a:t>).</a:t>
            </a:r>
            <a:r>
              <a:rPr lang="it-IT" baseline="30000" dirty="0">
                <a:latin typeface="Palatino Linotype" panose="02040502050505030304" pitchFamily="18" charset="0"/>
              </a:rPr>
              <a:t> </a:t>
            </a:r>
            <a:r>
              <a:rPr lang="it-IT" dirty="0">
                <a:latin typeface="Palatino Linotype" panose="02040502050505030304" pitchFamily="18" charset="0"/>
              </a:rPr>
              <a:t>Quindi chi si oppone all'autorità, si oppone all'ordine stabilito da Dio. E quelli che si oppongono attireranno su di sé la condanna. I governanti infatti non sono da temere quando si fa il bene, ma quando si fa il male. Vuoi non aver paura dell'autorità? Fa' il bene e ne avrai lode, poiché essa è al servizio di Dio per il tuo bene. Ma se fai il male, allora devi temere, perché non invano essa porta la spada; è infatti al servizio di Dio per la giusta condanna di chi fa il male. Perciò è necessario stare sottomessi, non solo per timore della punizione, ma anche per ragioni di coscienza. Per questo infatti voi pagate anche le tasse: quelli che svolgono questo compito sono a servizio di Dio. Rendete a ciascuno ciò che gli è dovuto: a chi si devono le tasse, date le tasse; a chi l'imposta, l'imposta; a chi il timore, il timore; a chi il rispetto, il rispetto. (</a:t>
            </a:r>
            <a:r>
              <a:rPr lang="it-IT" dirty="0" err="1">
                <a:latin typeface="Palatino Linotype" panose="02040502050505030304" pitchFamily="18" charset="0"/>
              </a:rPr>
              <a:t>ἀ</a:t>
            </a:r>
            <a:r>
              <a:rPr lang="it-IT" dirty="0">
                <a:latin typeface="Palatino Linotype" panose="02040502050505030304" pitchFamily="18" charset="0"/>
              </a:rPr>
              <a:t>π</a:t>
            </a:r>
            <a:r>
              <a:rPr lang="it-IT" dirty="0" err="1">
                <a:latin typeface="Palatino Linotype" panose="02040502050505030304" pitchFamily="18" charset="0"/>
              </a:rPr>
              <a:t>όδοτε</a:t>
            </a:r>
            <a:r>
              <a:rPr lang="it-IT" dirty="0">
                <a:latin typeface="Palatino Linotype" panose="02040502050505030304" pitchFamily="18" charset="0"/>
              </a:rPr>
              <a:t> π</a:t>
            </a:r>
            <a:r>
              <a:rPr lang="it-IT" dirty="0" err="1">
                <a:latin typeface="Palatino Linotype" panose="02040502050505030304" pitchFamily="18" charset="0"/>
              </a:rPr>
              <a:t>ᾶσι</a:t>
            </a:r>
            <a:r>
              <a:rPr lang="it-IT" dirty="0">
                <a:latin typeface="Palatino Linotype" panose="02040502050505030304" pitchFamily="18" charset="0"/>
              </a:rPr>
              <a:t> </a:t>
            </a:r>
            <a:r>
              <a:rPr lang="it-IT" dirty="0" err="1">
                <a:latin typeface="Palatino Linotype" panose="02040502050505030304" pitchFamily="18" charset="0"/>
              </a:rPr>
              <a:t>τὰς</a:t>
            </a:r>
            <a:r>
              <a:rPr lang="it-IT" dirty="0">
                <a:latin typeface="Palatino Linotype" panose="02040502050505030304" pitchFamily="18" charset="0"/>
              </a:rPr>
              <a:t> </a:t>
            </a:r>
            <a:r>
              <a:rPr lang="it-IT" dirty="0" err="1">
                <a:latin typeface="Palatino Linotype" panose="02040502050505030304" pitchFamily="18" charset="0"/>
              </a:rPr>
              <a:t>ὀφειλάς</a:t>
            </a:r>
            <a:r>
              <a:rPr lang="it-IT" dirty="0">
                <a:latin typeface="Palatino Linotype" panose="02040502050505030304" pitchFamily="18" charset="0"/>
              </a:rPr>
              <a:t>, </a:t>
            </a:r>
            <a:r>
              <a:rPr lang="it-IT" dirty="0" err="1">
                <a:latin typeface="Palatino Linotype" panose="02040502050505030304" pitchFamily="18" charset="0"/>
              </a:rPr>
              <a:t>τῷ</a:t>
            </a:r>
            <a:r>
              <a:rPr lang="it-IT" dirty="0">
                <a:latin typeface="Palatino Linotype" panose="02040502050505030304" pitchFamily="18" charset="0"/>
              </a:rPr>
              <a:t> </a:t>
            </a:r>
            <a:r>
              <a:rPr lang="it-IT" dirty="0" err="1">
                <a:latin typeface="Palatino Linotype" panose="02040502050505030304" pitchFamily="18" charset="0"/>
              </a:rPr>
              <a:t>τὸν</a:t>
            </a:r>
            <a:r>
              <a:rPr lang="it-IT" dirty="0">
                <a:latin typeface="Palatino Linotype" panose="02040502050505030304" pitchFamily="18" charset="0"/>
              </a:rPr>
              <a:t> </a:t>
            </a:r>
            <a:r>
              <a:rPr lang="it-IT" dirty="0" err="1">
                <a:latin typeface="Palatino Linotype" panose="02040502050505030304" pitchFamily="18" charset="0"/>
              </a:rPr>
              <a:t>φόρον</a:t>
            </a:r>
            <a:r>
              <a:rPr lang="it-IT" dirty="0">
                <a:latin typeface="Palatino Linotype" panose="02040502050505030304" pitchFamily="18" charset="0"/>
              </a:rPr>
              <a:t> </a:t>
            </a:r>
            <a:r>
              <a:rPr lang="it-IT" dirty="0" err="1">
                <a:latin typeface="Palatino Linotype" panose="02040502050505030304" pitchFamily="18" charset="0"/>
              </a:rPr>
              <a:t>τὸν</a:t>
            </a:r>
            <a:r>
              <a:rPr lang="it-IT" dirty="0">
                <a:latin typeface="Palatino Linotype" panose="02040502050505030304" pitchFamily="18" charset="0"/>
              </a:rPr>
              <a:t> </a:t>
            </a:r>
            <a:r>
              <a:rPr lang="it-IT" dirty="0" err="1">
                <a:latin typeface="Palatino Linotype" panose="02040502050505030304" pitchFamily="18" charset="0"/>
              </a:rPr>
              <a:t>φόρον</a:t>
            </a:r>
            <a:r>
              <a:rPr lang="it-IT" dirty="0">
                <a:latin typeface="Palatino Linotype" panose="02040502050505030304" pitchFamily="18" charset="0"/>
              </a:rPr>
              <a:t>, </a:t>
            </a:r>
            <a:r>
              <a:rPr lang="it-IT" dirty="0" err="1">
                <a:latin typeface="Palatino Linotype" panose="02040502050505030304" pitchFamily="18" charset="0"/>
              </a:rPr>
              <a:t>τῷ</a:t>
            </a:r>
            <a:r>
              <a:rPr lang="it-IT" dirty="0">
                <a:latin typeface="Palatino Linotype" panose="02040502050505030304" pitchFamily="18" charset="0"/>
              </a:rPr>
              <a:t> </a:t>
            </a:r>
            <a:r>
              <a:rPr lang="it-IT" dirty="0" err="1">
                <a:latin typeface="Palatino Linotype" panose="02040502050505030304" pitchFamily="18" charset="0"/>
              </a:rPr>
              <a:t>τὸ</a:t>
            </a:r>
            <a:r>
              <a:rPr lang="it-IT" dirty="0">
                <a:latin typeface="Palatino Linotype" panose="02040502050505030304" pitchFamily="18" charset="0"/>
              </a:rPr>
              <a:t> </a:t>
            </a:r>
            <a:r>
              <a:rPr lang="it-IT" dirty="0" err="1">
                <a:latin typeface="Palatino Linotype" panose="02040502050505030304" pitchFamily="18" charset="0"/>
              </a:rPr>
              <a:t>τέλος</a:t>
            </a:r>
            <a:r>
              <a:rPr lang="it-IT" dirty="0">
                <a:latin typeface="Palatino Linotype" panose="02040502050505030304" pitchFamily="18" charset="0"/>
              </a:rPr>
              <a:t> </a:t>
            </a:r>
            <a:r>
              <a:rPr lang="it-IT" dirty="0" err="1">
                <a:latin typeface="Palatino Linotype" panose="02040502050505030304" pitchFamily="18" charset="0"/>
              </a:rPr>
              <a:t>τὸ</a:t>
            </a:r>
            <a:r>
              <a:rPr lang="it-IT" dirty="0">
                <a:latin typeface="Palatino Linotype" panose="02040502050505030304" pitchFamily="18" charset="0"/>
              </a:rPr>
              <a:t> </a:t>
            </a:r>
            <a:r>
              <a:rPr lang="it-IT" dirty="0" err="1">
                <a:latin typeface="Palatino Linotype" panose="02040502050505030304" pitchFamily="18" charset="0"/>
              </a:rPr>
              <a:t>τέλος</a:t>
            </a:r>
            <a:r>
              <a:rPr lang="it-IT" dirty="0">
                <a:latin typeface="Palatino Linotype" panose="02040502050505030304" pitchFamily="18" charset="0"/>
              </a:rPr>
              <a:t>, </a:t>
            </a:r>
            <a:r>
              <a:rPr lang="it-IT" dirty="0" err="1">
                <a:latin typeface="Palatino Linotype" panose="02040502050505030304" pitchFamily="18" charset="0"/>
              </a:rPr>
              <a:t>τῷ</a:t>
            </a:r>
            <a:r>
              <a:rPr lang="it-IT" dirty="0">
                <a:latin typeface="Palatino Linotype" panose="02040502050505030304" pitchFamily="18" charset="0"/>
              </a:rPr>
              <a:t> </a:t>
            </a:r>
            <a:r>
              <a:rPr lang="it-IT" dirty="0" err="1">
                <a:latin typeface="Palatino Linotype" panose="02040502050505030304" pitchFamily="18" charset="0"/>
              </a:rPr>
              <a:t>τὸν</a:t>
            </a:r>
            <a:r>
              <a:rPr lang="it-IT" dirty="0">
                <a:latin typeface="Palatino Linotype" panose="02040502050505030304" pitchFamily="18" charset="0"/>
              </a:rPr>
              <a:t> </a:t>
            </a:r>
            <a:r>
              <a:rPr lang="it-IT" dirty="0" err="1">
                <a:latin typeface="Palatino Linotype" panose="02040502050505030304" pitchFamily="18" charset="0"/>
              </a:rPr>
              <a:t>φό</a:t>
            </a:r>
            <a:r>
              <a:rPr lang="it-IT" dirty="0">
                <a:latin typeface="Palatino Linotype" panose="02040502050505030304" pitchFamily="18" charset="0"/>
              </a:rPr>
              <a:t>β</a:t>
            </a:r>
            <a:r>
              <a:rPr lang="it-IT" dirty="0" err="1">
                <a:latin typeface="Palatino Linotype" panose="02040502050505030304" pitchFamily="18" charset="0"/>
              </a:rPr>
              <a:t>ον</a:t>
            </a:r>
            <a:r>
              <a:rPr lang="it-IT" dirty="0">
                <a:latin typeface="Palatino Linotype" panose="02040502050505030304" pitchFamily="18" charset="0"/>
              </a:rPr>
              <a:t> </a:t>
            </a:r>
            <a:r>
              <a:rPr lang="it-IT" dirty="0" err="1">
                <a:latin typeface="Palatino Linotype" panose="02040502050505030304" pitchFamily="18" charset="0"/>
              </a:rPr>
              <a:t>τὸν</a:t>
            </a:r>
            <a:r>
              <a:rPr lang="it-IT" dirty="0">
                <a:latin typeface="Palatino Linotype" panose="02040502050505030304" pitchFamily="18" charset="0"/>
              </a:rPr>
              <a:t> </a:t>
            </a:r>
            <a:r>
              <a:rPr lang="it-IT" dirty="0" err="1">
                <a:latin typeface="Palatino Linotype" panose="02040502050505030304" pitchFamily="18" charset="0"/>
              </a:rPr>
              <a:t>φό</a:t>
            </a:r>
            <a:r>
              <a:rPr lang="it-IT" dirty="0">
                <a:latin typeface="Palatino Linotype" panose="02040502050505030304" pitchFamily="18" charset="0"/>
              </a:rPr>
              <a:t>β</a:t>
            </a:r>
            <a:r>
              <a:rPr lang="it-IT" dirty="0" err="1">
                <a:latin typeface="Palatino Linotype" panose="02040502050505030304" pitchFamily="18" charset="0"/>
              </a:rPr>
              <a:t>ον</a:t>
            </a:r>
            <a:r>
              <a:rPr lang="it-IT" dirty="0">
                <a:latin typeface="Palatino Linotype" panose="02040502050505030304" pitchFamily="18" charset="0"/>
              </a:rPr>
              <a:t>, </a:t>
            </a:r>
            <a:r>
              <a:rPr lang="it-IT" dirty="0" err="1">
                <a:latin typeface="Palatino Linotype" panose="02040502050505030304" pitchFamily="18" charset="0"/>
              </a:rPr>
              <a:t>τῷ</a:t>
            </a:r>
            <a:r>
              <a:rPr lang="it-IT" dirty="0">
                <a:latin typeface="Palatino Linotype" panose="02040502050505030304" pitchFamily="18" charset="0"/>
              </a:rPr>
              <a:t> </a:t>
            </a:r>
            <a:r>
              <a:rPr lang="it-IT" dirty="0" err="1">
                <a:latin typeface="Palatino Linotype" panose="02040502050505030304" pitchFamily="18" charset="0"/>
              </a:rPr>
              <a:t>τὴν</a:t>
            </a:r>
            <a:r>
              <a:rPr lang="it-IT" dirty="0">
                <a:latin typeface="Palatino Linotype" panose="02040502050505030304" pitchFamily="18" charset="0"/>
              </a:rPr>
              <a:t> </a:t>
            </a:r>
            <a:r>
              <a:rPr lang="it-IT" dirty="0" err="1">
                <a:latin typeface="Palatino Linotype" panose="02040502050505030304" pitchFamily="18" charset="0"/>
              </a:rPr>
              <a:t>τιμὴν</a:t>
            </a:r>
            <a:r>
              <a:rPr lang="it-IT" dirty="0">
                <a:latin typeface="Palatino Linotype" panose="02040502050505030304" pitchFamily="18" charset="0"/>
              </a:rPr>
              <a:t> </a:t>
            </a:r>
            <a:r>
              <a:rPr lang="it-IT" dirty="0" err="1">
                <a:latin typeface="Palatino Linotype" panose="02040502050505030304" pitchFamily="18" charset="0"/>
              </a:rPr>
              <a:t>τὴν</a:t>
            </a:r>
            <a:r>
              <a:rPr lang="it-IT" dirty="0">
                <a:latin typeface="Palatino Linotype" panose="02040502050505030304" pitchFamily="18" charset="0"/>
              </a:rPr>
              <a:t> </a:t>
            </a:r>
            <a:r>
              <a:rPr lang="it-IT" dirty="0" err="1">
                <a:latin typeface="Palatino Linotype" panose="02040502050505030304" pitchFamily="18" charset="0"/>
              </a:rPr>
              <a:t>τιμήν</a:t>
            </a:r>
            <a:r>
              <a:rPr lang="it-IT" dirty="0">
                <a:latin typeface="Palatino Linotype" panose="02040502050505030304" pitchFamily="18" charset="0"/>
              </a:rPr>
              <a:t>) […]</a:t>
            </a:r>
            <a:r>
              <a:rPr lang="it-IT" b="1" dirty="0"/>
              <a:t> </a:t>
            </a:r>
            <a:r>
              <a:rPr lang="it-IT" b="1" dirty="0">
                <a:latin typeface="Palatino Linotype" panose="02040502050505030304" pitchFamily="18" charset="0"/>
              </a:rPr>
              <a:t>11</a:t>
            </a:r>
            <a:r>
              <a:rPr lang="it-IT" dirty="0">
                <a:latin typeface="Palatino Linotype" panose="02040502050505030304" pitchFamily="18" charset="0"/>
              </a:rPr>
              <a:t> E questo tanto più dobbiamo fare, conoscendo il tempo, perché è ormai ora che ci svegliamo dal sonno, poiché la salvezza ci è ora più vicina di quando credemmo. </a:t>
            </a:r>
          </a:p>
          <a:p>
            <a:endParaRPr lang="it-IT" dirty="0"/>
          </a:p>
        </p:txBody>
      </p:sp>
    </p:spTree>
    <p:extLst>
      <p:ext uri="{BB962C8B-B14F-4D97-AF65-F5344CB8AC3E}">
        <p14:creationId xmlns:p14="http://schemas.microsoft.com/office/powerpoint/2010/main" val="6604035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3109590-A6A5-377F-7F35-B8A187D6A2D4}"/>
              </a:ext>
            </a:extLst>
          </p:cNvPr>
          <p:cNvSpPr>
            <a:spLocks noGrp="1"/>
          </p:cNvSpPr>
          <p:nvPr>
            <p:ph type="title"/>
          </p:nvPr>
        </p:nvSpPr>
        <p:spPr>
          <a:xfrm>
            <a:off x="2364828" y="808056"/>
            <a:ext cx="8205311" cy="1077229"/>
          </a:xfrm>
        </p:spPr>
        <p:txBody>
          <a:bodyPr/>
          <a:lstStyle/>
          <a:p>
            <a:pPr algn="ctr"/>
            <a:r>
              <a:rPr lang="it-IT" b="1" dirty="0">
                <a:latin typeface="Palatino Linotype" panose="02040502050505030304" pitchFamily="18" charset="0"/>
              </a:rPr>
              <a:t>Apocalisse 13, 1-7:</a:t>
            </a:r>
            <a:br>
              <a:rPr lang="it-IT" dirty="0">
                <a:latin typeface="Palatino Linotype" panose="02040502050505030304" pitchFamily="18" charset="0"/>
              </a:rPr>
            </a:br>
            <a:endParaRPr lang="it-IT" dirty="0">
              <a:latin typeface="Palatino Linotype" panose="02040502050505030304" pitchFamily="18" charset="0"/>
            </a:endParaRPr>
          </a:p>
        </p:txBody>
      </p:sp>
      <p:sp>
        <p:nvSpPr>
          <p:cNvPr id="3" name="Segnaposto contenuto 2">
            <a:extLst>
              <a:ext uri="{FF2B5EF4-FFF2-40B4-BE49-F238E27FC236}">
                <a16:creationId xmlns:a16="http://schemas.microsoft.com/office/drawing/2014/main" id="{FFA4F0CB-1266-0271-C1BC-29739D97D0E4}"/>
              </a:ext>
            </a:extLst>
          </p:cNvPr>
          <p:cNvSpPr>
            <a:spLocks noGrp="1"/>
          </p:cNvSpPr>
          <p:nvPr>
            <p:ph idx="1"/>
          </p:nvPr>
        </p:nvSpPr>
        <p:spPr>
          <a:xfrm>
            <a:off x="2364828" y="2052116"/>
            <a:ext cx="8205311" cy="3997828"/>
          </a:xfrm>
        </p:spPr>
        <p:txBody>
          <a:bodyPr>
            <a:normAutofit fontScale="85000" lnSpcReduction="20000"/>
          </a:bodyPr>
          <a:lstStyle/>
          <a:p>
            <a:pPr marL="6160" indent="0">
              <a:buNone/>
            </a:pPr>
            <a:r>
              <a:rPr lang="it-IT" dirty="0">
                <a:latin typeface="Palatino Linotype" panose="02040502050505030304" pitchFamily="18" charset="0"/>
              </a:rPr>
              <a:t>Vidi salire dal mare una bestia che aveva dieci corna e sette teste, sulle corna dieci diademi e su ciascuna testa un titolo blasfemo. </a:t>
            </a:r>
            <a:r>
              <a:rPr lang="it-IT" b="1" dirty="0">
                <a:latin typeface="Palatino Linotype" panose="02040502050505030304" pitchFamily="18" charset="0"/>
              </a:rPr>
              <a:t> </a:t>
            </a:r>
            <a:r>
              <a:rPr lang="it-IT" dirty="0">
                <a:latin typeface="Palatino Linotype" panose="02040502050505030304" pitchFamily="18" charset="0"/>
              </a:rPr>
              <a:t>La bestia che io vidi era simile a una pantera, con le zampe come quelle di un orso e la bocca come quella di un leone. Il drago le diede la sua forza, il suo trono e la sua potestà grande.  Una delle sue teste sembrò colpita a morte, ma la sua piaga mortale fu guarita. Allora la terra intera presa d'ammirazione, andò dietro alla bestia e gli uomini adorarono il drago perché aveva dato il potere alla bestia e adorarono la bestia dicendo: «Chi è simile alla bestia e chi può combattere con essa?».</a:t>
            </a:r>
            <a:br>
              <a:rPr lang="it-IT" dirty="0">
                <a:latin typeface="Palatino Linotype" panose="02040502050505030304" pitchFamily="18" charset="0"/>
              </a:rPr>
            </a:br>
            <a:r>
              <a:rPr lang="it-IT" dirty="0">
                <a:latin typeface="Palatino Linotype" panose="02040502050505030304" pitchFamily="18" charset="0"/>
              </a:rPr>
              <a:t>Alla bestia fu data una bocca per proferire parole d'orgoglio e bestemmie, con il potere di agire per quarantadue mesi. </a:t>
            </a:r>
            <a:r>
              <a:rPr lang="it-IT" b="1" dirty="0">
                <a:latin typeface="Palatino Linotype" panose="02040502050505030304" pitchFamily="18" charset="0"/>
              </a:rPr>
              <a:t>6</a:t>
            </a:r>
            <a:r>
              <a:rPr lang="it-IT" dirty="0">
                <a:latin typeface="Palatino Linotype" panose="02040502050505030304" pitchFamily="18" charset="0"/>
              </a:rPr>
              <a:t> Essa aprì la bocca per proferire bestemmie contro Dio, per bestemmiare il suo nome e la sua dimora, contro tutti quelli che abitano in cielo.  Le fu permesso di far guerra contro i santi e di vincerli; le fu dato potere sopra ogni stirpe, popolo, lingua e nazione (</a:t>
            </a:r>
            <a:r>
              <a:rPr lang="it-IT" dirty="0" err="1">
                <a:latin typeface="Palatino Linotype" panose="02040502050505030304" pitchFamily="18" charset="0"/>
              </a:rPr>
              <a:t>κ</a:t>
            </a:r>
            <a:r>
              <a:rPr lang="it-IT" dirty="0">
                <a:latin typeface="Palatino Linotype" panose="02040502050505030304" pitchFamily="18" charset="0"/>
              </a:rPr>
              <a:t>α</a:t>
            </a:r>
            <a:r>
              <a:rPr lang="it-IT" dirty="0" err="1">
                <a:latin typeface="Palatino Linotype" panose="02040502050505030304" pitchFamily="18" charset="0"/>
              </a:rPr>
              <a:t>ὶ</a:t>
            </a:r>
            <a:r>
              <a:rPr lang="it-IT" dirty="0">
                <a:latin typeface="Palatino Linotype" panose="02040502050505030304" pitchFamily="18" charset="0"/>
              </a:rPr>
              <a:t> </a:t>
            </a:r>
            <a:r>
              <a:rPr lang="it-IT" dirty="0" err="1">
                <a:latin typeface="Palatino Linotype" panose="02040502050505030304" pitchFamily="18" charset="0"/>
              </a:rPr>
              <a:t>ἐδόθη</a:t>
            </a:r>
            <a:r>
              <a:rPr lang="it-IT" dirty="0">
                <a:latin typeface="Palatino Linotype" panose="02040502050505030304" pitchFamily="18" charset="0"/>
              </a:rPr>
              <a:t> α</a:t>
            </a:r>
            <a:r>
              <a:rPr lang="it-IT" dirty="0" err="1">
                <a:latin typeface="Palatino Linotype" panose="02040502050505030304" pitchFamily="18" charset="0"/>
              </a:rPr>
              <a:t>ὐτῷ</a:t>
            </a:r>
            <a:r>
              <a:rPr lang="it-IT" dirty="0">
                <a:latin typeface="Palatino Linotype" panose="02040502050505030304" pitchFamily="18" charset="0"/>
              </a:rPr>
              <a:t> π</a:t>
            </a:r>
            <a:r>
              <a:rPr lang="it-IT" dirty="0" err="1">
                <a:latin typeface="Palatino Linotype" panose="02040502050505030304" pitchFamily="18" charset="0"/>
              </a:rPr>
              <a:t>οιῆσ</a:t>
            </a:r>
            <a:r>
              <a:rPr lang="it-IT" dirty="0">
                <a:latin typeface="Palatino Linotype" panose="02040502050505030304" pitchFamily="18" charset="0"/>
              </a:rPr>
              <a:t>α</a:t>
            </a:r>
            <a:r>
              <a:rPr lang="it-IT" dirty="0" err="1">
                <a:latin typeface="Palatino Linotype" panose="02040502050505030304" pitchFamily="18" charset="0"/>
              </a:rPr>
              <a:t>ι</a:t>
            </a:r>
            <a:r>
              <a:rPr lang="it-IT" dirty="0">
                <a:latin typeface="Palatino Linotype" panose="02040502050505030304" pitchFamily="18" charset="0"/>
              </a:rPr>
              <a:t> π</a:t>
            </a:r>
            <a:r>
              <a:rPr lang="it-IT" dirty="0" err="1">
                <a:latin typeface="Palatino Linotype" panose="02040502050505030304" pitchFamily="18" charset="0"/>
              </a:rPr>
              <a:t>όλεμον</a:t>
            </a:r>
            <a:r>
              <a:rPr lang="it-IT" dirty="0">
                <a:latin typeface="Palatino Linotype" panose="02040502050505030304" pitchFamily="18" charset="0"/>
              </a:rPr>
              <a:t> </a:t>
            </a:r>
            <a:r>
              <a:rPr lang="it-IT" dirty="0" err="1">
                <a:latin typeface="Palatino Linotype" panose="02040502050505030304" pitchFamily="18" charset="0"/>
              </a:rPr>
              <a:t>μετὰ</a:t>
            </a:r>
            <a:r>
              <a:rPr lang="it-IT" dirty="0">
                <a:latin typeface="Palatino Linotype" panose="02040502050505030304" pitchFamily="18" charset="0"/>
              </a:rPr>
              <a:t> </a:t>
            </a:r>
            <a:r>
              <a:rPr lang="it-IT" dirty="0" err="1">
                <a:latin typeface="Palatino Linotype" panose="02040502050505030304" pitchFamily="18" charset="0"/>
              </a:rPr>
              <a:t>τῶν</a:t>
            </a:r>
            <a:r>
              <a:rPr lang="it-IT" dirty="0">
                <a:latin typeface="Palatino Linotype" panose="02040502050505030304" pitchFamily="18" charset="0"/>
              </a:rPr>
              <a:t> </a:t>
            </a:r>
            <a:r>
              <a:rPr lang="it-IT" dirty="0" err="1">
                <a:latin typeface="Palatino Linotype" panose="02040502050505030304" pitchFamily="18" charset="0"/>
              </a:rPr>
              <a:t>ἁγίων</a:t>
            </a:r>
            <a:r>
              <a:rPr lang="it-IT" dirty="0">
                <a:latin typeface="Palatino Linotype" panose="02040502050505030304" pitchFamily="18" charset="0"/>
              </a:rPr>
              <a:t> </a:t>
            </a:r>
            <a:r>
              <a:rPr lang="it-IT" dirty="0" err="1">
                <a:latin typeface="Palatino Linotype" panose="02040502050505030304" pitchFamily="18" charset="0"/>
              </a:rPr>
              <a:t>κ</a:t>
            </a:r>
            <a:r>
              <a:rPr lang="it-IT" dirty="0">
                <a:latin typeface="Palatino Linotype" panose="02040502050505030304" pitchFamily="18" charset="0"/>
              </a:rPr>
              <a:t>α</a:t>
            </a:r>
            <a:r>
              <a:rPr lang="it-IT" dirty="0" err="1">
                <a:latin typeface="Palatino Linotype" panose="02040502050505030304" pitchFamily="18" charset="0"/>
              </a:rPr>
              <a:t>ὶ</a:t>
            </a:r>
            <a:r>
              <a:rPr lang="it-IT" dirty="0">
                <a:latin typeface="Palatino Linotype" panose="02040502050505030304" pitchFamily="18" charset="0"/>
              </a:rPr>
              <a:t> </a:t>
            </a:r>
            <a:r>
              <a:rPr lang="it-IT" dirty="0" err="1">
                <a:latin typeface="Palatino Linotype" panose="02040502050505030304" pitchFamily="18" charset="0"/>
              </a:rPr>
              <a:t>νικῆσ</a:t>
            </a:r>
            <a:r>
              <a:rPr lang="it-IT" dirty="0">
                <a:latin typeface="Palatino Linotype" panose="02040502050505030304" pitchFamily="18" charset="0"/>
              </a:rPr>
              <a:t>α</a:t>
            </a:r>
            <a:r>
              <a:rPr lang="it-IT" dirty="0" err="1">
                <a:latin typeface="Palatino Linotype" panose="02040502050505030304" pitchFamily="18" charset="0"/>
              </a:rPr>
              <a:t>ι</a:t>
            </a:r>
            <a:r>
              <a:rPr lang="it-IT" dirty="0">
                <a:latin typeface="Palatino Linotype" panose="02040502050505030304" pitchFamily="18" charset="0"/>
              </a:rPr>
              <a:t> α</a:t>
            </a:r>
            <a:r>
              <a:rPr lang="it-IT" dirty="0" err="1">
                <a:latin typeface="Palatino Linotype" panose="02040502050505030304" pitchFamily="18" charset="0"/>
              </a:rPr>
              <a:t>ὐτούς</a:t>
            </a:r>
            <a:r>
              <a:rPr lang="it-IT" dirty="0">
                <a:latin typeface="Palatino Linotype" panose="02040502050505030304" pitchFamily="18" charset="0"/>
              </a:rPr>
              <a:t>, </a:t>
            </a:r>
            <a:r>
              <a:rPr lang="it-IT" dirty="0" err="1">
                <a:latin typeface="Palatino Linotype" panose="02040502050505030304" pitchFamily="18" charset="0"/>
              </a:rPr>
              <a:t>κ</a:t>
            </a:r>
            <a:r>
              <a:rPr lang="it-IT" dirty="0">
                <a:latin typeface="Palatino Linotype" panose="02040502050505030304" pitchFamily="18" charset="0"/>
              </a:rPr>
              <a:t>α</a:t>
            </a:r>
            <a:r>
              <a:rPr lang="it-IT" dirty="0" err="1">
                <a:latin typeface="Palatino Linotype" panose="02040502050505030304" pitchFamily="18" charset="0"/>
              </a:rPr>
              <a:t>ὶ</a:t>
            </a:r>
            <a:r>
              <a:rPr lang="it-IT" dirty="0">
                <a:latin typeface="Palatino Linotype" panose="02040502050505030304" pitchFamily="18" charset="0"/>
              </a:rPr>
              <a:t> </a:t>
            </a:r>
            <a:r>
              <a:rPr lang="it-IT" dirty="0" err="1">
                <a:latin typeface="Palatino Linotype" panose="02040502050505030304" pitchFamily="18" charset="0"/>
              </a:rPr>
              <a:t>ἐδόθη</a:t>
            </a:r>
            <a:r>
              <a:rPr lang="it-IT" dirty="0">
                <a:latin typeface="Palatino Linotype" panose="02040502050505030304" pitchFamily="18" charset="0"/>
              </a:rPr>
              <a:t> α</a:t>
            </a:r>
            <a:r>
              <a:rPr lang="it-IT" dirty="0" err="1">
                <a:latin typeface="Palatino Linotype" panose="02040502050505030304" pitchFamily="18" charset="0"/>
              </a:rPr>
              <a:t>ὐτῷ</a:t>
            </a:r>
            <a:r>
              <a:rPr lang="it-IT" dirty="0">
                <a:latin typeface="Palatino Linotype" panose="02040502050505030304" pitchFamily="18" charset="0"/>
              </a:rPr>
              <a:t> </a:t>
            </a:r>
            <a:r>
              <a:rPr lang="it-IT" dirty="0" err="1">
                <a:latin typeface="Palatino Linotype" panose="02040502050505030304" pitchFamily="18" charset="0"/>
              </a:rPr>
              <a:t>ἐξουσί</a:t>
            </a:r>
            <a:r>
              <a:rPr lang="it-IT" dirty="0">
                <a:latin typeface="Palatino Linotype" panose="02040502050505030304" pitchFamily="18" charset="0"/>
              </a:rPr>
              <a:t>α </a:t>
            </a:r>
            <a:r>
              <a:rPr lang="it-IT" dirty="0" err="1">
                <a:latin typeface="Palatino Linotype" panose="02040502050505030304" pitchFamily="18" charset="0"/>
              </a:rPr>
              <a:t>ἐ</a:t>
            </a:r>
            <a:r>
              <a:rPr lang="it-IT" dirty="0">
                <a:latin typeface="Palatino Linotype" panose="02040502050505030304" pitchFamily="18" charset="0"/>
              </a:rPr>
              <a:t>π</a:t>
            </a:r>
            <a:r>
              <a:rPr lang="it-IT" dirty="0" err="1">
                <a:latin typeface="Palatino Linotype" panose="02040502050505030304" pitchFamily="18" charset="0"/>
              </a:rPr>
              <a:t>ὶ</a:t>
            </a:r>
            <a:r>
              <a:rPr lang="it-IT" dirty="0">
                <a:latin typeface="Palatino Linotype" panose="02040502050505030304" pitchFamily="18" charset="0"/>
              </a:rPr>
              <a:t> π</a:t>
            </a:r>
            <a:r>
              <a:rPr lang="it-IT" dirty="0" err="1">
                <a:latin typeface="Palatino Linotype" panose="02040502050505030304" pitchFamily="18" charset="0"/>
              </a:rPr>
              <a:t>ᾶσ</a:t>
            </a:r>
            <a:r>
              <a:rPr lang="it-IT" dirty="0">
                <a:latin typeface="Palatino Linotype" panose="02040502050505030304" pitchFamily="18" charset="0"/>
              </a:rPr>
              <a:t>α</a:t>
            </a:r>
            <a:r>
              <a:rPr lang="it-IT" dirty="0" err="1">
                <a:latin typeface="Palatino Linotype" panose="02040502050505030304" pitchFamily="18" charset="0"/>
              </a:rPr>
              <a:t>ν</a:t>
            </a:r>
            <a:r>
              <a:rPr lang="it-IT" dirty="0">
                <a:latin typeface="Palatino Linotype" panose="02040502050505030304" pitchFamily="18" charset="0"/>
              </a:rPr>
              <a:t> </a:t>
            </a:r>
            <a:r>
              <a:rPr lang="it-IT" dirty="0" err="1">
                <a:latin typeface="Palatino Linotype" panose="02040502050505030304" pitchFamily="18" charset="0"/>
              </a:rPr>
              <a:t>φυλὴν</a:t>
            </a:r>
            <a:r>
              <a:rPr lang="it-IT" dirty="0">
                <a:latin typeface="Palatino Linotype" panose="02040502050505030304" pitchFamily="18" charset="0"/>
              </a:rPr>
              <a:t> </a:t>
            </a:r>
            <a:r>
              <a:rPr lang="it-IT" dirty="0" err="1">
                <a:latin typeface="Palatino Linotype" panose="02040502050505030304" pitchFamily="18" charset="0"/>
              </a:rPr>
              <a:t>κ</a:t>
            </a:r>
            <a:r>
              <a:rPr lang="it-IT" dirty="0">
                <a:latin typeface="Palatino Linotype" panose="02040502050505030304" pitchFamily="18" charset="0"/>
              </a:rPr>
              <a:t>α</a:t>
            </a:r>
            <a:r>
              <a:rPr lang="it-IT" dirty="0" err="1">
                <a:latin typeface="Palatino Linotype" panose="02040502050505030304" pitchFamily="18" charset="0"/>
              </a:rPr>
              <a:t>ὶ</a:t>
            </a:r>
            <a:r>
              <a:rPr lang="it-IT" dirty="0">
                <a:latin typeface="Palatino Linotype" panose="02040502050505030304" pitchFamily="18" charset="0"/>
              </a:rPr>
              <a:t> </a:t>
            </a:r>
            <a:r>
              <a:rPr lang="it-IT" dirty="0" err="1">
                <a:latin typeface="Palatino Linotype" panose="02040502050505030304" pitchFamily="18" charset="0"/>
              </a:rPr>
              <a:t>λ</a:t>
            </a:r>
            <a:r>
              <a:rPr lang="it-IT" dirty="0">
                <a:latin typeface="Palatino Linotype" panose="02040502050505030304" pitchFamily="18" charset="0"/>
              </a:rPr>
              <a:t>α</a:t>
            </a:r>
            <a:r>
              <a:rPr lang="it-IT" dirty="0" err="1">
                <a:latin typeface="Palatino Linotype" panose="02040502050505030304" pitchFamily="18" charset="0"/>
              </a:rPr>
              <a:t>ὸν</a:t>
            </a:r>
            <a:r>
              <a:rPr lang="it-IT" dirty="0">
                <a:latin typeface="Palatino Linotype" panose="02040502050505030304" pitchFamily="18" charset="0"/>
              </a:rPr>
              <a:t> </a:t>
            </a:r>
            <a:r>
              <a:rPr lang="it-IT" dirty="0" err="1">
                <a:latin typeface="Palatino Linotype" panose="02040502050505030304" pitchFamily="18" charset="0"/>
              </a:rPr>
              <a:t>κ</a:t>
            </a:r>
            <a:r>
              <a:rPr lang="it-IT" dirty="0">
                <a:latin typeface="Palatino Linotype" panose="02040502050505030304" pitchFamily="18" charset="0"/>
              </a:rPr>
              <a:t>α</a:t>
            </a:r>
            <a:r>
              <a:rPr lang="it-IT" dirty="0" err="1">
                <a:latin typeface="Palatino Linotype" panose="02040502050505030304" pitchFamily="18" charset="0"/>
              </a:rPr>
              <a:t>ὶ</a:t>
            </a:r>
            <a:r>
              <a:rPr lang="it-IT" dirty="0">
                <a:latin typeface="Palatino Linotype" panose="02040502050505030304" pitchFamily="18" charset="0"/>
              </a:rPr>
              <a:t> </a:t>
            </a:r>
            <a:r>
              <a:rPr lang="it-IT" dirty="0" err="1">
                <a:latin typeface="Palatino Linotype" panose="02040502050505030304" pitchFamily="18" charset="0"/>
              </a:rPr>
              <a:t>γλῶσσ</a:t>
            </a:r>
            <a:r>
              <a:rPr lang="it-IT" dirty="0">
                <a:latin typeface="Palatino Linotype" panose="02040502050505030304" pitchFamily="18" charset="0"/>
              </a:rPr>
              <a:t>α</a:t>
            </a:r>
            <a:r>
              <a:rPr lang="it-IT" dirty="0" err="1">
                <a:latin typeface="Palatino Linotype" panose="02040502050505030304" pitchFamily="18" charset="0"/>
              </a:rPr>
              <a:t>ν</a:t>
            </a:r>
            <a:r>
              <a:rPr lang="it-IT" dirty="0">
                <a:latin typeface="Palatino Linotype" panose="02040502050505030304" pitchFamily="18" charset="0"/>
              </a:rPr>
              <a:t> </a:t>
            </a:r>
            <a:r>
              <a:rPr lang="it-IT" dirty="0" err="1">
                <a:latin typeface="Palatino Linotype" panose="02040502050505030304" pitchFamily="18" charset="0"/>
              </a:rPr>
              <a:t>κ</a:t>
            </a:r>
            <a:r>
              <a:rPr lang="it-IT" dirty="0">
                <a:latin typeface="Palatino Linotype" panose="02040502050505030304" pitchFamily="18" charset="0"/>
              </a:rPr>
              <a:t>α</a:t>
            </a:r>
            <a:r>
              <a:rPr lang="it-IT" dirty="0" err="1">
                <a:latin typeface="Palatino Linotype" panose="02040502050505030304" pitchFamily="18" charset="0"/>
              </a:rPr>
              <a:t>ὶ</a:t>
            </a:r>
            <a:r>
              <a:rPr lang="it-IT" dirty="0">
                <a:latin typeface="Palatino Linotype" panose="02040502050505030304" pitchFamily="18" charset="0"/>
              </a:rPr>
              <a:t> </a:t>
            </a:r>
            <a:r>
              <a:rPr lang="it-IT" dirty="0" err="1">
                <a:latin typeface="Palatino Linotype" panose="02040502050505030304" pitchFamily="18" charset="0"/>
              </a:rPr>
              <a:t>ἔθνος</a:t>
            </a:r>
            <a:r>
              <a:rPr lang="it-IT" dirty="0">
                <a:latin typeface="Palatino Linotype" panose="02040502050505030304" pitchFamily="18" charset="0"/>
              </a:rPr>
              <a:t>) </a:t>
            </a:r>
          </a:p>
        </p:txBody>
      </p:sp>
    </p:spTree>
    <p:extLst>
      <p:ext uri="{BB962C8B-B14F-4D97-AF65-F5344CB8AC3E}">
        <p14:creationId xmlns:p14="http://schemas.microsoft.com/office/powerpoint/2010/main" val="14072745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B73DCC9-758B-7647-E53F-898D2632F355}"/>
              </a:ext>
            </a:extLst>
          </p:cNvPr>
          <p:cNvSpPr>
            <a:spLocks noGrp="1"/>
          </p:cNvSpPr>
          <p:nvPr>
            <p:ph type="title"/>
          </p:nvPr>
        </p:nvSpPr>
        <p:spPr>
          <a:xfrm>
            <a:off x="2364828" y="808056"/>
            <a:ext cx="8205311" cy="1077229"/>
          </a:xfrm>
        </p:spPr>
        <p:txBody>
          <a:bodyPr>
            <a:normAutofit fontScale="90000"/>
          </a:bodyPr>
          <a:lstStyle/>
          <a:p>
            <a:pPr algn="ctr"/>
            <a:r>
              <a:rPr lang="it-IT" sz="2400" b="1" dirty="0">
                <a:latin typeface="Palatino Linotype" panose="02040502050505030304" pitchFamily="18" charset="0"/>
              </a:rPr>
              <a:t>Plinio il giovane, </a:t>
            </a:r>
            <a:r>
              <a:rPr lang="it-IT" sz="2400" b="1" dirty="0" err="1">
                <a:latin typeface="Palatino Linotype" panose="02040502050505030304" pitchFamily="18" charset="0"/>
              </a:rPr>
              <a:t>Epist</a:t>
            </a:r>
            <a:r>
              <a:rPr lang="it-IT" sz="2400" b="1" dirty="0">
                <a:latin typeface="Palatino Linotype" panose="02040502050505030304" pitchFamily="18" charset="0"/>
              </a:rPr>
              <a:t>. X 97 </a:t>
            </a:r>
            <a:br>
              <a:rPr lang="it-IT" sz="2400" b="1" dirty="0">
                <a:latin typeface="Palatino Linotype" panose="02040502050505030304" pitchFamily="18" charset="0"/>
              </a:rPr>
            </a:br>
            <a:r>
              <a:rPr lang="it-IT" sz="2400" b="1" dirty="0">
                <a:latin typeface="Palatino Linotype" panose="02040502050505030304" pitchFamily="18" charset="0"/>
              </a:rPr>
              <a:t>Risposta di Traiano (111-113 d.C. ca.)</a:t>
            </a:r>
            <a:br>
              <a:rPr lang="it-IT" sz="2400" dirty="0">
                <a:latin typeface="Palatino Linotype" panose="02040502050505030304" pitchFamily="18" charset="0"/>
              </a:rPr>
            </a:br>
            <a:endParaRPr lang="it-IT" sz="2400" dirty="0">
              <a:latin typeface="Palatino Linotype" panose="02040502050505030304" pitchFamily="18" charset="0"/>
            </a:endParaRPr>
          </a:p>
        </p:txBody>
      </p:sp>
      <p:sp>
        <p:nvSpPr>
          <p:cNvPr id="3" name="Segnaposto contenuto 2">
            <a:extLst>
              <a:ext uri="{FF2B5EF4-FFF2-40B4-BE49-F238E27FC236}">
                <a16:creationId xmlns:a16="http://schemas.microsoft.com/office/drawing/2014/main" id="{628DF353-F52D-8EFE-5E10-05B35C848EBF}"/>
              </a:ext>
            </a:extLst>
          </p:cNvPr>
          <p:cNvSpPr>
            <a:spLocks noGrp="1"/>
          </p:cNvSpPr>
          <p:nvPr>
            <p:ph idx="1"/>
          </p:nvPr>
        </p:nvSpPr>
        <p:spPr>
          <a:xfrm>
            <a:off x="2364828" y="2052116"/>
            <a:ext cx="8205311" cy="3997828"/>
          </a:xfrm>
        </p:spPr>
        <p:txBody>
          <a:bodyPr>
            <a:normAutofit fontScale="85000" lnSpcReduction="10000"/>
          </a:bodyPr>
          <a:lstStyle/>
          <a:p>
            <a:pPr marL="6160" indent="0" algn="just">
              <a:buNone/>
            </a:pPr>
            <a:r>
              <a:rPr lang="it-IT" dirty="0"/>
              <a:t> </a:t>
            </a:r>
            <a:r>
              <a:rPr lang="it-IT" dirty="0">
                <a:latin typeface="Palatino Linotype" panose="02040502050505030304" pitchFamily="18" charset="0"/>
              </a:rPr>
              <a:t>“Mio caro Plinio, nell’istruttoria dei processi di coloro che ti sono stati denunciati come Cristiani, hai seguito la procedura alla quale dovevi attenerti. Non può essere stabilita infatti una regola generale che abbia, per così dire, un carattere rigido. Non li si deve ricercare; qualora vengano denunciati e riconosciuti colpevoli, li si deve punire, ma in modo tale che colui che avrà negato di essere cristiano e lo avrà dimostrato con i fatti, cioè rivolgendo suppliche ai nostri dei, quantunque abbia suscitato sospetti in passato, ottenga il perdono per il suo ravvedimento”.</a:t>
            </a:r>
          </a:p>
          <a:p>
            <a:pPr marL="6160" indent="0" algn="just">
              <a:buNone/>
            </a:pPr>
            <a:r>
              <a:rPr lang="it-IT" i="1" dirty="0" err="1">
                <a:latin typeface="Palatino Linotype" panose="02040502050505030304" pitchFamily="18" charset="0"/>
              </a:rPr>
              <a:t>Actum</a:t>
            </a:r>
            <a:r>
              <a:rPr lang="it-IT" i="1" dirty="0">
                <a:latin typeface="Palatino Linotype" panose="02040502050505030304" pitchFamily="18" charset="0"/>
              </a:rPr>
              <a:t> </a:t>
            </a:r>
            <a:r>
              <a:rPr lang="it-IT" i="1" dirty="0" err="1">
                <a:latin typeface="Palatino Linotype" panose="02040502050505030304" pitchFamily="18" charset="0"/>
              </a:rPr>
              <a:t>quem</a:t>
            </a:r>
            <a:r>
              <a:rPr lang="it-IT" i="1" dirty="0">
                <a:latin typeface="Palatino Linotype" panose="02040502050505030304" pitchFamily="18" charset="0"/>
              </a:rPr>
              <a:t> </a:t>
            </a:r>
            <a:r>
              <a:rPr lang="it-IT" i="1" dirty="0" err="1">
                <a:latin typeface="Palatino Linotype" panose="02040502050505030304" pitchFamily="18" charset="0"/>
              </a:rPr>
              <a:t>debuisti</a:t>
            </a:r>
            <a:r>
              <a:rPr lang="it-IT" i="1" dirty="0">
                <a:latin typeface="Palatino Linotype" panose="02040502050505030304" pitchFamily="18" charset="0"/>
              </a:rPr>
              <a:t>, mi </a:t>
            </a:r>
            <a:r>
              <a:rPr lang="it-IT" i="1" dirty="0" err="1">
                <a:latin typeface="Palatino Linotype" panose="02040502050505030304" pitchFamily="18" charset="0"/>
              </a:rPr>
              <a:t>Secunde</a:t>
            </a:r>
            <a:r>
              <a:rPr lang="it-IT" i="1" dirty="0">
                <a:latin typeface="Palatino Linotype" panose="02040502050505030304" pitchFamily="18" charset="0"/>
              </a:rPr>
              <a:t>, in </a:t>
            </a:r>
            <a:r>
              <a:rPr lang="it-IT" i="1" dirty="0" err="1">
                <a:latin typeface="Palatino Linotype" panose="02040502050505030304" pitchFamily="18" charset="0"/>
              </a:rPr>
              <a:t>excutiendis</a:t>
            </a:r>
            <a:r>
              <a:rPr lang="it-IT" i="1" dirty="0">
                <a:latin typeface="Palatino Linotype" panose="02040502050505030304" pitchFamily="18" charset="0"/>
              </a:rPr>
              <a:t> </a:t>
            </a:r>
            <a:r>
              <a:rPr lang="it-IT" i="1" dirty="0" err="1">
                <a:latin typeface="Palatino Linotype" panose="02040502050505030304" pitchFamily="18" charset="0"/>
              </a:rPr>
              <a:t>causis</a:t>
            </a:r>
            <a:r>
              <a:rPr lang="it-IT" i="1" dirty="0">
                <a:latin typeface="Palatino Linotype" panose="02040502050505030304" pitchFamily="18" charset="0"/>
              </a:rPr>
              <a:t> </a:t>
            </a:r>
            <a:r>
              <a:rPr lang="it-IT" i="1" dirty="0" err="1">
                <a:latin typeface="Palatino Linotype" panose="02040502050505030304" pitchFamily="18" charset="0"/>
              </a:rPr>
              <a:t>eorum</a:t>
            </a:r>
            <a:r>
              <a:rPr lang="it-IT" i="1" dirty="0">
                <a:latin typeface="Palatino Linotype" panose="02040502050505030304" pitchFamily="18" charset="0"/>
              </a:rPr>
              <a:t>, qui </a:t>
            </a:r>
            <a:r>
              <a:rPr lang="it-IT" i="1" dirty="0" err="1">
                <a:latin typeface="Palatino Linotype" panose="02040502050505030304" pitchFamily="18" charset="0"/>
              </a:rPr>
              <a:t>Christiani</a:t>
            </a:r>
            <a:r>
              <a:rPr lang="it-IT" i="1" dirty="0">
                <a:latin typeface="Palatino Linotype" panose="02040502050505030304" pitchFamily="18" charset="0"/>
              </a:rPr>
              <a:t> ad te delati </a:t>
            </a:r>
            <a:r>
              <a:rPr lang="it-IT" i="1" dirty="0" err="1">
                <a:latin typeface="Palatino Linotype" panose="02040502050505030304" pitchFamily="18" charset="0"/>
              </a:rPr>
              <a:t>fuerant</a:t>
            </a:r>
            <a:r>
              <a:rPr lang="it-IT" i="1" dirty="0">
                <a:latin typeface="Palatino Linotype" panose="02040502050505030304" pitchFamily="18" charset="0"/>
              </a:rPr>
              <a:t>, </a:t>
            </a:r>
            <a:r>
              <a:rPr lang="it-IT" i="1" dirty="0" err="1">
                <a:latin typeface="Palatino Linotype" panose="02040502050505030304" pitchFamily="18" charset="0"/>
              </a:rPr>
              <a:t>secutus</a:t>
            </a:r>
            <a:r>
              <a:rPr lang="it-IT" i="1" dirty="0">
                <a:latin typeface="Palatino Linotype" panose="02040502050505030304" pitchFamily="18" charset="0"/>
              </a:rPr>
              <a:t> es. </a:t>
            </a:r>
            <a:r>
              <a:rPr lang="it-IT" i="1" dirty="0" err="1">
                <a:latin typeface="Palatino Linotype" panose="02040502050505030304" pitchFamily="18" charset="0"/>
              </a:rPr>
              <a:t>Neque</a:t>
            </a:r>
            <a:r>
              <a:rPr lang="it-IT" i="1" dirty="0">
                <a:latin typeface="Palatino Linotype" panose="02040502050505030304" pitchFamily="18" charset="0"/>
              </a:rPr>
              <a:t> </a:t>
            </a:r>
            <a:r>
              <a:rPr lang="it-IT" i="1" dirty="0" err="1">
                <a:latin typeface="Palatino Linotype" panose="02040502050505030304" pitchFamily="18" charset="0"/>
              </a:rPr>
              <a:t>enim</a:t>
            </a:r>
            <a:r>
              <a:rPr lang="it-IT" i="1" dirty="0">
                <a:latin typeface="Palatino Linotype" panose="02040502050505030304" pitchFamily="18" charset="0"/>
              </a:rPr>
              <a:t> in universum </a:t>
            </a:r>
            <a:r>
              <a:rPr lang="it-IT" i="1" dirty="0" err="1">
                <a:latin typeface="Palatino Linotype" panose="02040502050505030304" pitchFamily="18" charset="0"/>
              </a:rPr>
              <a:t>aliquid</a:t>
            </a:r>
            <a:r>
              <a:rPr lang="it-IT" i="1" dirty="0">
                <a:latin typeface="Palatino Linotype" panose="02040502050505030304" pitchFamily="18" charset="0"/>
              </a:rPr>
              <a:t>, </a:t>
            </a:r>
            <a:r>
              <a:rPr lang="it-IT" i="1" dirty="0" err="1">
                <a:latin typeface="Palatino Linotype" panose="02040502050505030304" pitchFamily="18" charset="0"/>
              </a:rPr>
              <a:t>quod</a:t>
            </a:r>
            <a:r>
              <a:rPr lang="it-IT" i="1" dirty="0">
                <a:latin typeface="Palatino Linotype" panose="02040502050505030304" pitchFamily="18" charset="0"/>
              </a:rPr>
              <a:t> quasi </a:t>
            </a:r>
            <a:r>
              <a:rPr lang="it-IT" i="1" dirty="0" err="1">
                <a:latin typeface="Palatino Linotype" panose="02040502050505030304" pitchFamily="18" charset="0"/>
              </a:rPr>
              <a:t>certam</a:t>
            </a:r>
            <a:r>
              <a:rPr lang="it-IT" i="1" dirty="0">
                <a:latin typeface="Palatino Linotype" panose="02040502050505030304" pitchFamily="18" charset="0"/>
              </a:rPr>
              <a:t> </a:t>
            </a:r>
            <a:r>
              <a:rPr lang="it-IT" i="1" dirty="0" err="1">
                <a:latin typeface="Palatino Linotype" panose="02040502050505030304" pitchFamily="18" charset="0"/>
              </a:rPr>
              <a:t>formam</a:t>
            </a:r>
            <a:r>
              <a:rPr lang="it-IT" i="1" dirty="0">
                <a:latin typeface="Palatino Linotype" panose="02040502050505030304" pitchFamily="18" charset="0"/>
              </a:rPr>
              <a:t> </a:t>
            </a:r>
            <a:r>
              <a:rPr lang="it-IT" i="1" dirty="0" err="1">
                <a:latin typeface="Palatino Linotype" panose="02040502050505030304" pitchFamily="18" charset="0"/>
              </a:rPr>
              <a:t>habeat</a:t>
            </a:r>
            <a:r>
              <a:rPr lang="it-IT" i="1" dirty="0">
                <a:latin typeface="Palatino Linotype" panose="02040502050505030304" pitchFamily="18" charset="0"/>
              </a:rPr>
              <a:t>, </a:t>
            </a:r>
            <a:r>
              <a:rPr lang="it-IT" i="1" dirty="0" err="1">
                <a:latin typeface="Palatino Linotype" panose="02040502050505030304" pitchFamily="18" charset="0"/>
              </a:rPr>
              <a:t>constitui</a:t>
            </a:r>
            <a:r>
              <a:rPr lang="it-IT" i="1" dirty="0">
                <a:latin typeface="Palatino Linotype" panose="02040502050505030304" pitchFamily="18" charset="0"/>
              </a:rPr>
              <a:t> </a:t>
            </a:r>
            <a:r>
              <a:rPr lang="it-IT" i="1" dirty="0" err="1">
                <a:latin typeface="Palatino Linotype" panose="02040502050505030304" pitchFamily="18" charset="0"/>
              </a:rPr>
              <a:t>potest</a:t>
            </a:r>
            <a:r>
              <a:rPr lang="it-IT" i="1" dirty="0">
                <a:latin typeface="Palatino Linotype" panose="02040502050505030304" pitchFamily="18" charset="0"/>
              </a:rPr>
              <a:t>. </a:t>
            </a:r>
            <a:r>
              <a:rPr lang="it-IT" i="1" dirty="0" err="1">
                <a:latin typeface="Palatino Linotype" panose="02040502050505030304" pitchFamily="18" charset="0"/>
              </a:rPr>
              <a:t>Conquirendi</a:t>
            </a:r>
            <a:r>
              <a:rPr lang="it-IT" i="1" dirty="0">
                <a:latin typeface="Palatino Linotype" panose="02040502050505030304" pitchFamily="18" charset="0"/>
              </a:rPr>
              <a:t> non </a:t>
            </a:r>
            <a:r>
              <a:rPr lang="it-IT" i="1" dirty="0" err="1">
                <a:latin typeface="Palatino Linotype" panose="02040502050505030304" pitchFamily="18" charset="0"/>
              </a:rPr>
              <a:t>sunt</a:t>
            </a:r>
            <a:r>
              <a:rPr lang="it-IT" i="1" dirty="0">
                <a:latin typeface="Palatino Linotype" panose="02040502050505030304" pitchFamily="18" charset="0"/>
              </a:rPr>
              <a:t>; si </a:t>
            </a:r>
            <a:r>
              <a:rPr lang="it-IT" i="1" dirty="0" err="1">
                <a:latin typeface="Palatino Linotype" panose="02040502050505030304" pitchFamily="18" charset="0"/>
              </a:rPr>
              <a:t>deferantur</a:t>
            </a:r>
            <a:r>
              <a:rPr lang="it-IT" i="1" dirty="0">
                <a:latin typeface="Palatino Linotype" panose="02040502050505030304" pitchFamily="18" charset="0"/>
              </a:rPr>
              <a:t> et </a:t>
            </a:r>
            <a:r>
              <a:rPr lang="it-IT" i="1" dirty="0" err="1">
                <a:latin typeface="Palatino Linotype" panose="02040502050505030304" pitchFamily="18" charset="0"/>
              </a:rPr>
              <a:t>arguantur</a:t>
            </a:r>
            <a:r>
              <a:rPr lang="it-IT" i="1" dirty="0">
                <a:latin typeface="Palatino Linotype" panose="02040502050505030304" pitchFamily="18" charset="0"/>
              </a:rPr>
              <a:t>, </a:t>
            </a:r>
            <a:r>
              <a:rPr lang="it-IT" i="1" dirty="0" err="1">
                <a:latin typeface="Palatino Linotype" panose="02040502050505030304" pitchFamily="18" charset="0"/>
              </a:rPr>
              <a:t>puniendi</a:t>
            </a:r>
            <a:r>
              <a:rPr lang="it-IT" i="1" dirty="0">
                <a:latin typeface="Palatino Linotype" panose="02040502050505030304" pitchFamily="18" charset="0"/>
              </a:rPr>
              <a:t> </a:t>
            </a:r>
            <a:r>
              <a:rPr lang="it-IT" i="1" dirty="0" err="1">
                <a:latin typeface="Palatino Linotype" panose="02040502050505030304" pitchFamily="18" charset="0"/>
              </a:rPr>
              <a:t>sunt</a:t>
            </a:r>
            <a:r>
              <a:rPr lang="it-IT" i="1" dirty="0">
                <a:latin typeface="Palatino Linotype" panose="02040502050505030304" pitchFamily="18" charset="0"/>
              </a:rPr>
              <a:t>, ita </a:t>
            </a:r>
            <a:r>
              <a:rPr lang="it-IT" i="1" dirty="0" err="1">
                <a:latin typeface="Palatino Linotype" panose="02040502050505030304" pitchFamily="18" charset="0"/>
              </a:rPr>
              <a:t>tamen</a:t>
            </a:r>
            <a:r>
              <a:rPr lang="it-IT" i="1" dirty="0">
                <a:latin typeface="Palatino Linotype" panose="02040502050505030304" pitchFamily="18" charset="0"/>
              </a:rPr>
              <a:t> ut, qui </a:t>
            </a:r>
            <a:r>
              <a:rPr lang="it-IT" i="1" dirty="0" err="1">
                <a:latin typeface="Palatino Linotype" panose="02040502050505030304" pitchFamily="18" charset="0"/>
              </a:rPr>
              <a:t>negaverit</a:t>
            </a:r>
            <a:r>
              <a:rPr lang="it-IT" i="1" dirty="0">
                <a:latin typeface="Palatino Linotype" panose="02040502050505030304" pitchFamily="18" charset="0"/>
              </a:rPr>
              <a:t> se </a:t>
            </a:r>
            <a:r>
              <a:rPr lang="it-IT" i="1" dirty="0" err="1">
                <a:latin typeface="Palatino Linotype" panose="02040502050505030304" pitchFamily="18" charset="0"/>
              </a:rPr>
              <a:t>Christianum</a:t>
            </a:r>
            <a:r>
              <a:rPr lang="it-IT" i="1" dirty="0">
                <a:latin typeface="Palatino Linotype" panose="02040502050505030304" pitchFamily="18" charset="0"/>
              </a:rPr>
              <a:t> esse </a:t>
            </a:r>
            <a:r>
              <a:rPr lang="it-IT" i="1" dirty="0" err="1">
                <a:latin typeface="Palatino Linotype" panose="02040502050505030304" pitchFamily="18" charset="0"/>
              </a:rPr>
              <a:t>idque</a:t>
            </a:r>
            <a:r>
              <a:rPr lang="it-IT" i="1" dirty="0">
                <a:latin typeface="Palatino Linotype" panose="02040502050505030304" pitchFamily="18" charset="0"/>
              </a:rPr>
              <a:t> re </a:t>
            </a:r>
            <a:r>
              <a:rPr lang="it-IT" i="1" dirty="0" err="1">
                <a:latin typeface="Palatino Linotype" panose="02040502050505030304" pitchFamily="18" charset="0"/>
              </a:rPr>
              <a:t>ipsa</a:t>
            </a:r>
            <a:r>
              <a:rPr lang="it-IT" i="1" dirty="0">
                <a:latin typeface="Palatino Linotype" panose="02040502050505030304" pitchFamily="18" charset="0"/>
              </a:rPr>
              <a:t> </a:t>
            </a:r>
            <a:r>
              <a:rPr lang="it-IT" i="1" dirty="0" err="1">
                <a:latin typeface="Palatino Linotype" panose="02040502050505030304" pitchFamily="18" charset="0"/>
              </a:rPr>
              <a:t>manifestum</a:t>
            </a:r>
            <a:r>
              <a:rPr lang="it-IT" i="1" dirty="0">
                <a:latin typeface="Palatino Linotype" panose="02040502050505030304" pitchFamily="18" charset="0"/>
              </a:rPr>
              <a:t> </a:t>
            </a:r>
            <a:r>
              <a:rPr lang="it-IT" i="1" dirty="0" err="1">
                <a:latin typeface="Palatino Linotype" panose="02040502050505030304" pitchFamily="18" charset="0"/>
              </a:rPr>
              <a:t>fecerit</a:t>
            </a:r>
            <a:r>
              <a:rPr lang="it-IT" i="1" dirty="0">
                <a:latin typeface="Palatino Linotype" panose="02040502050505030304" pitchFamily="18" charset="0"/>
              </a:rPr>
              <a:t>, id est supplicando </a:t>
            </a:r>
            <a:r>
              <a:rPr lang="it-IT" i="1" dirty="0" err="1">
                <a:latin typeface="Palatino Linotype" panose="02040502050505030304" pitchFamily="18" charset="0"/>
              </a:rPr>
              <a:t>dis</a:t>
            </a:r>
            <a:r>
              <a:rPr lang="it-IT" i="1" dirty="0">
                <a:latin typeface="Palatino Linotype" panose="02040502050505030304" pitchFamily="18" charset="0"/>
              </a:rPr>
              <a:t> </a:t>
            </a:r>
            <a:r>
              <a:rPr lang="it-IT" i="1" dirty="0" err="1">
                <a:latin typeface="Palatino Linotype" panose="02040502050505030304" pitchFamily="18" charset="0"/>
              </a:rPr>
              <a:t>nostris</a:t>
            </a:r>
            <a:r>
              <a:rPr lang="it-IT" i="1" dirty="0">
                <a:latin typeface="Palatino Linotype" panose="02040502050505030304" pitchFamily="18" charset="0"/>
              </a:rPr>
              <a:t>, </a:t>
            </a:r>
            <a:r>
              <a:rPr lang="it-IT" i="1" dirty="0" err="1">
                <a:latin typeface="Palatino Linotype" panose="02040502050505030304" pitchFamily="18" charset="0"/>
              </a:rPr>
              <a:t>quamvis</a:t>
            </a:r>
            <a:r>
              <a:rPr lang="it-IT" i="1" dirty="0">
                <a:latin typeface="Palatino Linotype" panose="02040502050505030304" pitchFamily="18" charset="0"/>
              </a:rPr>
              <a:t> </a:t>
            </a:r>
            <a:r>
              <a:rPr lang="it-IT" i="1" dirty="0" err="1">
                <a:latin typeface="Palatino Linotype" panose="02040502050505030304" pitchFamily="18" charset="0"/>
              </a:rPr>
              <a:t>suspectus</a:t>
            </a:r>
            <a:r>
              <a:rPr lang="it-IT" i="1" dirty="0">
                <a:latin typeface="Palatino Linotype" panose="02040502050505030304" pitchFamily="18" charset="0"/>
              </a:rPr>
              <a:t> in </a:t>
            </a:r>
            <a:r>
              <a:rPr lang="it-IT" i="1" dirty="0" err="1">
                <a:latin typeface="Palatino Linotype" panose="02040502050505030304" pitchFamily="18" charset="0"/>
              </a:rPr>
              <a:t>praeteritum</a:t>
            </a:r>
            <a:r>
              <a:rPr lang="it-IT" i="1" dirty="0">
                <a:latin typeface="Palatino Linotype" panose="02040502050505030304" pitchFamily="18" charset="0"/>
              </a:rPr>
              <a:t>, </a:t>
            </a:r>
            <a:r>
              <a:rPr lang="it-IT" i="1" dirty="0" err="1">
                <a:latin typeface="Palatino Linotype" panose="02040502050505030304" pitchFamily="18" charset="0"/>
              </a:rPr>
              <a:t>veniam</a:t>
            </a:r>
            <a:r>
              <a:rPr lang="it-IT" i="1" dirty="0">
                <a:latin typeface="Palatino Linotype" panose="02040502050505030304" pitchFamily="18" charset="0"/>
              </a:rPr>
              <a:t> ex </a:t>
            </a:r>
            <a:r>
              <a:rPr lang="it-IT" i="1" dirty="0" err="1">
                <a:latin typeface="Palatino Linotype" panose="02040502050505030304" pitchFamily="18" charset="0"/>
              </a:rPr>
              <a:t>paenitentia</a:t>
            </a:r>
            <a:r>
              <a:rPr lang="it-IT" i="1" dirty="0">
                <a:latin typeface="Palatino Linotype" panose="02040502050505030304" pitchFamily="18" charset="0"/>
              </a:rPr>
              <a:t> </a:t>
            </a:r>
            <a:r>
              <a:rPr lang="it-IT" i="1" dirty="0" err="1">
                <a:latin typeface="Palatino Linotype" panose="02040502050505030304" pitchFamily="18" charset="0"/>
              </a:rPr>
              <a:t>impetret</a:t>
            </a:r>
            <a:r>
              <a:rPr lang="it-IT" i="1" dirty="0">
                <a:latin typeface="Palatino Linotype" panose="02040502050505030304" pitchFamily="18" charset="0"/>
              </a:rPr>
              <a:t>.</a:t>
            </a:r>
            <a:endParaRPr lang="it-IT" dirty="0">
              <a:latin typeface="Palatino Linotype" panose="02040502050505030304" pitchFamily="18" charset="0"/>
            </a:endParaRPr>
          </a:p>
          <a:p>
            <a:endParaRPr lang="it-IT" dirty="0"/>
          </a:p>
        </p:txBody>
      </p:sp>
    </p:spTree>
    <p:extLst>
      <p:ext uri="{BB962C8B-B14F-4D97-AF65-F5344CB8AC3E}">
        <p14:creationId xmlns:p14="http://schemas.microsoft.com/office/powerpoint/2010/main" val="1049188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2D251F"/>
      </a:dk2>
      <a:lt2>
        <a:srgbClr val="FAE9C5"/>
      </a:lt2>
      <a:accent1>
        <a:srgbClr val="ED3846"/>
      </a:accent1>
      <a:accent2>
        <a:srgbClr val="F87184"/>
      </a:accent2>
      <a:accent3>
        <a:srgbClr val="EC9DA9"/>
      </a:accent3>
      <a:accent4>
        <a:srgbClr val="ECC190"/>
      </a:accent4>
      <a:accent5>
        <a:srgbClr val="FFB268"/>
      </a:accent5>
      <a:accent6>
        <a:srgbClr val="F98657"/>
      </a:accent6>
      <a:hlink>
        <a:srgbClr val="B97669"/>
      </a:hlink>
      <a:folHlink>
        <a:srgbClr val="9E94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BCCF8060-3FCB-4641-B728-8A589529B13F}"/>
    </a:ext>
  </a:extLst>
</a:theme>
</file>

<file path=docProps/app.xml><?xml version="1.0" encoding="utf-8"?>
<Properties xmlns="http://schemas.openxmlformats.org/officeDocument/2006/extended-properties" xmlns:vt="http://schemas.openxmlformats.org/officeDocument/2006/docPropsVTypes">
  <Template>{6B67D7CB-EF76-7346-96D9-2E4843B4BBF8}tf16401378</Template>
  <TotalTime>7429</TotalTime>
  <Words>3868</Words>
  <Application>Microsoft Macintosh PowerPoint</Application>
  <PresentationFormat>Widescreen</PresentationFormat>
  <Paragraphs>68</Paragraphs>
  <Slides>21</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21</vt:i4>
      </vt:variant>
    </vt:vector>
  </HeadingPairs>
  <TitlesOfParts>
    <vt:vector size="28" baseType="lpstr">
      <vt:lpstr>Arial</vt:lpstr>
      <vt:lpstr>Calibri</vt:lpstr>
      <vt:lpstr>MS Shell Dlg 2</vt:lpstr>
      <vt:lpstr>Palatino Linotype</vt:lpstr>
      <vt:lpstr>Wingdings</vt:lpstr>
      <vt:lpstr>Wingdings 3</vt:lpstr>
      <vt:lpstr>Madison</vt:lpstr>
      <vt:lpstr> I CRISTIANI E L'IMPERO: CONFRONTO, DIFFIDENZA, UTILIZZO, ACCORDO </vt:lpstr>
      <vt:lpstr>E. Prinzivalli, Questioni di storia del cristianesimo antico I-IV secolo. L’organizzazione ecclesiale, il rapporto con l’Impero romano, le teologia della storia e la visione dell’uomo, Roma 2009, p. 13: </vt:lpstr>
      <vt:lpstr>G.Filoramo, Risposta a M. Rizzi, Problematiche politiche tra Celso e Origene, in L. Perrone (a cura di), Discorsi di verità. Paganesimo, giudaismo e cristianesimo a confronto nel Contro Celso di Origene, Roma 1998, p. 206.</vt:lpstr>
      <vt:lpstr>Le tasse all'imperatore di Roma Mc 12, 13-17 (=Mt 22, 15-22; Lc 20, 20-26) </vt:lpstr>
      <vt:lpstr>E. Prinzivalli, Questioni di storia del cristianesimo antico I-IV secolo, cit., p. 12:</vt:lpstr>
      <vt:lpstr>..Ancora oggi non è venuta meno «la sacralità intrinseca del potere sovrano» (Clifford Geertz).</vt:lpstr>
      <vt:lpstr>Paolo, Lettera ai Romani 13, 1-11 (poco dopo il 50 d.C.) </vt:lpstr>
      <vt:lpstr>Apocalisse 13, 1-7: </vt:lpstr>
      <vt:lpstr>Plinio il giovane, Epist. X 97  Risposta di Traiano (111-113 d.C. ca.) </vt:lpstr>
      <vt:lpstr>Atti dei martiri Scillitani (Scili in Numidia) del 180, ed. Bastiaensen, 9: </vt:lpstr>
      <vt:lpstr>Giustino, I Apologia 17 ad Antonino Pio, Marco Aurelio e Lucio Vero (metà II sec. d.C.) </vt:lpstr>
      <vt:lpstr>Atenagora di Atene, Supplica intorno ai cristiani (176-177):</vt:lpstr>
      <vt:lpstr>Tertulliano, Ad Scapulam II,2 (212 d.C.):</vt:lpstr>
      <vt:lpstr>Origene, Commento alla Lettera ai Romani IX 26-27 (243-249 d.C.): </vt:lpstr>
      <vt:lpstr>Editto di Galerio (30 aprile 311) Lattanzio, de mortibus persecutorum XXXIV (=Eus., h.e. VIII 17, 3-10): </vt:lpstr>
      <vt:lpstr>Incipit dell’”Editto di Milano” di Costantino e Licinio (313 d.C): Eusebio di Cesarea, h.e. X 5, 4–8 (= Lact. mort. pers. XLVIII 2,4)</vt:lpstr>
      <vt:lpstr>Eusebio di Cesarea, Vita di Costantino IV 24 </vt:lpstr>
      <vt:lpstr>Costantino e le controversie dottrinali (prima di Nicea) Lettera di Costantino ad Alessandro ed Ario (324) (Eus., Vita di Costantino II 64-65, e 71 4-5): </vt:lpstr>
      <vt:lpstr>Eusebio di Cesarea, Discorso per il Trentennale I 6-II 2 –V 2 (336 d.C.): L’imperatore è immagine e imitazione di Dio </vt:lpstr>
      <vt:lpstr>Atanasio di Alessandria, Historia Arianorum 33 (357-358 d.C.): </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Tessa Canella</dc:creator>
  <cp:lastModifiedBy>Tessa Canella</cp:lastModifiedBy>
  <cp:revision>93</cp:revision>
  <dcterms:created xsi:type="dcterms:W3CDTF">2026-02-05T11:37:51Z</dcterms:created>
  <dcterms:modified xsi:type="dcterms:W3CDTF">2026-02-10T15:27:23Z</dcterms:modified>
</cp:coreProperties>
</file>