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59" r:id="rId3"/>
    <p:sldId id="260" r:id="rId4"/>
    <p:sldId id="261" r:id="rId5"/>
    <p:sldId id="262" r:id="rId6"/>
    <p:sldId id="263" r:id="rId7"/>
    <p:sldId id="264" r:id="rId8"/>
    <p:sldId id="275" r:id="rId9"/>
    <p:sldId id="257" r:id="rId10"/>
    <p:sldId id="258" r:id="rId11"/>
    <p:sldId id="271" r:id="rId12"/>
    <p:sldId id="272" r:id="rId13"/>
    <p:sldId id="265" r:id="rId14"/>
    <p:sldId id="277" r:id="rId15"/>
    <p:sldId id="266" r:id="rId16"/>
    <p:sldId id="267" r:id="rId17"/>
    <p:sldId id="269" r:id="rId18"/>
    <p:sldId id="278" r:id="rId19"/>
    <p:sldId id="268" r:id="rId20"/>
    <p:sldId id="279" r:id="rId21"/>
    <p:sldId id="280" r:id="rId22"/>
    <p:sldId id="270" r:id="rId23"/>
    <p:sldId id="282" r:id="rId24"/>
    <p:sldId id="283" r:id="rId25"/>
    <p:sldId id="281" r:id="rId26"/>
    <p:sldId id="285" r:id="rId27"/>
    <p:sldId id="284" r:id="rId28"/>
    <p:sldId id="286" r:id="rId29"/>
    <p:sldId id="289" r:id="rId30"/>
    <p:sldId id="287" r:id="rId31"/>
    <p:sldId id="290" r:id="rId32"/>
    <p:sldId id="288" r:id="rId33"/>
    <p:sldId id="276" r:id="rId34"/>
    <p:sldId id="291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A6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ABFCCD-54F4-4453-9508-B46B8E3FB4A9}" v="292" dt="2026-01-26T18:32:36.384"/>
    <p1510:client id="{B1C47FE8-B080-37B6-1257-BEF48BE548DB}" v="1236" dt="2026-01-25T11:17:59.5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A6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2982E-0DD9-5E02-D5E3-25AB33853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672" y="724559"/>
            <a:ext cx="10860656" cy="5408732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Minion Pro"/>
                <a:ea typeface="+mj-lt"/>
                <a:cs typeface="+mj-lt"/>
              </a:rPr>
              <a:t>IL CRISTO AL BIVIO:</a:t>
            </a:r>
            <a:endParaRPr lang="en-US" sz="5400">
              <a:latin typeface="Minion Pro"/>
            </a:endParaRPr>
          </a:p>
          <a:p>
            <a:pPr algn="ctr"/>
            <a:r>
              <a:rPr lang="en-US" sz="5400" dirty="0">
                <a:latin typeface="Minion Pro"/>
                <a:ea typeface="+mj-lt"/>
                <a:cs typeface="+mj-lt"/>
              </a:rPr>
              <a:t>UN UOMO DIO O UN DIO UOMO?</a:t>
            </a:r>
            <a:endParaRPr lang="en-US" sz="5400">
              <a:latin typeface="Minion Pro"/>
            </a:endParaRPr>
          </a:p>
          <a:p>
            <a:pPr algn="ctr"/>
            <a:r>
              <a:rPr lang="en-US" sz="5400" dirty="0">
                <a:latin typeface="Minion Pro"/>
                <a:ea typeface="+mj-lt"/>
                <a:cs typeface="+mj-lt"/>
              </a:rPr>
              <a:t>L’ANTICO DILEMMA</a:t>
            </a:r>
            <a:endParaRPr lang="en-US" sz="5400" dirty="0">
              <a:latin typeface="Minion Pro"/>
            </a:endParaRPr>
          </a:p>
        </p:txBody>
      </p:sp>
    </p:spTree>
    <p:extLst>
      <p:ext uri="{BB962C8B-B14F-4D97-AF65-F5344CB8AC3E}">
        <p14:creationId xmlns:p14="http://schemas.microsoft.com/office/powerpoint/2010/main" val="289186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FE853-5D2A-B1B1-0C5F-51AE8DE94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126" y="379502"/>
            <a:ext cx="11435750" cy="1325563"/>
          </a:xfrm>
        </p:spPr>
        <p:txBody>
          <a:bodyPr/>
          <a:lstStyle/>
          <a:p>
            <a:pPr algn="ctr"/>
            <a:r>
              <a:rPr lang="en-US" sz="4000" err="1"/>
              <a:t>Eus</a:t>
            </a:r>
            <a:r>
              <a:rPr lang="en-US" sz="4000" dirty="0"/>
              <a:t>., </a:t>
            </a:r>
            <a:r>
              <a:rPr lang="en-US" sz="4000" i="1" dirty="0"/>
              <a:t>h. e.</a:t>
            </a:r>
            <a:r>
              <a:rPr lang="en-US" sz="4000" dirty="0"/>
              <a:t> 5, 28, 1 (CTP 158, </a:t>
            </a:r>
            <a:r>
              <a:rPr lang="en-US" sz="4000" err="1"/>
              <a:t>pagg</a:t>
            </a:r>
            <a:r>
              <a:rPr lang="en-US" sz="4000" dirty="0"/>
              <a:t>. 305-306).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83CC0-A410-DB79-CC06-EF3B62F5C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r">
              <a:buNone/>
            </a:pPr>
            <a:r>
              <a:rPr lang="en-US" sz="3200" dirty="0">
                <a:latin typeface="Verdana"/>
                <a:ea typeface="Verdana"/>
                <a:cs typeface="Arial"/>
              </a:rPr>
              <a:t>In un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libro</a:t>
            </a:r>
            <a:r>
              <a:rPr lang="en-US" sz="3200" dirty="0">
                <a:latin typeface="Verdana"/>
                <a:ea typeface="Verdana"/>
                <a:cs typeface="Arial"/>
              </a:rPr>
              <a:t> </a:t>
            </a:r>
            <a:r>
              <a:rPr lang="en-US" sz="3200" dirty="0" err="1">
                <a:latin typeface="Verdana"/>
                <a:ea typeface="Verdana"/>
                <a:cs typeface="Arial"/>
              </a:rPr>
              <a:t>scritto</a:t>
            </a:r>
            <a:r>
              <a:rPr lang="en-US" sz="3200" dirty="0">
                <a:latin typeface="Verdana"/>
                <a:ea typeface="Verdana"/>
                <a:cs typeface="Arial"/>
              </a:rPr>
              <a:t> da uno di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questi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scrittori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contro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l'eresia</a:t>
            </a:r>
            <a:r>
              <a:rPr lang="en-US" sz="3200" dirty="0">
                <a:latin typeface="Verdana"/>
                <a:ea typeface="Verdana"/>
                <a:cs typeface="Segoe UI"/>
              </a:rPr>
              <a:t> </a:t>
            </a:r>
            <a:r>
              <a:rPr lang="en-US" sz="3200" dirty="0">
                <a:latin typeface="Verdana"/>
                <a:ea typeface="Verdana"/>
                <a:cs typeface="Arial"/>
              </a:rPr>
              <a:t>di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Artemone</a:t>
            </a:r>
            <a:r>
              <a:rPr lang="en-US" sz="3200" dirty="0">
                <a:latin typeface="Verdana"/>
                <a:ea typeface="Verdana"/>
                <a:cs typeface="Arial"/>
              </a:rPr>
              <a:t>,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che</a:t>
            </a:r>
            <a:r>
              <a:rPr lang="en-US" sz="3200" dirty="0">
                <a:latin typeface="Verdana"/>
                <a:ea typeface="Verdana"/>
                <a:cs typeface="Arial"/>
              </a:rPr>
              <a:t> ai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nostri</a:t>
            </a:r>
            <a:r>
              <a:rPr lang="en-US" sz="3200" dirty="0">
                <a:latin typeface="Verdana"/>
                <a:ea typeface="Verdana"/>
                <a:cs typeface="Arial"/>
              </a:rPr>
              <a:t> tempi Paolo di Samosata ha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cercato</a:t>
            </a:r>
            <a:r>
              <a:rPr lang="en-US" sz="3200" dirty="0">
                <a:latin typeface="Verdana"/>
                <a:ea typeface="Verdana"/>
                <a:cs typeface="Arial"/>
              </a:rPr>
              <a:t> di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rinnovare</a:t>
            </a:r>
            <a:r>
              <a:rPr lang="en-US" sz="3200" dirty="0">
                <a:latin typeface="Verdana"/>
                <a:ea typeface="Verdana"/>
                <a:cs typeface="Arial"/>
              </a:rPr>
              <a:t>,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si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tramanda</a:t>
            </a:r>
            <a:r>
              <a:rPr lang="en-US" sz="3200" dirty="0">
                <a:latin typeface="Verdana"/>
                <a:ea typeface="Verdana"/>
                <a:cs typeface="Arial"/>
              </a:rPr>
              <a:t> un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racconto</a:t>
            </a:r>
            <a:r>
              <a:rPr lang="en-US" sz="3200" dirty="0">
                <a:latin typeface="Verdana"/>
                <a:ea typeface="Verdana"/>
                <a:cs typeface="Arial"/>
              </a:rPr>
              <a:t> </a:t>
            </a:r>
            <a:r>
              <a:rPr lang="en-US" sz="3200" dirty="0" err="1">
                <a:latin typeface="Verdana"/>
                <a:ea typeface="+mn-lt"/>
                <a:cs typeface="+mn-lt"/>
              </a:rPr>
              <a:t>relativo</a:t>
            </a:r>
            <a:r>
              <a:rPr lang="en-US" sz="3200" dirty="0">
                <a:latin typeface="Verdana"/>
                <a:ea typeface="Verdana"/>
                <a:cs typeface="Arial"/>
              </a:rPr>
              <a:t> ai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fatti</a:t>
            </a:r>
            <a:r>
              <a:rPr lang="en-US" sz="3200" dirty="0">
                <a:latin typeface="Verdana"/>
                <a:ea typeface="Verdana"/>
                <a:cs typeface="Arial"/>
              </a:rPr>
              <a:t> da </a:t>
            </a:r>
            <a:r>
              <a:rPr lang="en-US" sz="3200" dirty="0" err="1">
                <a:latin typeface="Verdana"/>
                <a:ea typeface="Verdana"/>
                <a:cs typeface="Arial"/>
              </a:rPr>
              <a:t>noi</a:t>
            </a:r>
            <a:r>
              <a:rPr lang="en-US" sz="3200" dirty="0">
                <a:latin typeface="Verdana"/>
                <a:ea typeface="Verdana"/>
                <a:cs typeface="Arial"/>
              </a:rPr>
              <a:t> </a:t>
            </a:r>
            <a:r>
              <a:rPr lang="en-US" sz="3200" dirty="0" err="1">
                <a:latin typeface="Verdana"/>
                <a:ea typeface="+mn-lt"/>
                <a:cs typeface="+mn-lt"/>
              </a:rPr>
              <a:t>esaminati</a:t>
            </a:r>
            <a:r>
              <a:rPr lang="en-US" sz="3200" dirty="0">
                <a:latin typeface="Verdana"/>
                <a:ea typeface="Verdana"/>
                <a:cs typeface="Arial"/>
              </a:rPr>
              <a:t>.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Questo</a:t>
            </a:r>
            <a:r>
              <a:rPr lang="en-US" sz="3200" dirty="0">
                <a:latin typeface="Verdana"/>
                <a:ea typeface="Verdana"/>
                <a:cs typeface="Arial"/>
              </a:rPr>
              <a:t> </a:t>
            </a:r>
            <a:r>
              <a:rPr lang="en-US" sz="3200" dirty="0" err="1">
                <a:latin typeface="Verdana"/>
                <a:ea typeface="+mn-lt"/>
                <a:cs typeface="+mn-lt"/>
              </a:rPr>
              <a:t>scrittore</a:t>
            </a:r>
            <a:r>
              <a:rPr lang="en-US" sz="3200" dirty="0">
                <a:latin typeface="Verdana"/>
                <a:ea typeface="Verdana"/>
                <a:cs typeface="Arial"/>
              </a:rPr>
              <a:t>,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infatti</a:t>
            </a:r>
            <a:r>
              <a:rPr lang="en-US" sz="3200" dirty="0">
                <a:latin typeface="Verdana"/>
                <a:ea typeface="Verdana"/>
                <a:cs typeface="Arial"/>
              </a:rPr>
              <a:t>,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confuta</a:t>
            </a:r>
            <a:r>
              <a:rPr lang="en-US" sz="3200" dirty="0">
                <a:latin typeface="Verdana"/>
                <a:ea typeface="Verdana"/>
                <a:cs typeface="Arial"/>
              </a:rPr>
              <a:t> </a:t>
            </a:r>
            <a:r>
              <a:rPr lang="en-US" sz="3200" dirty="0" err="1">
                <a:latin typeface="Verdana"/>
                <a:ea typeface="+mn-lt"/>
                <a:cs typeface="+mn-lt"/>
              </a:rPr>
              <a:t>l'anzidetta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eresia</a:t>
            </a:r>
            <a:r>
              <a:rPr lang="en-US" sz="3200" dirty="0">
                <a:latin typeface="Verdana"/>
                <a:ea typeface="Verdana"/>
                <a:cs typeface="Arial"/>
              </a:rPr>
              <a:t>, la quale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sostiene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che</a:t>
            </a:r>
            <a:r>
              <a:rPr lang="en-US" sz="3200" dirty="0">
                <a:latin typeface="Verdana"/>
                <a:ea typeface="Verdana"/>
                <a:cs typeface="Arial"/>
              </a:rPr>
              <a:t> il Salvatore è un semplice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uomo</a:t>
            </a:r>
            <a:r>
              <a:rPr lang="en-US" sz="3200" dirty="0">
                <a:latin typeface="Verdana"/>
                <a:ea typeface="Verdana"/>
                <a:cs typeface="Arial"/>
              </a:rPr>
              <a:t>,</a:t>
            </a:r>
            <a:r>
              <a:rPr lang="en-US" sz="3200" dirty="0">
                <a:latin typeface="Verdana"/>
                <a:ea typeface="+mn-lt"/>
                <a:cs typeface="+mn-lt"/>
              </a:rPr>
              <a:t> </a:t>
            </a:r>
            <a:r>
              <a:rPr lang="en-US" sz="3200" dirty="0" err="1">
                <a:latin typeface="Verdana"/>
                <a:ea typeface="+mn-lt"/>
                <a:cs typeface="+mn-lt"/>
              </a:rPr>
              <a:t>cosa</a:t>
            </a:r>
            <a:r>
              <a:rPr lang="en-US" sz="3200" dirty="0">
                <a:latin typeface="Verdana"/>
                <a:ea typeface="+mn-lt"/>
                <a:cs typeface="+mn-lt"/>
              </a:rPr>
              <a:t> </a:t>
            </a:r>
            <a:r>
              <a:rPr lang="en-US" sz="3200" dirty="0" err="1">
                <a:latin typeface="Verdana"/>
                <a:ea typeface="+mn-lt"/>
                <a:cs typeface="+mn-lt"/>
              </a:rPr>
              <a:t>che</a:t>
            </a:r>
            <a:r>
              <a:rPr lang="en-US" sz="3200" dirty="0">
                <a:latin typeface="Verdana"/>
                <a:ea typeface="+mn-lt"/>
                <a:cs typeface="+mn-lt"/>
              </a:rPr>
              <a:t> è </a:t>
            </a:r>
            <a:r>
              <a:rPr lang="en-US" sz="3200" dirty="0" err="1">
                <a:latin typeface="Verdana"/>
                <a:ea typeface="+mn-lt"/>
                <a:cs typeface="+mn-lt"/>
              </a:rPr>
              <a:t>invece</a:t>
            </a:r>
            <a:r>
              <a:rPr lang="en-US" sz="3200" dirty="0">
                <a:latin typeface="Verdana"/>
                <a:ea typeface="+mn-lt"/>
                <a:cs typeface="+mn-lt"/>
              </a:rPr>
              <a:t> </a:t>
            </a:r>
            <a:r>
              <a:rPr lang="en-US" sz="3200" dirty="0" err="1">
                <a:latin typeface="Verdana"/>
                <a:ea typeface="+mn-lt"/>
                <a:cs typeface="+mn-lt"/>
              </a:rPr>
              <a:t>un'innovazione</a:t>
            </a:r>
            <a:r>
              <a:rPr lang="en-US" sz="3200" dirty="0">
                <a:latin typeface="Verdana"/>
                <a:ea typeface="+mn-lt"/>
                <a:cs typeface="+mn-lt"/>
              </a:rPr>
              <a:t> </a:t>
            </a:r>
            <a:r>
              <a:rPr lang="en-US" sz="3200" dirty="0" err="1">
                <a:latin typeface="Verdana"/>
                <a:ea typeface="+mn-lt"/>
                <a:cs typeface="+mn-lt"/>
              </a:rPr>
              <a:t>recente</a:t>
            </a:r>
            <a:r>
              <a:rPr lang="en-US" sz="3200" dirty="0">
                <a:latin typeface="Verdana"/>
                <a:ea typeface="+mn-lt"/>
                <a:cs typeface="+mn-lt"/>
              </a:rPr>
              <a:t>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nonostante</a:t>
            </a:r>
            <a:r>
              <a:rPr lang="en-US" sz="3200" dirty="0">
                <a:latin typeface="Verdana"/>
                <a:ea typeface="Verdana"/>
                <a:cs typeface="Arial"/>
              </a:rPr>
              <a:t> </a:t>
            </a:r>
            <a:r>
              <a:rPr lang="en-US" sz="3200" dirty="0" err="1">
                <a:latin typeface="Verdana"/>
                <a:ea typeface="+mn-lt"/>
                <a:cs typeface="+mn-lt"/>
              </a:rPr>
              <a:t>i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+mn-lt"/>
                <a:cs typeface="+mn-lt"/>
              </a:rPr>
              <a:t>suoi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+mn-lt"/>
                <a:cs typeface="+mn-lt"/>
              </a:rPr>
              <a:t>propugnatori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volessero</a:t>
            </a:r>
            <a:r>
              <a:rPr lang="en-US" sz="3200" dirty="0">
                <a:latin typeface="Verdana"/>
                <a:ea typeface="Verdana"/>
                <a:cs typeface="Arial"/>
              </a:rPr>
              <a:t> </a:t>
            </a:r>
            <a:r>
              <a:rPr lang="en-US" sz="3200" dirty="0" err="1">
                <a:latin typeface="Verdana"/>
                <a:ea typeface="Verdana"/>
                <a:cs typeface="Arial"/>
              </a:rPr>
              <a:t>renderla</a:t>
            </a:r>
            <a:r>
              <a:rPr lang="en-US" sz="3200" dirty="0">
                <a:latin typeface="Verdana"/>
                <a:ea typeface="Verdana"/>
                <a:cs typeface="Arial"/>
              </a:rPr>
              <a:t> </a:t>
            </a:r>
            <a:r>
              <a:rPr lang="en-US" sz="3200" dirty="0" err="1">
                <a:latin typeface="Verdana"/>
                <a:ea typeface="+mn-lt"/>
                <a:cs typeface="+mn-lt"/>
              </a:rPr>
              <a:t>venerabile</a:t>
            </a:r>
            <a:r>
              <a:rPr lang="en-US" sz="3200" dirty="0">
                <a:latin typeface="Verdana"/>
                <a:ea typeface="Verdana"/>
                <a:cs typeface="Arial"/>
              </a:rPr>
              <a:t> come se </a:t>
            </a:r>
            <a:r>
              <a:rPr lang="en-US" sz="3200" dirty="0">
                <a:latin typeface="Verdana"/>
                <a:ea typeface="+mn-lt"/>
                <a:cs typeface="+mn-lt"/>
              </a:rPr>
              <a:t>fosse antica.</a:t>
            </a:r>
            <a:endParaRPr lang="en-US" sz="3200" dirty="0">
              <a:latin typeface="Verdana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50443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CF89E-2D05-3934-C2B3-8572A1E91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125" y="977362"/>
            <a:ext cx="9911751" cy="491205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buNone/>
            </a:pPr>
            <a:r>
              <a:rPr lang="en-US" sz="3600" dirty="0">
                <a:latin typeface="Times New Roman"/>
                <a:cs typeface="Times New Roman"/>
              </a:rPr>
              <a:t>Hipp., </a:t>
            </a:r>
            <a:r>
              <a:rPr lang="en-US" sz="3600" i="1" err="1">
                <a:latin typeface="Times New Roman"/>
                <a:cs typeface="Times New Roman"/>
              </a:rPr>
              <a:t>Noët</a:t>
            </a:r>
            <a:r>
              <a:rPr lang="en-US" sz="3600" dirty="0">
                <a:latin typeface="Times New Roman"/>
                <a:cs typeface="Times New Roman"/>
              </a:rPr>
              <a:t>. 1, 1-2</a:t>
            </a:r>
            <a:endParaRPr lang="en-US" sz="3600" dirty="0">
              <a:latin typeface="Aptos" panose="020B0004020202020204"/>
              <a:cs typeface="Times New Roman"/>
            </a:endParaRPr>
          </a:p>
          <a:p>
            <a:pPr algn="ctr">
              <a:buNone/>
            </a:pPr>
            <a:r>
              <a:rPr lang="en-US" sz="3600">
                <a:latin typeface="Times New Roman"/>
                <a:cs typeface="Times New Roman"/>
              </a:rPr>
              <a:t>(trad. M. Simonetti, Bologna 2000, </a:t>
            </a:r>
            <a:r>
              <a:rPr lang="en-US" sz="3600" err="1">
                <a:latin typeface="Times New Roman"/>
                <a:cs typeface="Times New Roman"/>
              </a:rPr>
              <a:t>pag</a:t>
            </a:r>
            <a:r>
              <a:rPr lang="en-US" sz="3600" dirty="0">
                <a:latin typeface="Times New Roman"/>
                <a:cs typeface="Times New Roman"/>
              </a:rPr>
              <a:t>. 151).</a:t>
            </a:r>
            <a:endParaRPr lang="en-US" sz="3600"/>
          </a:p>
          <a:p>
            <a:pPr marL="0" indent="0" algn="r">
              <a:buNone/>
            </a:pPr>
            <a:r>
              <a:rPr lang="en-US" sz="3600" err="1">
                <a:latin typeface="Times New Roman"/>
                <a:cs typeface="Times New Roman"/>
              </a:rPr>
              <a:t>Alcuni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altri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introducono</a:t>
            </a:r>
            <a:r>
              <a:rPr lang="en-US" sz="3600" dirty="0">
                <a:latin typeface="Times New Roman"/>
                <a:cs typeface="Times New Roman"/>
              </a:rPr>
              <a:t> un </a:t>
            </a:r>
            <a:r>
              <a:rPr lang="en-US" sz="3600" err="1">
                <a:latin typeface="Times New Roman"/>
                <a:cs typeface="Times New Roman"/>
              </a:rPr>
              <a:t>altro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insegnamento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err="1">
                <a:latin typeface="Times New Roman"/>
                <a:cs typeface="Times New Roman"/>
              </a:rPr>
              <a:t>fattisi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discepoli</a:t>
            </a:r>
            <a:r>
              <a:rPr lang="en-US" sz="3600" dirty="0">
                <a:latin typeface="Times New Roman"/>
                <a:cs typeface="Times New Roman"/>
              </a:rPr>
              <a:t> di un </a:t>
            </a:r>
            <a:r>
              <a:rPr lang="en-US" sz="3600" err="1">
                <a:latin typeface="Times New Roman"/>
                <a:cs typeface="Times New Roman"/>
              </a:rPr>
              <a:t>tal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Noeto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err="1">
                <a:latin typeface="Times New Roman"/>
                <a:cs typeface="Times New Roman"/>
              </a:rPr>
              <a:t>che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nativo</a:t>
            </a:r>
            <a:r>
              <a:rPr lang="en-US" sz="3600" dirty="0">
                <a:latin typeface="Times New Roman"/>
                <a:cs typeface="Times New Roman"/>
              </a:rPr>
              <a:t> di Smirne </a:t>
            </a:r>
            <a:r>
              <a:rPr lang="en-US" sz="3600" err="1">
                <a:latin typeface="Times New Roman"/>
                <a:cs typeface="Times New Roman"/>
              </a:rPr>
              <a:t>viveva</a:t>
            </a:r>
            <a:r>
              <a:rPr lang="en-US" sz="3600" dirty="0">
                <a:latin typeface="Times New Roman"/>
                <a:cs typeface="Times New Roman"/>
              </a:rPr>
              <a:t> non molto tempo fa. </a:t>
            </a:r>
            <a:r>
              <a:rPr lang="en-US" sz="3600" err="1">
                <a:latin typeface="Times New Roman"/>
                <a:cs typeface="Times New Roman"/>
              </a:rPr>
              <a:t>Costui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err="1">
                <a:latin typeface="Times New Roman"/>
                <a:cs typeface="Times New Roman"/>
              </a:rPr>
              <a:t>gonfio</a:t>
            </a:r>
            <a:r>
              <a:rPr lang="en-US" sz="3600" dirty="0">
                <a:latin typeface="Times New Roman"/>
                <a:cs typeface="Times New Roman"/>
              </a:rPr>
              <a:t> di </a:t>
            </a:r>
            <a:r>
              <a:rPr lang="en-US" sz="3600" err="1">
                <a:latin typeface="Times New Roman"/>
                <a:cs typeface="Times New Roman"/>
              </a:rPr>
              <a:t>vano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orgoglio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err="1">
                <a:latin typeface="Times New Roman"/>
                <a:cs typeface="Times New Roman"/>
              </a:rPr>
              <a:t>si</a:t>
            </a:r>
            <a:r>
              <a:rPr lang="en-US" sz="3600" dirty="0">
                <a:latin typeface="Times New Roman"/>
                <a:cs typeface="Times New Roman"/>
              </a:rPr>
              <a:t> è </a:t>
            </a:r>
            <a:r>
              <a:rPr lang="en-US" sz="3600" err="1">
                <a:latin typeface="Times New Roman"/>
                <a:cs typeface="Times New Roman"/>
              </a:rPr>
              <a:t>levato</a:t>
            </a:r>
            <a:r>
              <a:rPr lang="en-US" sz="3600" dirty="0">
                <a:latin typeface="Times New Roman"/>
                <a:cs typeface="Times New Roman"/>
              </a:rPr>
              <a:t> in superbia. </a:t>
            </a:r>
            <a:r>
              <a:rPr lang="en-US" sz="3600" err="1">
                <a:latin typeface="Times New Roman"/>
                <a:cs typeface="Times New Roman"/>
              </a:rPr>
              <a:t>Inorgoglito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dalla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presunzione</a:t>
            </a:r>
            <a:r>
              <a:rPr lang="en-US" sz="3600" dirty="0">
                <a:latin typeface="Times New Roman"/>
                <a:cs typeface="Times New Roman"/>
              </a:rPr>
              <a:t> di uno spirito </a:t>
            </a:r>
            <a:r>
              <a:rPr lang="en-US" sz="3600" err="1">
                <a:latin typeface="Times New Roman"/>
                <a:cs typeface="Times New Roman"/>
              </a:rPr>
              <a:t>estraneo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err="1">
                <a:latin typeface="Times New Roman"/>
                <a:cs typeface="Times New Roman"/>
              </a:rPr>
              <a:t>affermava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che</a:t>
            </a:r>
            <a:r>
              <a:rPr lang="en-US" sz="3600" dirty="0">
                <a:latin typeface="Times New Roman"/>
                <a:cs typeface="Times New Roman"/>
              </a:rPr>
              <a:t> Cristo </a:t>
            </a:r>
            <a:r>
              <a:rPr lang="en-US" sz="3600" err="1">
                <a:latin typeface="Times New Roman"/>
                <a:cs typeface="Times New Roman"/>
              </a:rPr>
              <a:t>stesso</a:t>
            </a:r>
            <a:r>
              <a:rPr lang="en-US" sz="3600" dirty="0">
                <a:latin typeface="Times New Roman"/>
                <a:cs typeface="Times New Roman"/>
              </a:rPr>
              <a:t> è il Padre e </a:t>
            </a:r>
            <a:r>
              <a:rPr lang="en-US" sz="3600" err="1">
                <a:latin typeface="Times New Roman"/>
                <a:cs typeface="Times New Roman"/>
              </a:rPr>
              <a:t>che</a:t>
            </a:r>
            <a:r>
              <a:rPr lang="en-US" sz="3600" dirty="0">
                <a:latin typeface="Times New Roman"/>
                <a:cs typeface="Times New Roman"/>
              </a:rPr>
              <a:t> proprio il Padre è </a:t>
            </a:r>
            <a:r>
              <a:rPr lang="en-US" sz="3600" err="1">
                <a:latin typeface="Times New Roman"/>
                <a:cs typeface="Times New Roman"/>
              </a:rPr>
              <a:t>stato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generato</a:t>
            </a:r>
            <a:r>
              <a:rPr lang="en-US" sz="3600" dirty="0">
                <a:latin typeface="Times New Roman"/>
                <a:cs typeface="Times New Roman"/>
              </a:rPr>
              <a:t>, è </a:t>
            </a:r>
            <a:r>
              <a:rPr lang="en-US" sz="3600" err="1">
                <a:latin typeface="Times New Roman"/>
                <a:cs typeface="Times New Roman"/>
              </a:rPr>
              <a:t>patito</a:t>
            </a:r>
            <a:r>
              <a:rPr lang="en-US" sz="3600" dirty="0">
                <a:latin typeface="Times New Roman"/>
                <a:cs typeface="Times New Roman"/>
              </a:rPr>
              <a:t> ed è </a:t>
            </a:r>
            <a:r>
              <a:rPr lang="en-US" sz="3600" err="1">
                <a:latin typeface="Times New Roman"/>
                <a:cs typeface="Times New Roman"/>
              </a:rPr>
              <a:t>morto</a:t>
            </a:r>
            <a:r>
              <a:rPr lang="en-US" sz="3600" dirty="0">
                <a:latin typeface="Times New Roman"/>
                <a:cs typeface="Times New Roman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56850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F590-A8E6-5073-9440-7754DDE05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6078"/>
            <a:ext cx="9854242" cy="54008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4000" err="1">
                <a:latin typeface="Times New Roman"/>
                <a:cs typeface="Times New Roman"/>
              </a:rPr>
              <a:t>Tert</a:t>
            </a:r>
            <a:r>
              <a:rPr lang="en-US" sz="4000" dirty="0">
                <a:latin typeface="Times New Roman"/>
                <a:cs typeface="Times New Roman"/>
              </a:rPr>
              <a:t>., </a:t>
            </a:r>
            <a:r>
              <a:rPr lang="en-US" sz="4000" i="1" dirty="0">
                <a:latin typeface="Times New Roman"/>
                <a:cs typeface="Times New Roman"/>
              </a:rPr>
              <a:t>adv. Prax.</a:t>
            </a:r>
            <a:r>
              <a:rPr lang="en-US" sz="4000" dirty="0">
                <a:latin typeface="Times New Roman"/>
                <a:cs typeface="Times New Roman"/>
              </a:rPr>
              <a:t> 1, 4; 2, 1</a:t>
            </a:r>
            <a:endParaRPr lang="en-US" sz="4000" dirty="0">
              <a:latin typeface="Aptos" panose="020B0004020202020204"/>
              <a:cs typeface="Times New Roman"/>
            </a:endParaRPr>
          </a:p>
          <a:p>
            <a:pPr algn="ctr">
              <a:buNone/>
            </a:pPr>
            <a:r>
              <a:rPr lang="en-US" sz="4000" dirty="0">
                <a:latin typeface="Times New Roman"/>
                <a:cs typeface="Times New Roman"/>
              </a:rPr>
              <a:t>(trad. G. </a:t>
            </a:r>
            <a:r>
              <a:rPr lang="en-US" sz="4000" err="1">
                <a:latin typeface="Times New Roman"/>
                <a:cs typeface="Times New Roman"/>
              </a:rPr>
              <a:t>Scarpat</a:t>
            </a:r>
            <a:r>
              <a:rPr lang="en-US" sz="4000" dirty="0">
                <a:latin typeface="Times New Roman"/>
                <a:cs typeface="Times New Roman"/>
              </a:rPr>
              <a:t>, Torino 1985, </a:t>
            </a:r>
            <a:r>
              <a:rPr lang="en-US" sz="4000" err="1">
                <a:latin typeface="Times New Roman"/>
                <a:cs typeface="Times New Roman"/>
              </a:rPr>
              <a:t>pagg</a:t>
            </a:r>
            <a:r>
              <a:rPr lang="en-US" sz="4000" dirty="0">
                <a:latin typeface="Times New Roman"/>
                <a:cs typeface="Times New Roman"/>
              </a:rPr>
              <a:t>. 143-145).</a:t>
            </a:r>
            <a:endParaRPr lang="en-US" sz="4000"/>
          </a:p>
          <a:p>
            <a:pPr algn="ctr">
              <a:buNone/>
            </a:pPr>
            <a:endParaRPr lang="en-US" sz="4000" dirty="0">
              <a:latin typeface="Times New Roman"/>
              <a:cs typeface="Times New Roman"/>
            </a:endParaRPr>
          </a:p>
          <a:p>
            <a:pPr marL="0" indent="0" algn="r">
              <a:buNone/>
            </a:pPr>
            <a:r>
              <a:rPr lang="en-US" sz="4000" err="1">
                <a:latin typeface="Times New Roman"/>
                <a:cs typeface="Times New Roman"/>
              </a:rPr>
              <a:t>Prassea</a:t>
            </a:r>
            <a:r>
              <a:rPr lang="en-US" sz="4000" dirty="0">
                <a:latin typeface="Times New Roman"/>
                <a:cs typeface="Times New Roman"/>
              </a:rPr>
              <a:t>, per primo, </a:t>
            </a:r>
            <a:r>
              <a:rPr lang="en-US" sz="4000" err="1">
                <a:latin typeface="Times New Roman"/>
                <a:cs typeface="Times New Roman"/>
              </a:rPr>
              <a:t>trapiantò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dall'Asia</a:t>
            </a:r>
            <a:r>
              <a:rPr lang="en-US" sz="4000" dirty="0">
                <a:latin typeface="Times New Roman"/>
                <a:cs typeface="Times New Roman"/>
              </a:rPr>
              <a:t> a Roma </a:t>
            </a:r>
            <a:r>
              <a:rPr lang="en-US" sz="4000" err="1">
                <a:latin typeface="Times New Roman"/>
                <a:cs typeface="Times New Roman"/>
              </a:rPr>
              <a:t>questa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aberrazione</a:t>
            </a:r>
            <a:r>
              <a:rPr lang="en-US" sz="4000" dirty="0">
                <a:latin typeface="Times New Roman"/>
                <a:cs typeface="Times New Roman"/>
              </a:rPr>
              <a:t> [...] E </a:t>
            </a:r>
            <a:r>
              <a:rPr lang="en-US" sz="4000" err="1">
                <a:latin typeface="Times New Roman"/>
                <a:cs typeface="Times New Roman"/>
              </a:rPr>
              <a:t>così</a:t>
            </a:r>
            <a:r>
              <a:rPr lang="en-US" sz="4000" dirty="0">
                <a:latin typeface="Times New Roman"/>
                <a:cs typeface="Times New Roman"/>
              </a:rPr>
              <a:t>, </a:t>
            </a:r>
            <a:r>
              <a:rPr lang="en-US" sz="4000" err="1">
                <a:latin typeface="Times New Roman"/>
                <a:cs typeface="Times New Roman"/>
              </a:rPr>
              <a:t>nel</a:t>
            </a:r>
            <a:r>
              <a:rPr lang="en-US" sz="4000" dirty="0">
                <a:latin typeface="Times New Roman"/>
                <a:cs typeface="Times New Roman"/>
              </a:rPr>
              <a:t> tempo il Padre </a:t>
            </a:r>
            <a:r>
              <a:rPr lang="en-US" sz="4000" err="1">
                <a:latin typeface="Times New Roman"/>
                <a:cs typeface="Times New Roman"/>
              </a:rPr>
              <a:t>nacque</a:t>
            </a:r>
            <a:r>
              <a:rPr lang="en-US" sz="4000" dirty="0">
                <a:latin typeface="Times New Roman"/>
                <a:cs typeface="Times New Roman"/>
              </a:rPr>
              <a:t> e il Padre </a:t>
            </a:r>
            <a:r>
              <a:rPr lang="en-US" sz="4000" err="1">
                <a:latin typeface="Times New Roman"/>
                <a:cs typeface="Times New Roman"/>
              </a:rPr>
              <a:t>soffrì</a:t>
            </a:r>
            <a:r>
              <a:rPr lang="en-US" sz="4000" dirty="0">
                <a:latin typeface="Times New Roman"/>
                <a:cs typeface="Times New Roman"/>
              </a:rPr>
              <a:t>; </a:t>
            </a:r>
            <a:r>
              <a:rPr lang="en-US" sz="4000" err="1">
                <a:latin typeface="Times New Roman"/>
                <a:cs typeface="Times New Roman"/>
              </a:rPr>
              <a:t>si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va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predicando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che</a:t>
            </a:r>
            <a:r>
              <a:rPr lang="en-US" sz="4000" dirty="0">
                <a:latin typeface="Times New Roman"/>
                <a:cs typeface="Times New Roman"/>
              </a:rPr>
              <a:t> Gesù Cristo non è </a:t>
            </a:r>
            <a:r>
              <a:rPr lang="en-US" sz="4000" err="1">
                <a:latin typeface="Times New Roman"/>
                <a:cs typeface="Times New Roman"/>
              </a:rPr>
              <a:t>altri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che</a:t>
            </a:r>
            <a:r>
              <a:rPr lang="en-US" sz="4000" dirty="0">
                <a:latin typeface="Times New Roman"/>
                <a:cs typeface="Times New Roman"/>
              </a:rPr>
              <a:t> il Dio Signore </a:t>
            </a:r>
            <a:r>
              <a:rPr lang="en-US" sz="4000" err="1">
                <a:latin typeface="Times New Roman"/>
                <a:cs typeface="Times New Roman"/>
              </a:rPr>
              <a:t>onnipotente</a:t>
            </a:r>
            <a:r>
              <a:rPr lang="en-US" sz="4000" dirty="0">
                <a:latin typeface="Times New Roman"/>
                <a:cs typeface="Times New Roman"/>
              </a:rPr>
              <a:t> in persona.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522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0B3E2-5D00-3B20-7C2A-6102BD914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B4847-AA95-D5F1-2419-040758B67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144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4900" dirty="0">
                <a:latin typeface="Minion Pro"/>
              </a:rPr>
              <a:t>Gesù è un </a:t>
            </a:r>
            <a:r>
              <a:rPr lang="en-US" sz="4900" dirty="0" err="1">
                <a:latin typeface="Minion Pro"/>
              </a:rPr>
              <a:t>essere</a:t>
            </a:r>
            <a:r>
              <a:rPr lang="en-US" sz="4900" dirty="0">
                <a:latin typeface="Minion Pro"/>
              </a:rPr>
              <a:t> </a:t>
            </a:r>
            <a:r>
              <a:rPr lang="en-US" sz="4900" dirty="0" err="1">
                <a:latin typeface="Minion Pro"/>
              </a:rPr>
              <a:t>divino</a:t>
            </a:r>
            <a:endParaRPr lang="en-US" sz="4900" dirty="0" err="1"/>
          </a:p>
        </p:txBody>
      </p:sp>
    </p:spTree>
    <p:extLst>
      <p:ext uri="{BB962C8B-B14F-4D97-AF65-F5344CB8AC3E}">
        <p14:creationId xmlns:p14="http://schemas.microsoft.com/office/powerpoint/2010/main" val="543548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A4E04-0629-6FE8-ECC6-498BE185B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5805"/>
            <a:ext cx="10515600" cy="512118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i="1" dirty="0">
                <a:latin typeface="Aptos Display"/>
              </a:rPr>
              <a:t>1 Io</a:t>
            </a:r>
            <a:r>
              <a:rPr lang="en-US" dirty="0">
                <a:latin typeface="Aptos Display"/>
              </a:rPr>
              <a:t>. 4, 2</a:t>
            </a:r>
            <a:br>
              <a:rPr lang="en-US" dirty="0">
                <a:latin typeface="Aptos Display"/>
              </a:rPr>
            </a:br>
            <a:r>
              <a:rPr lang="en-US" dirty="0">
                <a:solidFill>
                  <a:srgbClr val="000000"/>
                </a:solidFill>
                <a:latin typeface="Aptos Display"/>
              </a:rPr>
              <a:t>ogni spirito </a:t>
            </a:r>
            <a:r>
              <a:rPr lang="en-US" dirty="0" err="1">
                <a:solidFill>
                  <a:srgbClr val="000000"/>
                </a:solidFill>
                <a:latin typeface="Aptos Display"/>
              </a:rPr>
              <a:t>che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ptos Display"/>
              </a:rPr>
              <a:t>riconosce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 Gesù Cristo</a:t>
            </a:r>
            <a:br>
              <a:rPr lang="en-US" dirty="0">
                <a:latin typeface="Aptos Display"/>
              </a:rPr>
            </a:br>
            <a:r>
              <a:rPr lang="en-US" dirty="0" err="1">
                <a:solidFill>
                  <a:srgbClr val="000000"/>
                </a:solidFill>
                <a:latin typeface="Aptos Display"/>
              </a:rPr>
              <a:t>venuto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ptos Display"/>
              </a:rPr>
              <a:t>nella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 carne, è da Dio</a:t>
            </a:r>
            <a:br>
              <a:rPr lang="en-US" dirty="0">
                <a:latin typeface="Aptos Display"/>
              </a:rPr>
            </a:br>
            <a:br>
              <a:rPr lang="en-US" dirty="0"/>
            </a:br>
            <a:r>
              <a:rPr lang="en-US" i="1" dirty="0"/>
              <a:t>2 Io</a:t>
            </a:r>
            <a:r>
              <a:rPr lang="en-US" dirty="0"/>
              <a:t>. 7</a:t>
            </a:r>
            <a:br>
              <a:rPr lang="en-US" dirty="0"/>
            </a:br>
            <a:r>
              <a:rPr lang="en-US" dirty="0"/>
              <a:t>Sono </a:t>
            </a:r>
            <a:r>
              <a:rPr lang="en-US" dirty="0" err="1"/>
              <a:t>apparti</a:t>
            </a:r>
            <a:r>
              <a:rPr lang="en-US" dirty="0"/>
              <a:t> </a:t>
            </a:r>
            <a:r>
              <a:rPr lang="en-US" dirty="0" err="1"/>
              <a:t>infatti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mondo </a:t>
            </a:r>
            <a:r>
              <a:rPr lang="en-US" dirty="0" err="1"/>
              <a:t>molti</a:t>
            </a:r>
            <a:r>
              <a:rPr lang="en-US" dirty="0"/>
              <a:t> </a:t>
            </a:r>
            <a:r>
              <a:rPr lang="en-US" dirty="0" err="1"/>
              <a:t>seduttori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non </a:t>
            </a:r>
            <a:r>
              <a:rPr lang="en-US" dirty="0" err="1"/>
              <a:t>riconoscono</a:t>
            </a:r>
            <a:r>
              <a:rPr lang="en-US" dirty="0"/>
              <a:t> Gesù</a:t>
            </a:r>
            <a:br>
              <a:rPr lang="en-US" dirty="0"/>
            </a:br>
            <a:r>
              <a:rPr lang="en-US" dirty="0" err="1"/>
              <a:t>venuto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carne.</a:t>
            </a:r>
          </a:p>
        </p:txBody>
      </p:sp>
    </p:spTree>
    <p:extLst>
      <p:ext uri="{BB962C8B-B14F-4D97-AF65-F5344CB8AC3E}">
        <p14:creationId xmlns:p14="http://schemas.microsoft.com/office/powerpoint/2010/main" val="2715082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977B739-2FE9-B199-9391-2FBC1C632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>
              <a:buNone/>
            </a:pPr>
            <a:r>
              <a:rPr lang="en-US" sz="4800" i="1" dirty="0" err="1">
                <a:latin typeface="Times New Roman"/>
                <a:cs typeface="Times New Roman"/>
              </a:rPr>
              <a:t>Asc</a:t>
            </a:r>
            <a:r>
              <a:rPr lang="en-US" sz="4800" i="1" dirty="0">
                <a:latin typeface="Times New Roman"/>
                <a:cs typeface="Times New Roman"/>
              </a:rPr>
              <a:t>. Is.</a:t>
            </a:r>
            <a:r>
              <a:rPr lang="en-US" sz="4800" dirty="0">
                <a:latin typeface="Times New Roman"/>
                <a:cs typeface="Times New Roman"/>
              </a:rPr>
              <a:t> 9, 27-30 (I-II </a:t>
            </a:r>
            <a:r>
              <a:rPr lang="en-US" sz="4800" dirty="0" err="1">
                <a:latin typeface="Times New Roman"/>
                <a:cs typeface="Times New Roman"/>
              </a:rPr>
              <a:t>secoli</a:t>
            </a:r>
            <a:r>
              <a:rPr lang="en-US" sz="4800" dirty="0">
                <a:latin typeface="Times New Roman"/>
                <a:cs typeface="Times New Roman"/>
              </a:rPr>
              <a:t>)</a:t>
            </a:r>
            <a:endParaRPr lang="en-US" sz="4800" dirty="0"/>
          </a:p>
          <a:p>
            <a:pPr algn="r">
              <a:buNone/>
            </a:pPr>
            <a:endParaRPr lang="en-US" sz="4800" dirty="0">
              <a:latin typeface="Times New Roman"/>
              <a:cs typeface="Times New Roman"/>
            </a:endParaRPr>
          </a:p>
          <a:p>
            <a:pPr marL="0" indent="0" algn="r">
              <a:buNone/>
            </a:pPr>
            <a:r>
              <a:rPr lang="en-US" sz="4800" dirty="0">
                <a:latin typeface="Times New Roman"/>
                <a:cs typeface="Times New Roman"/>
              </a:rPr>
              <a:t>Vidi </a:t>
            </a:r>
            <a:r>
              <a:rPr lang="en-US" sz="4800" err="1">
                <a:latin typeface="Times New Roman"/>
                <a:cs typeface="Times New Roman"/>
              </a:rPr>
              <a:t>là</a:t>
            </a:r>
            <a:r>
              <a:rPr lang="en-US" sz="4800" dirty="0">
                <a:latin typeface="Times New Roman"/>
                <a:cs typeface="Times New Roman"/>
              </a:rPr>
              <a:t> uno in </a:t>
            </a:r>
            <a:r>
              <a:rPr lang="en-US" sz="4800" err="1">
                <a:latin typeface="Times New Roman"/>
                <a:cs typeface="Times New Roman"/>
              </a:rPr>
              <a:t>piedi</a:t>
            </a:r>
            <a:r>
              <a:rPr lang="en-US" sz="4800" dirty="0">
                <a:latin typeface="Times New Roman"/>
                <a:cs typeface="Times New Roman"/>
              </a:rPr>
              <a:t>, la cui gloria era a tutti </a:t>
            </a:r>
            <a:r>
              <a:rPr lang="en-US" sz="4800" err="1">
                <a:latin typeface="Times New Roman"/>
                <a:cs typeface="Times New Roman"/>
              </a:rPr>
              <a:t>superiore</a:t>
            </a:r>
            <a:r>
              <a:rPr lang="en-US" sz="4800" dirty="0">
                <a:latin typeface="Times New Roman"/>
                <a:cs typeface="Times New Roman"/>
              </a:rPr>
              <a:t> [...] ed </a:t>
            </a:r>
            <a:r>
              <a:rPr lang="en-US" sz="4800" err="1">
                <a:latin typeface="Times New Roman"/>
                <a:cs typeface="Times New Roman"/>
              </a:rPr>
              <a:t>egli</a:t>
            </a:r>
            <a:r>
              <a:rPr lang="en-US" sz="4800" dirty="0">
                <a:latin typeface="Times New Roman"/>
                <a:cs typeface="Times New Roman"/>
              </a:rPr>
              <a:t> </a:t>
            </a:r>
            <a:r>
              <a:rPr lang="en-US" sz="4800" err="1">
                <a:latin typeface="Times New Roman"/>
                <a:cs typeface="Times New Roman"/>
              </a:rPr>
              <a:t>si</a:t>
            </a:r>
            <a:r>
              <a:rPr lang="en-US" sz="4800" dirty="0">
                <a:latin typeface="Times New Roman"/>
                <a:cs typeface="Times New Roman"/>
              </a:rPr>
              <a:t> </a:t>
            </a:r>
            <a:r>
              <a:rPr lang="en-US" sz="4800" err="1">
                <a:latin typeface="Times New Roman"/>
                <a:cs typeface="Times New Roman"/>
              </a:rPr>
              <a:t>trasformò</a:t>
            </a:r>
            <a:r>
              <a:rPr lang="en-US" sz="4800" dirty="0">
                <a:latin typeface="Times New Roman"/>
                <a:cs typeface="Times New Roman"/>
              </a:rPr>
              <a:t> e </a:t>
            </a:r>
            <a:r>
              <a:rPr lang="en-US" sz="4800" err="1">
                <a:latin typeface="Times New Roman"/>
                <a:cs typeface="Times New Roman"/>
              </a:rPr>
              <a:t>divenne</a:t>
            </a:r>
            <a:r>
              <a:rPr lang="en-US" sz="4800" dirty="0">
                <a:latin typeface="Times New Roman"/>
                <a:cs typeface="Times New Roman"/>
              </a:rPr>
              <a:t> come un </a:t>
            </a:r>
            <a:r>
              <a:rPr lang="en-US" sz="4800" err="1">
                <a:latin typeface="Times New Roman"/>
                <a:cs typeface="Times New Roman"/>
              </a:rPr>
              <a:t>angelo</a:t>
            </a:r>
            <a:r>
              <a:rPr lang="en-US" sz="4800" dirty="0">
                <a:latin typeface="Times New Roman"/>
                <a:cs typeface="Times New Roman"/>
              </a:rPr>
              <a:t>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92187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FF7A3-4016-C78B-4620-B4A7B92B8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050" y="948606"/>
            <a:ext cx="10817525" cy="495518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buNone/>
            </a:pPr>
            <a:r>
              <a:rPr lang="en-US" sz="4400" dirty="0">
                <a:latin typeface="Times New Roman"/>
                <a:cs typeface="Times New Roman"/>
              </a:rPr>
              <a:t>Or., </a:t>
            </a:r>
            <a:r>
              <a:rPr lang="en-US" sz="4400" i="1" dirty="0">
                <a:latin typeface="Times New Roman"/>
                <a:cs typeface="Times New Roman"/>
              </a:rPr>
              <a:t>Prin</a:t>
            </a:r>
            <a:r>
              <a:rPr lang="en-US" sz="4400" dirty="0">
                <a:latin typeface="Times New Roman"/>
                <a:cs typeface="Times New Roman"/>
              </a:rPr>
              <a:t>. 1, 3, 4</a:t>
            </a:r>
            <a:endParaRPr lang="en-US" sz="4400">
              <a:latin typeface="Aptos" panose="020B0004020202020204"/>
              <a:cs typeface="Times New Roman"/>
            </a:endParaRPr>
          </a:p>
          <a:p>
            <a:pPr algn="ctr">
              <a:buNone/>
            </a:pPr>
            <a:r>
              <a:rPr lang="en-US" sz="4400" dirty="0">
                <a:latin typeface="Times New Roman"/>
                <a:cs typeface="Times New Roman"/>
              </a:rPr>
              <a:t>(trad. M. Simonetti, Torino 1989, </a:t>
            </a:r>
            <a:r>
              <a:rPr lang="en-US" sz="4400" dirty="0" err="1">
                <a:latin typeface="Times New Roman"/>
                <a:cs typeface="Times New Roman"/>
              </a:rPr>
              <a:t>pag</a:t>
            </a:r>
            <a:r>
              <a:rPr lang="en-US" sz="4400" dirty="0">
                <a:latin typeface="Times New Roman"/>
                <a:cs typeface="Times New Roman"/>
              </a:rPr>
              <a:t>. 169).</a:t>
            </a:r>
            <a:endParaRPr lang="en-US" sz="4400"/>
          </a:p>
          <a:p>
            <a:pPr marL="0" indent="0" algn="r">
              <a:buNone/>
            </a:pPr>
            <a:r>
              <a:rPr lang="en-US" sz="4400" err="1">
                <a:latin typeface="Times New Roman"/>
                <a:cs typeface="Times New Roman"/>
              </a:rPr>
              <a:t>Diceva</a:t>
            </a:r>
            <a:r>
              <a:rPr lang="en-US" sz="4400" dirty="0">
                <a:latin typeface="Times New Roman"/>
                <a:cs typeface="Times New Roman"/>
              </a:rPr>
              <a:t> un </a:t>
            </a:r>
            <a:r>
              <a:rPr lang="en-US" sz="4400" err="1">
                <a:latin typeface="Times New Roman"/>
                <a:cs typeface="Times New Roman"/>
              </a:rPr>
              <a:t>dotto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err="1">
                <a:latin typeface="Times New Roman"/>
                <a:cs typeface="Times New Roman"/>
              </a:rPr>
              <a:t>ebreo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err="1">
                <a:latin typeface="Times New Roman"/>
                <a:cs typeface="Times New Roman"/>
              </a:rPr>
              <a:t>che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err="1">
                <a:latin typeface="Times New Roman"/>
                <a:cs typeface="Times New Roman"/>
              </a:rPr>
              <a:t>i</a:t>
            </a:r>
            <a:r>
              <a:rPr lang="en-US" sz="4400" dirty="0">
                <a:latin typeface="Times New Roman"/>
                <a:cs typeface="Times New Roman"/>
              </a:rPr>
              <a:t> due </a:t>
            </a:r>
            <a:r>
              <a:rPr lang="en-US" sz="4400" err="1">
                <a:latin typeface="Times New Roman"/>
                <a:cs typeface="Times New Roman"/>
              </a:rPr>
              <a:t>serafini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err="1">
                <a:latin typeface="Times New Roman"/>
                <a:cs typeface="Times New Roman"/>
              </a:rPr>
              <a:t>che</a:t>
            </a:r>
            <a:r>
              <a:rPr lang="en-US" sz="4400" dirty="0">
                <a:latin typeface="Times New Roman"/>
                <a:cs typeface="Times New Roman"/>
              </a:rPr>
              <a:t> in Isaia </a:t>
            </a:r>
            <a:r>
              <a:rPr lang="en-US" sz="4400" err="1">
                <a:latin typeface="Times New Roman"/>
                <a:cs typeface="Times New Roman"/>
              </a:rPr>
              <a:t>sono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err="1">
                <a:latin typeface="Times New Roman"/>
                <a:cs typeface="Times New Roman"/>
              </a:rPr>
              <a:t>descritti</a:t>
            </a:r>
            <a:r>
              <a:rPr lang="en-US" sz="4400" dirty="0">
                <a:latin typeface="Times New Roman"/>
                <a:cs typeface="Times New Roman"/>
              </a:rPr>
              <a:t> con sei </a:t>
            </a:r>
            <a:r>
              <a:rPr lang="en-US" sz="4400" err="1">
                <a:latin typeface="Times New Roman"/>
                <a:cs typeface="Times New Roman"/>
              </a:rPr>
              <a:t>ali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err="1">
                <a:latin typeface="Times New Roman"/>
                <a:cs typeface="Times New Roman"/>
              </a:rPr>
              <a:t>che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err="1">
                <a:latin typeface="Times New Roman"/>
                <a:cs typeface="Times New Roman"/>
              </a:rPr>
              <a:t>gridano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err="1">
                <a:latin typeface="Times New Roman"/>
                <a:cs typeface="Times New Roman"/>
              </a:rPr>
              <a:t>l'uno</a:t>
            </a:r>
            <a:r>
              <a:rPr lang="en-US" sz="4400" dirty="0">
                <a:latin typeface="Times New Roman"/>
                <a:cs typeface="Times New Roman"/>
              </a:rPr>
              <a:t> </a:t>
            </a:r>
            <a:r>
              <a:rPr lang="en-US" sz="4400" err="1">
                <a:latin typeface="Times New Roman"/>
                <a:cs typeface="Times New Roman"/>
              </a:rPr>
              <a:t>l'altro</a:t>
            </a:r>
            <a:r>
              <a:rPr lang="en-US" sz="4400" dirty="0">
                <a:latin typeface="Times New Roman"/>
                <a:cs typeface="Times New Roman"/>
              </a:rPr>
              <a:t> e </a:t>
            </a:r>
            <a:r>
              <a:rPr lang="en-US" sz="4400" err="1">
                <a:latin typeface="Times New Roman"/>
                <a:cs typeface="Times New Roman"/>
              </a:rPr>
              <a:t>dicono</a:t>
            </a:r>
            <a:r>
              <a:rPr lang="en-US" sz="4400" dirty="0">
                <a:latin typeface="Times New Roman"/>
                <a:cs typeface="Times New Roman"/>
              </a:rPr>
              <a:t>: </a:t>
            </a:r>
            <a:r>
              <a:rPr lang="en-US" sz="4400" i="1" dirty="0">
                <a:latin typeface="Times New Roman"/>
                <a:cs typeface="Times New Roman"/>
              </a:rPr>
              <a:t>Santo, santo, santo, il Signore Sabaoth</a:t>
            </a:r>
            <a:r>
              <a:rPr lang="en-US" sz="4400" dirty="0">
                <a:latin typeface="Times New Roman"/>
                <a:cs typeface="Times New Roman"/>
              </a:rPr>
              <a:t> (</a:t>
            </a:r>
            <a:r>
              <a:rPr lang="en-US" sz="4400" i="1" dirty="0">
                <a:latin typeface="Times New Roman"/>
                <a:cs typeface="Times New Roman"/>
              </a:rPr>
              <a:t>Is</a:t>
            </a:r>
            <a:r>
              <a:rPr lang="en-US" sz="4400" dirty="0">
                <a:latin typeface="Times New Roman"/>
                <a:cs typeface="Times New Roman"/>
              </a:rPr>
              <a:t>. 6, 3), </a:t>
            </a:r>
            <a:r>
              <a:rPr lang="en-US" sz="4400" err="1">
                <a:latin typeface="Times New Roman"/>
                <a:cs typeface="Times New Roman"/>
              </a:rPr>
              <a:t>sono</a:t>
            </a:r>
            <a:r>
              <a:rPr lang="en-US" sz="4400" dirty="0">
                <a:latin typeface="Times New Roman"/>
                <a:cs typeface="Times New Roman"/>
              </a:rPr>
              <a:t> il Figlio </a:t>
            </a:r>
            <a:r>
              <a:rPr lang="en-US" sz="4400" err="1">
                <a:latin typeface="Times New Roman"/>
                <a:cs typeface="Times New Roman"/>
              </a:rPr>
              <a:t>unigenito</a:t>
            </a:r>
            <a:r>
              <a:rPr lang="en-US" sz="4400" dirty="0">
                <a:latin typeface="Times New Roman"/>
                <a:cs typeface="Times New Roman"/>
              </a:rPr>
              <a:t> e lo Spirito Santo.</a:t>
            </a: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4158985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34B58-2A4B-0F73-27B7-0C686E706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2DB46-534B-35C1-7369-38C1907F9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144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5400" dirty="0">
                <a:latin typeface="Minion Pro"/>
              </a:rPr>
              <a:t>il Figlio è il </a:t>
            </a:r>
            <a:r>
              <a:rPr lang="en-US" sz="5400" i="1" dirty="0">
                <a:latin typeface="Minion Pro"/>
              </a:rPr>
              <a:t>Logos</a:t>
            </a:r>
          </a:p>
        </p:txBody>
      </p:sp>
    </p:spTree>
    <p:extLst>
      <p:ext uri="{BB962C8B-B14F-4D97-AF65-F5344CB8AC3E}">
        <p14:creationId xmlns:p14="http://schemas.microsoft.com/office/powerpoint/2010/main" val="2031844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683E7-496E-EA91-1905-CABA241CA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785" y="1472181"/>
            <a:ext cx="9466053" cy="3899110"/>
          </a:xfrm>
        </p:spPr>
        <p:txBody>
          <a:bodyPr>
            <a:noAutofit/>
          </a:bodyPr>
          <a:lstStyle/>
          <a:p>
            <a:pPr algn="r"/>
            <a:r>
              <a:rPr lang="en-US" i="1" dirty="0">
                <a:latin typeface="Aptos Display"/>
              </a:rPr>
              <a:t>1 Tim</a:t>
            </a:r>
            <a:r>
              <a:rPr lang="en-US" dirty="0">
                <a:latin typeface="Aptos Display"/>
              </a:rPr>
              <a:t>. 2, 5</a:t>
            </a:r>
            <a:br>
              <a:rPr lang="en-US" dirty="0">
                <a:solidFill>
                  <a:srgbClr val="000000"/>
                </a:solidFill>
                <a:latin typeface="Aptos Display"/>
              </a:rPr>
            </a:br>
            <a:br>
              <a:rPr lang="en-US" dirty="0">
                <a:latin typeface="Aptos Display"/>
              </a:rPr>
            </a:br>
            <a:r>
              <a:rPr lang="en-US" dirty="0">
                <a:solidFill>
                  <a:srgbClr val="000000"/>
                </a:solidFill>
                <a:latin typeface="Aptos Display"/>
              </a:rPr>
              <a:t>Uno solo, </a:t>
            </a:r>
            <a:r>
              <a:rPr lang="en-US" dirty="0" err="1">
                <a:solidFill>
                  <a:srgbClr val="000000"/>
                </a:solidFill>
                <a:latin typeface="Aptos Display"/>
              </a:rPr>
              <a:t>infatti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, è Dio e uno solo </a:t>
            </a:r>
            <a:r>
              <a:rPr lang="en-US" dirty="0" err="1">
                <a:solidFill>
                  <a:srgbClr val="000000"/>
                </a:solidFill>
                <a:latin typeface="Aptos Display"/>
              </a:rPr>
              <a:t>anche</a:t>
            </a:r>
            <a:br>
              <a:rPr lang="en-US" dirty="0">
                <a:solidFill>
                  <a:srgbClr val="000000"/>
                </a:solidFill>
                <a:latin typeface="Aptos Display"/>
              </a:rPr>
            </a:br>
            <a:r>
              <a:rPr lang="en-US" dirty="0">
                <a:solidFill>
                  <a:srgbClr val="000000"/>
                </a:solidFill>
                <a:latin typeface="Aptos Display"/>
              </a:rPr>
              <a:t>il </a:t>
            </a:r>
            <a:r>
              <a:rPr lang="en-US" dirty="0" err="1">
                <a:solidFill>
                  <a:srgbClr val="000000"/>
                </a:solidFill>
                <a:latin typeface="Aptos Display"/>
              </a:rPr>
              <a:t>mediatore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ptos Display"/>
              </a:rPr>
              <a:t>fra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 Dio e </a:t>
            </a:r>
            <a:r>
              <a:rPr lang="en-US" dirty="0" err="1">
                <a:solidFill>
                  <a:srgbClr val="000000"/>
                </a:solidFill>
                <a:latin typeface="Aptos Display"/>
              </a:rPr>
              <a:t>gli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ptos Display"/>
              </a:rPr>
              <a:t>uomini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,</a:t>
            </a:r>
            <a:br>
              <a:rPr lang="en-US" dirty="0">
                <a:solidFill>
                  <a:srgbClr val="000000"/>
                </a:solidFill>
                <a:latin typeface="Aptos Display"/>
              </a:rPr>
            </a:br>
            <a:r>
              <a:rPr lang="en-US" dirty="0" err="1">
                <a:solidFill>
                  <a:srgbClr val="000000"/>
                </a:solidFill>
                <a:latin typeface="Aptos Display"/>
              </a:rPr>
              <a:t>l'uomo</a:t>
            </a:r>
            <a:r>
              <a:rPr lang="en-US" dirty="0">
                <a:solidFill>
                  <a:srgbClr val="000000"/>
                </a:solidFill>
                <a:latin typeface="Aptos Display"/>
              </a:rPr>
              <a:t> Cristo Gesù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20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3DE85-E08B-7684-702B-C8E12CF27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691" y="402267"/>
            <a:ext cx="10630618" cy="606224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ctr">
              <a:buNone/>
            </a:pPr>
            <a:r>
              <a:rPr lang="en-US" sz="4400" dirty="0" err="1">
                <a:latin typeface="Minion Pro"/>
              </a:rPr>
              <a:t>Iust</a:t>
            </a:r>
            <a:r>
              <a:rPr lang="en-US" sz="4400" dirty="0">
                <a:latin typeface="Minion Pro"/>
              </a:rPr>
              <a:t>., </a:t>
            </a:r>
            <a:r>
              <a:rPr lang="en-US" sz="4400" i="1" dirty="0">
                <a:latin typeface="Minion Pro"/>
              </a:rPr>
              <a:t>2 </a:t>
            </a:r>
            <a:r>
              <a:rPr lang="en-US" sz="4400" i="1" dirty="0" err="1">
                <a:latin typeface="Minion Pro"/>
              </a:rPr>
              <a:t>apol</a:t>
            </a:r>
            <a:r>
              <a:rPr lang="en-US" sz="4400" dirty="0">
                <a:latin typeface="Minion Pro"/>
              </a:rPr>
              <a:t>. 6, 3-5</a:t>
            </a:r>
            <a:endParaRPr lang="en-US" dirty="0">
              <a:latin typeface="Aptos" panose="020B0004020202020204"/>
            </a:endParaRPr>
          </a:p>
          <a:p>
            <a:pPr algn="ctr">
              <a:buNone/>
            </a:pPr>
            <a:r>
              <a:rPr lang="en-US" sz="4400" dirty="0">
                <a:latin typeface="Minion Pro"/>
              </a:rPr>
              <a:t>(trad. G. Girgenti, Roma 1962, </a:t>
            </a:r>
            <a:r>
              <a:rPr lang="en-US" sz="4400" dirty="0" err="1">
                <a:latin typeface="Minion Pro"/>
              </a:rPr>
              <a:t>pag</a:t>
            </a:r>
            <a:r>
              <a:rPr lang="en-US" sz="4400" dirty="0">
                <a:latin typeface="Minion Pro"/>
              </a:rPr>
              <a:t>. 191).</a:t>
            </a:r>
            <a:endParaRPr lang="en-US" dirty="0"/>
          </a:p>
          <a:p>
            <a:pPr algn="ctr">
              <a:buNone/>
            </a:pPr>
            <a:r>
              <a:rPr lang="en-US" sz="4400" dirty="0">
                <a:latin typeface="Minion Pro"/>
              </a:rPr>
              <a:t>Per </a:t>
            </a:r>
            <a:r>
              <a:rPr lang="en-US" sz="4400" dirty="0" err="1">
                <a:latin typeface="Minion Pro"/>
              </a:rPr>
              <a:t>quel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che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riguarda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suo</a:t>
            </a:r>
            <a:r>
              <a:rPr lang="en-US" sz="4400" dirty="0">
                <a:latin typeface="Minion Pro"/>
              </a:rPr>
              <a:t> Figlio, </a:t>
            </a:r>
            <a:r>
              <a:rPr lang="en-US" sz="4400" dirty="0" err="1">
                <a:latin typeface="Minion Pro"/>
              </a:rPr>
              <a:t>l'unico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che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si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può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definire</a:t>
            </a:r>
            <a:r>
              <a:rPr lang="en-US" sz="4400" dirty="0">
                <a:latin typeface="Minion Pro"/>
              </a:rPr>
              <a:t> Figlio in senso forte, </a:t>
            </a:r>
            <a:r>
              <a:rPr lang="en-US" sz="4400" dirty="0" err="1">
                <a:latin typeface="Minion Pro"/>
              </a:rPr>
              <a:t>cioè</a:t>
            </a:r>
            <a:r>
              <a:rPr lang="en-US" sz="4400" dirty="0">
                <a:latin typeface="Minion Pro"/>
              </a:rPr>
              <a:t> il </a:t>
            </a:r>
            <a:r>
              <a:rPr lang="en-US" sz="4400" i="1" dirty="0">
                <a:latin typeface="Minion Pro"/>
              </a:rPr>
              <a:t>Logos</a:t>
            </a:r>
            <a:r>
              <a:rPr lang="en-US" sz="4400" dirty="0">
                <a:latin typeface="Minion Pro"/>
              </a:rPr>
              <a:t> </a:t>
            </a:r>
            <a:r>
              <a:rPr lang="en-US" sz="4400" dirty="0" err="1">
                <a:latin typeface="Minion Pro"/>
              </a:rPr>
              <a:t>coesiste</a:t>
            </a:r>
            <a:r>
              <a:rPr lang="en-US" sz="4400" dirty="0">
                <a:latin typeface="Minion Pro"/>
              </a:rPr>
              <a:t> con </a:t>
            </a:r>
            <a:r>
              <a:rPr lang="en-US" sz="4400" dirty="0" err="1">
                <a:latin typeface="Minion Pro"/>
              </a:rPr>
              <a:t>lui</a:t>
            </a:r>
            <a:r>
              <a:rPr lang="en-US" sz="4400" dirty="0">
                <a:latin typeface="Minion Pro"/>
              </a:rPr>
              <a:t> è, </a:t>
            </a:r>
            <a:r>
              <a:rPr lang="en-US" sz="4400" dirty="0" err="1">
                <a:latin typeface="Minion Pro"/>
              </a:rPr>
              <a:t>nello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stesso</a:t>
            </a:r>
            <a:r>
              <a:rPr lang="en-US" sz="4400" dirty="0">
                <a:latin typeface="Minion Pro"/>
              </a:rPr>
              <a:t> tempo, </a:t>
            </a:r>
            <a:r>
              <a:rPr lang="en-US" sz="4400" dirty="0" err="1">
                <a:latin typeface="Minion Pro"/>
              </a:rPr>
              <a:t>generato</a:t>
            </a:r>
            <a:r>
              <a:rPr lang="en-US" sz="4400" dirty="0">
                <a:latin typeface="Minion Pro"/>
              </a:rPr>
              <a:t> prima della </a:t>
            </a:r>
            <a:r>
              <a:rPr lang="en-US" sz="4400" dirty="0" err="1">
                <a:latin typeface="Minion Pro"/>
              </a:rPr>
              <a:t>creazione</a:t>
            </a:r>
            <a:r>
              <a:rPr lang="en-US" sz="4400" dirty="0">
                <a:latin typeface="Minion Pro"/>
              </a:rPr>
              <a:t>, </a:t>
            </a:r>
            <a:r>
              <a:rPr lang="en-US" sz="4400" dirty="0" err="1">
                <a:latin typeface="Minion Pro"/>
              </a:rPr>
              <a:t>quando</a:t>
            </a:r>
            <a:r>
              <a:rPr lang="en-US" sz="4400" dirty="0">
                <a:latin typeface="Minion Pro"/>
              </a:rPr>
              <a:t> in principio per mezzo di </a:t>
            </a:r>
            <a:r>
              <a:rPr lang="en-US" sz="4400" dirty="0" err="1">
                <a:latin typeface="Minion Pro"/>
              </a:rPr>
              <a:t>lui</a:t>
            </a:r>
            <a:r>
              <a:rPr lang="en-US" sz="4400" dirty="0">
                <a:latin typeface="Minion Pro"/>
              </a:rPr>
              <a:t> ha </a:t>
            </a:r>
            <a:r>
              <a:rPr lang="en-US" sz="4400" dirty="0" err="1">
                <a:latin typeface="Minion Pro"/>
              </a:rPr>
              <a:t>creato</a:t>
            </a:r>
            <a:r>
              <a:rPr lang="en-US" sz="4400" dirty="0">
                <a:latin typeface="Minion Pro"/>
              </a:rPr>
              <a:t> e </a:t>
            </a:r>
            <a:r>
              <a:rPr lang="en-US" sz="4400" dirty="0" err="1">
                <a:latin typeface="Minion Pro"/>
              </a:rPr>
              <a:t>ordinato</a:t>
            </a:r>
            <a:r>
              <a:rPr lang="en-US" sz="4400" dirty="0">
                <a:latin typeface="Minion Pro"/>
              </a:rPr>
              <a:t> ogni </a:t>
            </a:r>
            <a:r>
              <a:rPr lang="en-US" sz="4400" dirty="0" err="1">
                <a:latin typeface="Minion Pro"/>
              </a:rPr>
              <a:t>cosa</a:t>
            </a:r>
            <a:r>
              <a:rPr lang="en-US" sz="4400" dirty="0">
                <a:latin typeface="Minion Pro"/>
              </a:rPr>
              <a:t> [...] Si è </a:t>
            </a:r>
            <a:r>
              <a:rPr lang="en-US" sz="4400" dirty="0" err="1">
                <a:latin typeface="Minion Pro"/>
              </a:rPr>
              <a:t>fatto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uomo</a:t>
            </a:r>
            <a:r>
              <a:rPr lang="en-US" sz="4400" dirty="0">
                <a:latin typeface="Minion Pro"/>
              </a:rPr>
              <a:t> per </a:t>
            </a:r>
            <a:r>
              <a:rPr lang="en-US" sz="4400" dirty="0" err="1">
                <a:latin typeface="Minion Pro"/>
              </a:rPr>
              <a:t>volontà</a:t>
            </a:r>
            <a:r>
              <a:rPr lang="en-US" sz="4400" dirty="0">
                <a:latin typeface="Minion Pro"/>
              </a:rPr>
              <a:t> di Dio Padre per la </a:t>
            </a:r>
            <a:r>
              <a:rPr lang="en-US" sz="4400" dirty="0" err="1">
                <a:latin typeface="Minion Pro"/>
              </a:rPr>
              <a:t>salvezza</a:t>
            </a:r>
            <a:r>
              <a:rPr lang="en-US" sz="4400" dirty="0">
                <a:latin typeface="Minion Pro"/>
              </a:rPr>
              <a:t> degli </a:t>
            </a:r>
            <a:r>
              <a:rPr lang="en-US" sz="4400" dirty="0" err="1">
                <a:latin typeface="Minion Pro"/>
              </a:rPr>
              <a:t>uomini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che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credono</a:t>
            </a:r>
            <a:r>
              <a:rPr lang="en-US" sz="4400" dirty="0">
                <a:latin typeface="Minion Pro"/>
              </a:rPr>
              <a:t> in </a:t>
            </a:r>
            <a:r>
              <a:rPr lang="en-US" sz="4400" dirty="0" err="1">
                <a:latin typeface="Minion Pro"/>
              </a:rPr>
              <a:t>lui</a:t>
            </a:r>
            <a:r>
              <a:rPr lang="en-US" sz="4400" dirty="0">
                <a:latin typeface="Minion Pro"/>
              </a:rPr>
              <a:t> [...]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4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1252C-A642-D9A1-F4AB-5A37DCE82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144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4900" dirty="0">
                <a:latin typeface="Minion Pro"/>
              </a:rPr>
              <a:t>Gesù secondo le </a:t>
            </a:r>
            <a:r>
              <a:rPr lang="en-US" sz="4900" err="1">
                <a:latin typeface="Minion Pro"/>
              </a:rPr>
              <a:t>testimonianze</a:t>
            </a:r>
            <a:r>
              <a:rPr lang="en-US" sz="4900" dirty="0">
                <a:latin typeface="Minion Pro"/>
              </a:rPr>
              <a:t> </a:t>
            </a:r>
            <a:r>
              <a:rPr lang="en-US" sz="4900" err="1">
                <a:latin typeface="Minion Pro"/>
              </a:rPr>
              <a:t>antiche</a:t>
            </a:r>
            <a:r>
              <a:rPr lang="en-US" sz="4900" dirty="0">
                <a:latin typeface="Minion Pro"/>
              </a:rPr>
              <a:t> </a:t>
            </a:r>
            <a:r>
              <a:rPr lang="en-US" sz="4900" err="1">
                <a:latin typeface="Minion Pro"/>
              </a:rPr>
              <a:t>esterne</a:t>
            </a:r>
            <a:r>
              <a:rPr lang="en-US" sz="4900" dirty="0">
                <a:latin typeface="Minion Pro"/>
              </a:rPr>
              <a:t> alla </a:t>
            </a:r>
            <a:r>
              <a:rPr lang="en-US" sz="4900" err="1">
                <a:latin typeface="Minion Pro"/>
              </a:rPr>
              <a:t>comunità</a:t>
            </a:r>
            <a:r>
              <a:rPr lang="en-US" sz="4900" dirty="0">
                <a:latin typeface="Minion Pro"/>
              </a:rPr>
              <a:t> </a:t>
            </a:r>
            <a:r>
              <a:rPr lang="en-US" sz="4900" err="1">
                <a:latin typeface="Minion Pro"/>
              </a:rPr>
              <a:t>cristiana</a:t>
            </a:r>
            <a:endParaRPr lang="en-US" sz="4900" err="1"/>
          </a:p>
        </p:txBody>
      </p:sp>
    </p:spTree>
    <p:extLst>
      <p:ext uri="{BB962C8B-B14F-4D97-AF65-F5344CB8AC3E}">
        <p14:creationId xmlns:p14="http://schemas.microsoft.com/office/powerpoint/2010/main" val="13940690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5267C-EFEC-770D-9709-77C84234B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91BEE-0390-A54F-3E60-7B2500FA0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691" y="402267"/>
            <a:ext cx="10630618" cy="60622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4400" dirty="0" err="1">
                <a:latin typeface="Minion Pro"/>
              </a:rPr>
              <a:t>Iust</a:t>
            </a:r>
            <a:r>
              <a:rPr lang="en-US" sz="4400" dirty="0">
                <a:latin typeface="Minion Pro"/>
              </a:rPr>
              <a:t>., </a:t>
            </a:r>
            <a:r>
              <a:rPr lang="en-US" sz="4400" i="1" dirty="0">
                <a:latin typeface="Minion Pro"/>
              </a:rPr>
              <a:t>dial</a:t>
            </a:r>
            <a:r>
              <a:rPr lang="en-US" sz="4400" dirty="0">
                <a:latin typeface="Minion Pro"/>
              </a:rPr>
              <a:t>. 127, 2</a:t>
            </a:r>
            <a:endParaRPr lang="en-US" dirty="0">
              <a:latin typeface="Aptos" panose="020B0004020202020204"/>
            </a:endParaRPr>
          </a:p>
          <a:p>
            <a:pPr algn="ctr">
              <a:buNone/>
            </a:pPr>
            <a:r>
              <a:rPr lang="en-US" sz="4400" dirty="0">
                <a:latin typeface="Minion Pro"/>
              </a:rPr>
              <a:t>(trad. G. </a:t>
            </a:r>
            <a:r>
              <a:rPr lang="en-US" sz="4400" dirty="0" err="1">
                <a:latin typeface="Minion Pro"/>
              </a:rPr>
              <a:t>Visonà</a:t>
            </a:r>
            <a:r>
              <a:rPr lang="en-US" sz="4400" dirty="0">
                <a:latin typeface="Minion Pro"/>
              </a:rPr>
              <a:t>, Milano 1988, </a:t>
            </a:r>
            <a:r>
              <a:rPr lang="en-US" sz="4400" dirty="0" err="1">
                <a:latin typeface="Minion Pro"/>
              </a:rPr>
              <a:t>pag</a:t>
            </a:r>
            <a:r>
              <a:rPr lang="en-US" sz="4400" dirty="0">
                <a:latin typeface="Minion Pro"/>
              </a:rPr>
              <a:t>. 358).</a:t>
            </a:r>
            <a:endParaRPr lang="en-US" dirty="0"/>
          </a:p>
          <a:p>
            <a:pPr algn="ctr">
              <a:buNone/>
            </a:pPr>
            <a:r>
              <a:rPr lang="en-US" sz="4400" dirty="0" err="1">
                <a:latin typeface="Minion Pro"/>
              </a:rPr>
              <a:t>Infatti</a:t>
            </a:r>
            <a:r>
              <a:rPr lang="en-US" sz="4400" dirty="0">
                <a:latin typeface="Minion Pro"/>
              </a:rPr>
              <a:t>, </a:t>
            </a:r>
            <a:r>
              <a:rPr lang="en-US" sz="4400" dirty="0" err="1">
                <a:latin typeface="Minion Pro"/>
              </a:rPr>
              <a:t>l'ineffabile</a:t>
            </a:r>
            <a:r>
              <a:rPr lang="en-US" sz="4400" dirty="0">
                <a:latin typeface="Minion Pro"/>
              </a:rPr>
              <a:t> Padre e Signore </a:t>
            </a:r>
            <a:r>
              <a:rPr lang="en-US" sz="4400" dirty="0" err="1">
                <a:latin typeface="Minion Pro"/>
              </a:rPr>
              <a:t>dell'universo</a:t>
            </a:r>
            <a:r>
              <a:rPr lang="en-US" sz="4400" dirty="0">
                <a:latin typeface="Minion Pro"/>
              </a:rPr>
              <a:t> non </a:t>
            </a:r>
            <a:r>
              <a:rPr lang="en-US" sz="4400" dirty="0" err="1">
                <a:latin typeface="Minion Pro"/>
              </a:rPr>
              <a:t>va</a:t>
            </a:r>
            <a:r>
              <a:rPr lang="en-US" sz="4400" dirty="0">
                <a:latin typeface="Minion Pro"/>
              </a:rPr>
              <a:t> da </a:t>
            </a:r>
            <a:r>
              <a:rPr lang="en-US" sz="4400" dirty="0" err="1">
                <a:latin typeface="Minion Pro"/>
              </a:rPr>
              <a:t>nessuna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parte</a:t>
            </a:r>
            <a:r>
              <a:rPr lang="en-US" sz="4400" dirty="0">
                <a:latin typeface="Minion Pro"/>
              </a:rPr>
              <a:t>, non se ne </a:t>
            </a:r>
            <a:r>
              <a:rPr lang="en-US" sz="4400" dirty="0" err="1">
                <a:latin typeface="Minion Pro"/>
              </a:rPr>
              <a:t>va</a:t>
            </a:r>
            <a:r>
              <a:rPr lang="en-US" sz="4400" dirty="0">
                <a:latin typeface="Minion Pro"/>
              </a:rPr>
              <a:t> in </a:t>
            </a:r>
            <a:r>
              <a:rPr lang="en-US" sz="4400" dirty="0" err="1">
                <a:latin typeface="Minion Pro"/>
              </a:rPr>
              <a:t>giro</a:t>
            </a:r>
            <a:r>
              <a:rPr lang="en-US" sz="4400" dirty="0">
                <a:latin typeface="Minion Pro"/>
              </a:rPr>
              <a:t>, non </a:t>
            </a:r>
            <a:r>
              <a:rPr lang="en-US" sz="4400" dirty="0" err="1">
                <a:latin typeface="Minion Pro"/>
              </a:rPr>
              <a:t>dorme</a:t>
            </a:r>
            <a:r>
              <a:rPr lang="en-US" sz="4400" dirty="0">
                <a:latin typeface="Minion Pro"/>
              </a:rPr>
              <a:t>, non </a:t>
            </a:r>
            <a:r>
              <a:rPr lang="en-US" sz="4400" dirty="0" err="1">
                <a:latin typeface="Minion Pro"/>
              </a:rPr>
              <a:t>si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alza</a:t>
            </a:r>
            <a:r>
              <a:rPr lang="en-US" sz="4400" dirty="0">
                <a:latin typeface="Minion Pro"/>
              </a:rPr>
              <a:t>, ma </a:t>
            </a:r>
            <a:r>
              <a:rPr lang="en-US" sz="4400" dirty="0" err="1">
                <a:latin typeface="Minion Pro"/>
              </a:rPr>
              <a:t>rimane</a:t>
            </a:r>
            <a:r>
              <a:rPr lang="en-US" sz="4400" dirty="0">
                <a:latin typeface="Minion Pro"/>
              </a:rPr>
              <a:t> al </a:t>
            </a:r>
            <a:r>
              <a:rPr lang="en-US" sz="4400" dirty="0" err="1">
                <a:latin typeface="Minion Pro"/>
              </a:rPr>
              <a:t>suo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posto</a:t>
            </a:r>
            <a:r>
              <a:rPr lang="en-US" sz="4400" dirty="0">
                <a:latin typeface="Minion Pro"/>
              </a:rPr>
              <a:t> – </a:t>
            </a:r>
            <a:r>
              <a:rPr lang="en-US" sz="4400" dirty="0" err="1">
                <a:latin typeface="Minion Pro"/>
              </a:rPr>
              <a:t>dovunque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esso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sia</a:t>
            </a:r>
            <a:r>
              <a:rPr lang="en-US" sz="4400" dirty="0">
                <a:latin typeface="Minion Pro"/>
              </a:rPr>
              <a:t> –</a:t>
            </a:r>
            <a:r>
              <a:rPr lang="en-US" sz="4400" dirty="0" err="1">
                <a:latin typeface="Minion Pro"/>
              </a:rPr>
              <a:t>vedendo</a:t>
            </a:r>
            <a:r>
              <a:rPr lang="en-US" sz="4400" dirty="0">
                <a:latin typeface="Minion Pro"/>
              </a:rPr>
              <a:t> e </a:t>
            </a:r>
            <a:r>
              <a:rPr lang="en-US" sz="4400" dirty="0" err="1">
                <a:latin typeface="Minion Pro"/>
              </a:rPr>
              <a:t>ascoltando</a:t>
            </a:r>
            <a:r>
              <a:rPr lang="en-US" sz="4400" dirty="0">
                <a:latin typeface="Minion Pro"/>
              </a:rPr>
              <a:t> con </a:t>
            </a:r>
            <a:r>
              <a:rPr lang="en-US" sz="4400" dirty="0" err="1">
                <a:latin typeface="Minion Pro"/>
              </a:rPr>
              <a:t>chiarezza</a:t>
            </a:r>
            <a:r>
              <a:rPr lang="en-US" sz="4400" dirty="0">
                <a:latin typeface="Minion Pro"/>
              </a:rPr>
              <a:t> ma non con </a:t>
            </a:r>
            <a:r>
              <a:rPr lang="en-US" sz="4400" dirty="0" err="1">
                <a:latin typeface="Minion Pro"/>
              </a:rPr>
              <a:t>gli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occhi</a:t>
            </a:r>
            <a:r>
              <a:rPr lang="en-US" sz="4400" dirty="0">
                <a:latin typeface="Minion Pro"/>
              </a:rPr>
              <a:t> e </a:t>
            </a:r>
            <a:r>
              <a:rPr lang="en-US" sz="4400" dirty="0" err="1">
                <a:latin typeface="Minion Pro"/>
              </a:rPr>
              <a:t>gli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orecchi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bensì</a:t>
            </a:r>
            <a:r>
              <a:rPr lang="en-US" sz="4400" dirty="0">
                <a:latin typeface="Minion Pro"/>
              </a:rPr>
              <a:t> con </a:t>
            </a:r>
            <a:r>
              <a:rPr lang="en-US" sz="4400" dirty="0" err="1">
                <a:latin typeface="Minion Pro"/>
              </a:rPr>
              <a:t>una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potenza</a:t>
            </a:r>
            <a:r>
              <a:rPr lang="en-US" sz="4400" dirty="0">
                <a:latin typeface="Minion Pro"/>
              </a:rPr>
              <a:t> </a:t>
            </a:r>
            <a:r>
              <a:rPr lang="en-US" sz="4400" dirty="0" err="1">
                <a:latin typeface="Minion Pro"/>
              </a:rPr>
              <a:t>indicibile</a:t>
            </a:r>
            <a:r>
              <a:rPr lang="en-US" sz="4400" dirty="0">
                <a:latin typeface="Minion Pro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9594765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BCFEF-72DC-3F9C-1899-21CC31B96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13222"/>
          </a:xfrm>
        </p:spPr>
        <p:txBody>
          <a:bodyPr>
            <a:normAutofit fontScale="90000"/>
          </a:bodyPr>
          <a:lstStyle/>
          <a:p>
            <a:pPr algn="r"/>
            <a:r>
              <a:rPr lang="en-US" err="1"/>
              <a:t>Thphl</a:t>
            </a:r>
            <a:r>
              <a:rPr lang="en-US" dirty="0"/>
              <a:t>. Ant., </a:t>
            </a:r>
            <a:r>
              <a:rPr lang="en-US" err="1"/>
              <a:t>Autol</a:t>
            </a:r>
            <a:r>
              <a:rPr lang="en-US" dirty="0"/>
              <a:t>. 2, 10</a:t>
            </a:r>
            <a:br>
              <a:rPr lang="en-US" dirty="0"/>
            </a:br>
            <a:r>
              <a:rPr lang="en-US" dirty="0"/>
              <a:t>(trad. P. Gramaglia, Torino 1964, </a:t>
            </a:r>
            <a:r>
              <a:rPr lang="en-US" err="1"/>
              <a:t>pag</a:t>
            </a:r>
            <a:r>
              <a:rPr lang="en-US" dirty="0"/>
              <a:t>. 59).</a:t>
            </a:r>
            <a:br>
              <a:rPr lang="en-US" dirty="0"/>
            </a:br>
            <a:r>
              <a:rPr lang="en-US" err="1"/>
              <a:t>Nulla</a:t>
            </a:r>
            <a:r>
              <a:rPr lang="en-US" dirty="0"/>
              <a:t> </a:t>
            </a:r>
            <a:r>
              <a:rPr lang="en-US" err="1"/>
              <a:t>coesisteva</a:t>
            </a:r>
            <a:r>
              <a:rPr lang="en-US" dirty="0"/>
              <a:t> con Dio; </a:t>
            </a:r>
            <a:r>
              <a:rPr lang="en-US" err="1"/>
              <a:t>lui</a:t>
            </a:r>
            <a:r>
              <a:rPr lang="en-US" dirty="0"/>
              <a:t> </a:t>
            </a:r>
            <a:r>
              <a:rPr lang="en-US" err="1"/>
              <a:t>stesso</a:t>
            </a:r>
            <a:r>
              <a:rPr lang="en-US" dirty="0"/>
              <a:t> era il </a:t>
            </a:r>
            <a:r>
              <a:rPr lang="en-US" err="1"/>
              <a:t>suo</a:t>
            </a:r>
            <a:r>
              <a:rPr lang="en-US" dirty="0"/>
              <a:t> </a:t>
            </a:r>
            <a:r>
              <a:rPr lang="en-US" err="1"/>
              <a:t>luogo</a:t>
            </a:r>
            <a:r>
              <a:rPr lang="en-US" dirty="0"/>
              <a:t>, di </a:t>
            </a:r>
            <a:r>
              <a:rPr lang="en-US" err="1"/>
              <a:t>nulla</a:t>
            </a:r>
            <a:r>
              <a:rPr lang="en-US" dirty="0"/>
              <a:t> </a:t>
            </a:r>
            <a:r>
              <a:rPr lang="en-US" err="1"/>
              <a:t>aveva</a:t>
            </a:r>
            <a:r>
              <a:rPr lang="en-US" dirty="0"/>
              <a:t> </a:t>
            </a:r>
            <a:r>
              <a:rPr lang="en-US" err="1"/>
              <a:t>bisogno</a:t>
            </a:r>
            <a:r>
              <a:rPr lang="en-US" dirty="0"/>
              <a:t> ed era </a:t>
            </a:r>
            <a:r>
              <a:rPr lang="en-US" err="1"/>
              <a:t>anteriore</a:t>
            </a:r>
            <a:r>
              <a:rPr lang="en-US" dirty="0"/>
              <a:t> ai </a:t>
            </a:r>
            <a:r>
              <a:rPr lang="en-US" err="1"/>
              <a:t>secoli</a:t>
            </a:r>
            <a:r>
              <a:rPr lang="en-US" dirty="0"/>
              <a:t>; </a:t>
            </a:r>
            <a:r>
              <a:rPr lang="en-US" err="1"/>
              <a:t>vuole</a:t>
            </a:r>
            <a:r>
              <a:rPr lang="en-US" dirty="0"/>
              <a:t> </a:t>
            </a:r>
            <a:r>
              <a:rPr lang="en-US" err="1"/>
              <a:t>creare</a:t>
            </a:r>
            <a:r>
              <a:rPr lang="en-US" dirty="0"/>
              <a:t> </a:t>
            </a:r>
            <a:r>
              <a:rPr lang="en-US" err="1"/>
              <a:t>l'uomo</a:t>
            </a:r>
            <a:r>
              <a:rPr lang="en-US" dirty="0"/>
              <a:t> </a:t>
            </a:r>
            <a:r>
              <a:rPr lang="en-US" err="1"/>
              <a:t>perché</a:t>
            </a:r>
            <a:r>
              <a:rPr lang="en-US" dirty="0"/>
              <a:t> fosse da </a:t>
            </a:r>
            <a:r>
              <a:rPr lang="en-US" err="1"/>
              <a:t>lui</a:t>
            </a:r>
            <a:r>
              <a:rPr lang="en-US" dirty="0"/>
              <a:t> </a:t>
            </a:r>
            <a:r>
              <a:rPr lang="en-US" err="1"/>
              <a:t>conosciuto</a:t>
            </a:r>
            <a:r>
              <a:rPr lang="en-US" dirty="0"/>
              <a:t>; per </a:t>
            </a:r>
            <a:r>
              <a:rPr lang="en-US" err="1"/>
              <a:t>l'uomo</a:t>
            </a:r>
            <a:r>
              <a:rPr lang="en-US" dirty="0"/>
              <a:t> </a:t>
            </a:r>
            <a:r>
              <a:rPr lang="en-US" err="1"/>
              <a:t>aveva</a:t>
            </a:r>
            <a:r>
              <a:rPr lang="en-US" dirty="0"/>
              <a:t> </a:t>
            </a:r>
            <a:r>
              <a:rPr lang="en-US" err="1"/>
              <a:t>preparato</a:t>
            </a:r>
            <a:r>
              <a:rPr lang="en-US" dirty="0"/>
              <a:t> prima il mondo [...] Dio, </a:t>
            </a:r>
            <a:r>
              <a:rPr lang="en-US" err="1"/>
              <a:t>avendo</a:t>
            </a:r>
            <a:r>
              <a:rPr lang="en-US" dirty="0"/>
              <a:t> il </a:t>
            </a:r>
            <a:r>
              <a:rPr lang="en-US" err="1"/>
              <a:t>suo</a:t>
            </a:r>
            <a:r>
              <a:rPr lang="en-US" dirty="0"/>
              <a:t> Logos </a:t>
            </a:r>
            <a:r>
              <a:rPr lang="en-US" err="1"/>
              <a:t>immanente</a:t>
            </a:r>
            <a:r>
              <a:rPr lang="en-US" dirty="0"/>
              <a:t> </a:t>
            </a:r>
            <a:r>
              <a:rPr lang="en-US" err="1"/>
              <a:t>nelle</a:t>
            </a:r>
            <a:r>
              <a:rPr lang="en-US" dirty="0"/>
              <a:t> sue </a:t>
            </a:r>
            <a:r>
              <a:rPr lang="en-US" err="1"/>
              <a:t>viscere</a:t>
            </a:r>
            <a:r>
              <a:rPr lang="en-US" dirty="0"/>
              <a:t>, lo </a:t>
            </a:r>
            <a:r>
              <a:rPr lang="en-US" err="1"/>
              <a:t>generò</a:t>
            </a:r>
            <a:r>
              <a:rPr lang="en-US" dirty="0"/>
              <a:t> </a:t>
            </a:r>
            <a:r>
              <a:rPr lang="en-US" err="1"/>
              <a:t>assieme</a:t>
            </a:r>
            <a:r>
              <a:rPr lang="en-US" dirty="0"/>
              <a:t> alla </a:t>
            </a:r>
            <a:r>
              <a:rPr lang="en-US" err="1"/>
              <a:t>sua</a:t>
            </a:r>
            <a:r>
              <a:rPr lang="en-US" dirty="0"/>
              <a:t> Sapienza, </a:t>
            </a:r>
            <a:r>
              <a:rPr lang="en-US" err="1"/>
              <a:t>esprimendolo</a:t>
            </a:r>
            <a:r>
              <a:rPr lang="en-US" dirty="0"/>
              <a:t> prima di ogni </a:t>
            </a:r>
            <a:r>
              <a:rPr lang="en-US" err="1"/>
              <a:t>cosa</a:t>
            </a:r>
            <a:r>
              <a:rPr lang="en-US" dirty="0"/>
              <a:t>. Egli </a:t>
            </a:r>
            <a:r>
              <a:rPr lang="en-US" err="1"/>
              <a:t>ebbe</a:t>
            </a:r>
            <a:r>
              <a:rPr lang="en-US" dirty="0"/>
              <a:t> </a:t>
            </a:r>
            <a:r>
              <a:rPr lang="en-US" err="1"/>
              <a:t>questo</a:t>
            </a:r>
            <a:r>
              <a:rPr lang="en-US" dirty="0"/>
              <a:t> Logos come </a:t>
            </a:r>
            <a:r>
              <a:rPr lang="en-US" err="1"/>
              <a:t>esecutore</a:t>
            </a:r>
            <a:r>
              <a:rPr lang="en-US" dirty="0"/>
              <a:t> di tutte le sue opere e per mezzo di </a:t>
            </a:r>
            <a:r>
              <a:rPr lang="en-US" err="1"/>
              <a:t>lui</a:t>
            </a:r>
            <a:r>
              <a:rPr lang="en-US" dirty="0"/>
              <a:t> ha </a:t>
            </a:r>
            <a:r>
              <a:rPr lang="en-US" err="1"/>
              <a:t>fatto</a:t>
            </a:r>
            <a:r>
              <a:rPr lang="en-US" dirty="0"/>
              <a:t> </a:t>
            </a:r>
            <a:r>
              <a:rPr lang="en-US" err="1"/>
              <a:t>tutto</a:t>
            </a:r>
            <a:r>
              <a:rPr lang="en-US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12207-F66D-5EDB-1F88-1C762D742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8569"/>
            <a:ext cx="10515600" cy="54583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4400" dirty="0">
                <a:latin typeface="Times New Roman"/>
                <a:ea typeface="+mn-lt"/>
                <a:cs typeface="Times New Roman"/>
              </a:rPr>
              <a:t>Iren., </a:t>
            </a:r>
            <a:r>
              <a:rPr lang="en-US" sz="4400" i="1" err="1">
                <a:latin typeface="Times New Roman"/>
                <a:ea typeface="+mn-lt"/>
                <a:cs typeface="Times New Roman"/>
              </a:rPr>
              <a:t>haer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. 2, 2, 4</a:t>
            </a:r>
            <a:endParaRPr lang="en-US" sz="4400" dirty="0">
              <a:latin typeface="Aptos" panose="020B0004020202020204"/>
              <a:ea typeface="+mn-lt"/>
              <a:cs typeface="Times New Roman"/>
            </a:endParaRPr>
          </a:p>
          <a:p>
            <a:pPr algn="ctr">
              <a:buNone/>
            </a:pPr>
            <a:r>
              <a:rPr lang="en-US" sz="4400" dirty="0">
                <a:latin typeface="Times New Roman"/>
                <a:ea typeface="+mn-lt"/>
                <a:cs typeface="Times New Roman"/>
              </a:rPr>
              <a:t>(trad. E. Bellini, Milano 1981, </a:t>
            </a:r>
            <a:r>
              <a:rPr lang="en-US" sz="4400" err="1">
                <a:latin typeface="Times New Roman"/>
                <a:ea typeface="+mn-lt"/>
                <a:cs typeface="Times New Roman"/>
              </a:rPr>
              <a:t>pag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. 126).</a:t>
            </a:r>
            <a:endParaRPr lang="en-US" sz="4400"/>
          </a:p>
          <a:p>
            <a:pPr algn="r">
              <a:buNone/>
            </a:pPr>
            <a:r>
              <a:rPr lang="en-US" sz="4400" dirty="0">
                <a:latin typeface="Times New Roman"/>
                <a:ea typeface="+mn-lt"/>
                <a:cs typeface="Times New Roman"/>
              </a:rPr>
              <a:t>il Dio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dell'universo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,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che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non ha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bisogno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di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nulla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, ha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fondato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e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creato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tutte le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cose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per mezzo del </a:t>
            </a:r>
            <a:r>
              <a:rPr lang="en-US" sz="4400" i="1" dirty="0">
                <a:latin typeface="Times New Roman"/>
                <a:ea typeface="+mn-lt"/>
                <a:cs typeface="Times New Roman"/>
              </a:rPr>
              <a:t>Verbo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, senza aver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bisogno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, per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creare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le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cose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 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che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sono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create, né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dell'aiuto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degli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angeli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né di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qualche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altra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potenza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a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lui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 molto </a:t>
            </a:r>
            <a:r>
              <a:rPr lang="en-US" sz="4400" dirty="0" err="1">
                <a:latin typeface="Times New Roman"/>
                <a:ea typeface="+mn-lt"/>
                <a:cs typeface="Times New Roman"/>
              </a:rPr>
              <a:t>inferiore</a:t>
            </a:r>
            <a:r>
              <a:rPr lang="en-US" sz="4400" dirty="0">
                <a:latin typeface="Times New Roman"/>
                <a:ea typeface="+mn-lt"/>
                <a:cs typeface="Times New Roman"/>
              </a:rPr>
              <a:t>.</a:t>
            </a: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22085129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EB0FA-741B-9436-A499-9A0C6060F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DD0E1-6557-8886-43D9-862E09AFC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276" y="431021"/>
            <a:ext cx="11119449" cy="599035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buNone/>
            </a:pPr>
            <a:r>
              <a:rPr lang="en-US" sz="4000" dirty="0">
                <a:latin typeface="Times New Roman"/>
                <a:cs typeface="Times New Roman"/>
              </a:rPr>
              <a:t>Or., </a:t>
            </a:r>
            <a:r>
              <a:rPr lang="en-US" sz="4000" i="1" dirty="0">
                <a:latin typeface="Times New Roman"/>
                <a:cs typeface="Times New Roman"/>
              </a:rPr>
              <a:t>Prin</a:t>
            </a:r>
            <a:r>
              <a:rPr lang="en-US" sz="4000" dirty="0">
                <a:latin typeface="Times New Roman"/>
                <a:cs typeface="Times New Roman"/>
              </a:rPr>
              <a:t>. 2, 6, 3</a:t>
            </a:r>
            <a:endParaRPr lang="en-US" sz="4000">
              <a:latin typeface="Aptos" panose="020B0004020202020204"/>
              <a:cs typeface="Times New Roman"/>
            </a:endParaRPr>
          </a:p>
          <a:p>
            <a:pPr algn="ctr">
              <a:buNone/>
            </a:pPr>
            <a:r>
              <a:rPr lang="en-US" sz="4000" dirty="0">
                <a:latin typeface="Times New Roman"/>
                <a:cs typeface="Times New Roman"/>
              </a:rPr>
              <a:t>(trad. M. Simonetti, Torino 1989, </a:t>
            </a:r>
            <a:r>
              <a:rPr lang="en-US" sz="4000" dirty="0" err="1">
                <a:latin typeface="Times New Roman"/>
                <a:cs typeface="Times New Roman"/>
              </a:rPr>
              <a:t>pag</a:t>
            </a:r>
            <a:r>
              <a:rPr lang="en-US" sz="4000" dirty="0">
                <a:latin typeface="Times New Roman"/>
                <a:cs typeface="Times New Roman"/>
              </a:rPr>
              <a:t>. 288).</a:t>
            </a:r>
            <a:endParaRPr lang="en-US" sz="4000"/>
          </a:p>
          <a:p>
            <a:pPr marL="0" indent="0" algn="r">
              <a:buNone/>
            </a:pPr>
            <a:r>
              <a:rPr lang="en-US" sz="4000" err="1">
                <a:latin typeface="Times New Roman"/>
                <a:cs typeface="Times New Roman"/>
              </a:rPr>
              <a:t>Diciamo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infatti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che</a:t>
            </a:r>
            <a:r>
              <a:rPr lang="en-US" sz="4000" dirty="0">
                <a:latin typeface="Times New Roman"/>
                <a:cs typeface="Times New Roman"/>
              </a:rPr>
              <a:t> il Figlio di Dio è </a:t>
            </a:r>
            <a:r>
              <a:rPr lang="en-US" sz="4000" err="1">
                <a:latin typeface="Times New Roman"/>
                <a:cs typeface="Times New Roman"/>
              </a:rPr>
              <a:t>morto</a:t>
            </a:r>
            <a:r>
              <a:rPr lang="en-US" sz="4000" dirty="0">
                <a:latin typeface="Times New Roman"/>
                <a:cs typeface="Times New Roman"/>
              </a:rPr>
              <a:t> in </a:t>
            </a:r>
            <a:r>
              <a:rPr lang="en-US" sz="4000" err="1">
                <a:latin typeface="Times New Roman"/>
                <a:cs typeface="Times New Roman"/>
              </a:rPr>
              <a:t>virtù</a:t>
            </a:r>
            <a:r>
              <a:rPr lang="en-US" sz="4000" dirty="0">
                <a:latin typeface="Times New Roman"/>
                <a:cs typeface="Times New Roman"/>
              </a:rPr>
              <a:t> di </a:t>
            </a:r>
            <a:r>
              <a:rPr lang="en-US" sz="4000" err="1">
                <a:latin typeface="Times New Roman"/>
                <a:cs typeface="Times New Roman"/>
              </a:rPr>
              <a:t>quella</a:t>
            </a:r>
            <a:r>
              <a:rPr lang="en-US" sz="4000" dirty="0">
                <a:latin typeface="Times New Roman"/>
                <a:cs typeface="Times New Roman"/>
              </a:rPr>
              <a:t> natura </a:t>
            </a:r>
            <a:r>
              <a:rPr lang="en-US" sz="4000" err="1">
                <a:latin typeface="Times New Roman"/>
                <a:cs typeface="Times New Roman"/>
              </a:rPr>
              <a:t>che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poteva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cogliere</a:t>
            </a:r>
            <a:r>
              <a:rPr lang="en-US" sz="4000" dirty="0">
                <a:latin typeface="Times New Roman"/>
                <a:cs typeface="Times New Roman"/>
              </a:rPr>
              <a:t> la </a:t>
            </a:r>
            <a:r>
              <a:rPr lang="en-US" sz="4000" err="1">
                <a:latin typeface="Times New Roman"/>
                <a:cs typeface="Times New Roman"/>
              </a:rPr>
              <a:t>morte</a:t>
            </a:r>
            <a:r>
              <a:rPr lang="en-US" sz="4000" dirty="0">
                <a:latin typeface="Times New Roman"/>
                <a:cs typeface="Times New Roman"/>
              </a:rPr>
              <a:t>, e </a:t>
            </a:r>
            <a:r>
              <a:rPr lang="en-US" sz="4000" err="1">
                <a:latin typeface="Times New Roman"/>
                <a:cs typeface="Times New Roman"/>
              </a:rPr>
              <a:t>chiamiamo</a:t>
            </a:r>
            <a:r>
              <a:rPr lang="en-US" sz="4000" dirty="0">
                <a:latin typeface="Times New Roman"/>
                <a:cs typeface="Times New Roman"/>
              </a:rPr>
              <a:t> Figlio </a:t>
            </a:r>
            <a:r>
              <a:rPr lang="en-US" sz="4000" err="1">
                <a:latin typeface="Times New Roman"/>
                <a:cs typeface="Times New Roman"/>
              </a:rPr>
              <a:t>dell'uomo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egli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che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verrà</a:t>
            </a:r>
            <a:r>
              <a:rPr lang="en-US" sz="4000" dirty="0">
                <a:latin typeface="Times New Roman"/>
                <a:cs typeface="Times New Roman"/>
              </a:rPr>
              <a:t> con </a:t>
            </a:r>
            <a:r>
              <a:rPr lang="en-US" sz="4000" err="1">
                <a:latin typeface="Times New Roman"/>
                <a:cs typeface="Times New Roman"/>
              </a:rPr>
              <a:t>gli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angeli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nella</a:t>
            </a:r>
            <a:r>
              <a:rPr lang="en-US" sz="4000" dirty="0">
                <a:latin typeface="Times New Roman"/>
                <a:cs typeface="Times New Roman"/>
              </a:rPr>
              <a:t> gloria di Dio Padre (</a:t>
            </a:r>
            <a:r>
              <a:rPr lang="en-US" sz="4000" i="1" dirty="0">
                <a:latin typeface="Times New Roman"/>
                <a:cs typeface="Times New Roman"/>
              </a:rPr>
              <a:t>Mt</a:t>
            </a:r>
            <a:r>
              <a:rPr lang="en-US" sz="4000" dirty="0">
                <a:latin typeface="Times New Roman"/>
                <a:cs typeface="Times New Roman"/>
              </a:rPr>
              <a:t>. 16, 27). Per </a:t>
            </a:r>
            <a:r>
              <a:rPr lang="en-US" sz="4000" err="1">
                <a:latin typeface="Times New Roman"/>
                <a:cs typeface="Times New Roman"/>
              </a:rPr>
              <a:t>tal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motivo</a:t>
            </a:r>
            <a:r>
              <a:rPr lang="en-US" sz="4000" dirty="0">
                <a:latin typeface="Times New Roman"/>
                <a:cs typeface="Times New Roman"/>
              </a:rPr>
              <a:t> in </a:t>
            </a:r>
            <a:r>
              <a:rPr lang="en-US" sz="4000" err="1">
                <a:latin typeface="Times New Roman"/>
                <a:cs typeface="Times New Roman"/>
              </a:rPr>
              <a:t>tutta</a:t>
            </a:r>
            <a:r>
              <a:rPr lang="en-US" sz="4000" dirty="0">
                <a:latin typeface="Times New Roman"/>
                <a:cs typeface="Times New Roman"/>
              </a:rPr>
              <a:t> la </a:t>
            </a:r>
            <a:r>
              <a:rPr lang="en-US" sz="4000" err="1">
                <a:latin typeface="Times New Roman"/>
                <a:cs typeface="Times New Roman"/>
              </a:rPr>
              <a:t>scrittura</a:t>
            </a:r>
            <a:r>
              <a:rPr lang="en-US" sz="4000" dirty="0">
                <a:latin typeface="Times New Roman"/>
                <a:cs typeface="Times New Roman"/>
              </a:rPr>
              <a:t> la natura </a:t>
            </a:r>
            <a:r>
              <a:rPr lang="en-US" sz="4000" err="1">
                <a:latin typeface="Times New Roman"/>
                <a:cs typeface="Times New Roman"/>
              </a:rPr>
              <a:t>divina</a:t>
            </a:r>
            <a:r>
              <a:rPr lang="en-US" sz="4000" dirty="0">
                <a:latin typeface="Times New Roman"/>
                <a:cs typeface="Times New Roman"/>
              </a:rPr>
              <a:t> è </a:t>
            </a:r>
            <a:r>
              <a:rPr lang="en-US" sz="4000" err="1">
                <a:latin typeface="Times New Roman"/>
                <a:cs typeface="Times New Roman"/>
              </a:rPr>
              <a:t>designata</a:t>
            </a:r>
            <a:r>
              <a:rPr lang="en-US" sz="4000" dirty="0">
                <a:latin typeface="Times New Roman"/>
                <a:cs typeface="Times New Roman"/>
              </a:rPr>
              <a:t> con </a:t>
            </a:r>
            <a:r>
              <a:rPr lang="en-US" sz="4000" err="1">
                <a:latin typeface="Times New Roman"/>
                <a:cs typeface="Times New Roman"/>
              </a:rPr>
              <a:t>apellativi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umani</a:t>
            </a:r>
            <a:r>
              <a:rPr lang="en-US" sz="4000" dirty="0">
                <a:latin typeface="Times New Roman"/>
                <a:cs typeface="Times New Roman"/>
              </a:rPr>
              <a:t> e la natura </a:t>
            </a:r>
            <a:r>
              <a:rPr lang="en-US" sz="4000" err="1">
                <a:latin typeface="Times New Roman"/>
                <a:cs typeface="Times New Roman"/>
              </a:rPr>
              <a:t>umana</a:t>
            </a:r>
            <a:r>
              <a:rPr lang="en-US" sz="4000" dirty="0">
                <a:latin typeface="Times New Roman"/>
                <a:cs typeface="Times New Roman"/>
              </a:rPr>
              <a:t> è </a:t>
            </a:r>
            <a:r>
              <a:rPr lang="en-US" sz="4000" err="1">
                <a:latin typeface="Times New Roman"/>
                <a:cs typeface="Times New Roman"/>
              </a:rPr>
              <a:t>fatta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oggetto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dell'onore</a:t>
            </a:r>
            <a:r>
              <a:rPr lang="en-US" sz="4000" dirty="0">
                <a:latin typeface="Times New Roman"/>
                <a:cs typeface="Times New Roman"/>
              </a:rPr>
              <a:t> di </a:t>
            </a:r>
            <a:r>
              <a:rPr lang="en-US" sz="4000" err="1">
                <a:latin typeface="Times New Roman"/>
                <a:cs typeface="Times New Roman"/>
              </a:rPr>
              <a:t>apellativi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divini</a:t>
            </a:r>
            <a:r>
              <a:rPr lang="en-US" sz="4000" dirty="0">
                <a:latin typeface="Times New Roman"/>
                <a:cs typeface="Times New Roman"/>
              </a:rPr>
              <a:t>.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012102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EA34E-B435-8707-E141-C83FF33CF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6408"/>
            <a:ext cx="10515600" cy="572503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3600" dirty="0"/>
              <a:t>Apollinare, fr. </a:t>
            </a:r>
            <a:r>
              <a:rPr lang="en-US" sz="3600" i="1" err="1"/>
              <a:t>l'unione</a:t>
            </a:r>
            <a:br>
              <a:rPr lang="en-US" sz="3600" i="1" dirty="0"/>
            </a:br>
            <a:r>
              <a:rPr lang="en-US" sz="3600" dirty="0"/>
              <a:t>(trad. M. Simonetti, Milano 2003, 319).</a:t>
            </a:r>
            <a:br>
              <a:rPr lang="en-US" sz="3600" dirty="0"/>
            </a:br>
            <a:r>
              <a:rPr lang="en-US" sz="3600" err="1"/>
              <a:t>Poiché</a:t>
            </a:r>
            <a:r>
              <a:rPr lang="en-US" sz="3600" dirty="0"/>
              <a:t> </a:t>
            </a:r>
            <a:r>
              <a:rPr lang="en-US" sz="3600" err="1"/>
              <a:t>infatti</a:t>
            </a:r>
            <a:r>
              <a:rPr lang="en-US" sz="3600" dirty="0"/>
              <a:t> Paolo </a:t>
            </a:r>
            <a:r>
              <a:rPr lang="en-US" sz="3600" err="1"/>
              <a:t>dichiara</a:t>
            </a:r>
            <a:r>
              <a:rPr lang="en-US" sz="3600" dirty="0"/>
              <a:t> </a:t>
            </a:r>
            <a:r>
              <a:rPr lang="en-US" sz="3600" err="1"/>
              <a:t>nel</a:t>
            </a:r>
            <a:r>
              <a:rPr lang="en-US" sz="3600" dirty="0"/>
              <a:t> modo </a:t>
            </a:r>
            <a:r>
              <a:rPr lang="en-US" sz="3600" err="1"/>
              <a:t>migliore</a:t>
            </a:r>
            <a:r>
              <a:rPr lang="en-US" sz="3600" dirty="0"/>
              <a:t> «Nel Dio </a:t>
            </a:r>
            <a:r>
              <a:rPr lang="en-US" sz="3600" err="1"/>
              <a:t>onnipotente</a:t>
            </a:r>
            <a:r>
              <a:rPr lang="en-US" sz="3600" dirty="0"/>
              <a:t> e </a:t>
            </a:r>
            <a:r>
              <a:rPr lang="en-US" sz="3600" err="1"/>
              <a:t>unico</a:t>
            </a:r>
            <a:r>
              <a:rPr lang="en-US" sz="3600" dirty="0"/>
              <a:t> </a:t>
            </a:r>
            <a:r>
              <a:rPr lang="en-US" sz="3600" err="1"/>
              <a:t>viviamo</a:t>
            </a:r>
            <a:r>
              <a:rPr lang="en-US" sz="3600" dirty="0"/>
              <a:t> e ci </a:t>
            </a:r>
            <a:r>
              <a:rPr lang="en-US" sz="3600" err="1"/>
              <a:t>muoviamo</a:t>
            </a:r>
            <a:r>
              <a:rPr lang="en-US" sz="3600" dirty="0"/>
              <a:t> e </a:t>
            </a:r>
            <a:r>
              <a:rPr lang="en-US" sz="3600" err="1"/>
              <a:t>siamo</a:t>
            </a:r>
            <a:r>
              <a:rPr lang="en-US" sz="3600" dirty="0"/>
              <a:t>» (</a:t>
            </a:r>
            <a:r>
              <a:rPr lang="en-US" sz="3600" i="1" dirty="0"/>
              <a:t>Act</a:t>
            </a:r>
            <a:r>
              <a:rPr lang="en-US" sz="3600" dirty="0"/>
              <a:t>. 17, 28), è </a:t>
            </a:r>
            <a:r>
              <a:rPr lang="en-US" sz="3600" err="1"/>
              <a:t>sufficiente</a:t>
            </a:r>
            <a:r>
              <a:rPr lang="en-US" sz="3600" dirty="0"/>
              <a:t> </a:t>
            </a:r>
            <a:r>
              <a:rPr lang="en-US" sz="3600" err="1"/>
              <a:t>anche</a:t>
            </a:r>
            <a:r>
              <a:rPr lang="en-US" sz="3600" dirty="0"/>
              <a:t> solo la </a:t>
            </a:r>
            <a:r>
              <a:rPr lang="en-US" sz="3600" err="1"/>
              <a:t>sua</a:t>
            </a:r>
            <a:r>
              <a:rPr lang="en-US" sz="3600" dirty="0"/>
              <a:t> </a:t>
            </a:r>
            <a:r>
              <a:rPr lang="en-US" sz="3600" err="1"/>
              <a:t>volontà</a:t>
            </a:r>
            <a:r>
              <a:rPr lang="en-US" sz="3600" dirty="0"/>
              <a:t> per mezzo del Logos, </a:t>
            </a:r>
            <a:r>
              <a:rPr lang="en-US" sz="3600" err="1"/>
              <a:t>che</a:t>
            </a:r>
            <a:r>
              <a:rPr lang="en-US" sz="3600" dirty="0"/>
              <a:t> ha </a:t>
            </a:r>
            <a:r>
              <a:rPr lang="en-US" sz="3600" err="1"/>
              <a:t>preso</a:t>
            </a:r>
            <a:r>
              <a:rPr lang="en-US" sz="3600" dirty="0"/>
              <a:t> </a:t>
            </a:r>
            <a:r>
              <a:rPr lang="en-US" sz="3600" err="1"/>
              <a:t>dimora</a:t>
            </a:r>
            <a:r>
              <a:rPr lang="en-US" sz="3600" dirty="0"/>
              <a:t> </a:t>
            </a:r>
            <a:r>
              <a:rPr lang="en-US" sz="3600" err="1"/>
              <a:t>nella</a:t>
            </a:r>
            <a:r>
              <a:rPr lang="en-US" sz="3600" dirty="0"/>
              <a:t> carne, per </a:t>
            </a:r>
            <a:r>
              <a:rPr lang="en-US" sz="3600" err="1"/>
              <a:t>vivificare</a:t>
            </a:r>
            <a:r>
              <a:rPr lang="en-US" sz="3600" dirty="0"/>
              <a:t> e </a:t>
            </a:r>
            <a:r>
              <a:rPr lang="en-US" sz="3600" err="1"/>
              <a:t>muovere</a:t>
            </a:r>
            <a:r>
              <a:rPr lang="en-US" sz="3600" dirty="0"/>
              <a:t> </a:t>
            </a:r>
            <a:r>
              <a:rPr lang="en-US" sz="3600" err="1"/>
              <a:t>questa</a:t>
            </a:r>
            <a:r>
              <a:rPr lang="en-US" sz="3600" dirty="0"/>
              <a:t>, in </a:t>
            </a:r>
            <a:r>
              <a:rPr lang="en-US" sz="3600" err="1"/>
              <a:t>quanto</a:t>
            </a:r>
            <a:r>
              <a:rPr lang="en-US" sz="3600" dirty="0"/>
              <a:t> </a:t>
            </a:r>
            <a:r>
              <a:rPr lang="en-US" sz="3600" err="1"/>
              <a:t>l'energia</a:t>
            </a:r>
            <a:r>
              <a:rPr lang="en-US" sz="3600" dirty="0"/>
              <a:t> </a:t>
            </a:r>
            <a:r>
              <a:rPr lang="en-US" sz="3600" err="1"/>
              <a:t>divina</a:t>
            </a:r>
            <a:r>
              <a:rPr lang="en-US" sz="3600" dirty="0"/>
              <a:t> </a:t>
            </a:r>
            <a:r>
              <a:rPr lang="en-US" sz="3600" err="1"/>
              <a:t>occupa</a:t>
            </a:r>
            <a:r>
              <a:rPr lang="en-US" sz="3600" dirty="0"/>
              <a:t> il </a:t>
            </a:r>
            <a:r>
              <a:rPr lang="en-US" sz="3600" err="1"/>
              <a:t>posto</a:t>
            </a:r>
            <a:r>
              <a:rPr lang="en-US" sz="3600" dirty="0"/>
              <a:t> </a:t>
            </a:r>
            <a:r>
              <a:rPr lang="en-US" sz="3600" err="1"/>
              <a:t>dell'anima</a:t>
            </a:r>
            <a:r>
              <a:rPr lang="en-US" sz="3600" dirty="0"/>
              <a:t> e </a:t>
            </a:r>
            <a:r>
              <a:rPr lang="en-US" sz="3600" err="1"/>
              <a:t>dell'intelletto</a:t>
            </a:r>
            <a:r>
              <a:rPr lang="en-US" sz="3600" dirty="0"/>
              <a:t> </a:t>
            </a:r>
            <a:r>
              <a:rPr lang="en-US" sz="3600" err="1"/>
              <a:t>umano</a:t>
            </a:r>
            <a:r>
              <a:rPr lang="en-US" sz="3600" dirty="0"/>
              <a:t> [...] è </a:t>
            </a:r>
            <a:r>
              <a:rPr lang="en-US" sz="3600" err="1"/>
              <a:t>impossibile</a:t>
            </a:r>
            <a:r>
              <a:rPr lang="en-US" sz="3600" dirty="0"/>
              <a:t> </a:t>
            </a:r>
            <a:r>
              <a:rPr lang="en-US" sz="3600" err="1"/>
              <a:t>che</a:t>
            </a:r>
            <a:r>
              <a:rPr lang="en-US" sz="3600" dirty="0"/>
              <a:t> due </a:t>
            </a:r>
            <a:r>
              <a:rPr lang="en-US" sz="3600" err="1"/>
              <a:t>principi</a:t>
            </a:r>
            <a:r>
              <a:rPr lang="en-US" sz="3600" dirty="0"/>
              <a:t> </a:t>
            </a:r>
            <a:r>
              <a:rPr lang="en-US" sz="3600" err="1"/>
              <a:t>intellettivi</a:t>
            </a:r>
            <a:r>
              <a:rPr lang="en-US" sz="3600" dirty="0"/>
              <a:t> e </a:t>
            </a:r>
            <a:r>
              <a:rPr lang="en-US" sz="3600" err="1"/>
              <a:t>volitivi</a:t>
            </a:r>
            <a:r>
              <a:rPr lang="en-US" sz="3600" dirty="0"/>
              <a:t> </a:t>
            </a:r>
            <a:r>
              <a:rPr lang="en-US" sz="3600" err="1"/>
              <a:t>coesistano</a:t>
            </a:r>
            <a:r>
              <a:rPr lang="en-US" sz="3600" dirty="0"/>
              <a:t> </a:t>
            </a:r>
            <a:r>
              <a:rPr lang="en-US" sz="3600" err="1"/>
              <a:t>insieme</a:t>
            </a:r>
            <a:r>
              <a:rPr lang="en-US" sz="3600" dirty="0"/>
              <a:t>, </a:t>
            </a:r>
            <a:r>
              <a:rPr lang="en-US" sz="3600" err="1"/>
              <a:t>così</a:t>
            </a:r>
            <a:r>
              <a:rPr lang="en-US" sz="3600" dirty="0"/>
              <a:t> </a:t>
            </a:r>
            <a:r>
              <a:rPr lang="en-US" sz="3600" err="1"/>
              <a:t>che</a:t>
            </a:r>
            <a:r>
              <a:rPr lang="en-US" sz="3600" dirty="0"/>
              <a:t> uno non </a:t>
            </a:r>
            <a:r>
              <a:rPr lang="en-US" sz="3600" err="1"/>
              <a:t>si</a:t>
            </a:r>
            <a:r>
              <a:rPr lang="en-US" sz="3600" dirty="0"/>
              <a:t> </a:t>
            </a:r>
            <a:r>
              <a:rPr lang="en-US" sz="3600" err="1"/>
              <a:t>opponga</a:t>
            </a:r>
            <a:r>
              <a:rPr lang="en-US" sz="3600" dirty="0"/>
              <a:t> </a:t>
            </a:r>
            <a:r>
              <a:rPr lang="en-US" sz="3600" err="1"/>
              <a:t>all'altro</a:t>
            </a:r>
            <a:r>
              <a:rPr lang="en-US" sz="3600" dirty="0"/>
              <a:t> con la propria </a:t>
            </a:r>
            <a:r>
              <a:rPr lang="en-US" sz="3600" err="1"/>
              <a:t>volontà</a:t>
            </a:r>
            <a:r>
              <a:rPr lang="en-US" sz="3600" dirty="0"/>
              <a:t> ed </a:t>
            </a:r>
            <a:r>
              <a:rPr lang="en-US" sz="3600" err="1"/>
              <a:t>energia</a:t>
            </a:r>
            <a:r>
              <a:rPr lang="en-US" sz="3600" dirty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1899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A59F4-35A4-2750-FA17-F0DA34107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271184" cy="591194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3600" dirty="0">
                <a:ea typeface="+mj-lt"/>
                <a:cs typeface="+mj-lt"/>
              </a:rPr>
              <a:t>Gr. Naz., </a:t>
            </a:r>
            <a:r>
              <a:rPr lang="en-US" sz="3600" i="1" dirty="0">
                <a:ea typeface="+mj-lt"/>
                <a:cs typeface="+mj-lt"/>
              </a:rPr>
              <a:t>ep</a:t>
            </a:r>
            <a:r>
              <a:rPr lang="en-US" sz="3600" dirty="0">
                <a:ea typeface="+mj-lt"/>
                <a:cs typeface="+mj-lt"/>
              </a:rPr>
              <a:t>. 101, 21</a:t>
            </a:r>
            <a:br>
              <a:rPr lang="en-US" sz="3600" dirty="0">
                <a:ea typeface="+mj-lt"/>
                <a:cs typeface="+mj-lt"/>
              </a:rPr>
            </a:br>
            <a:r>
              <a:rPr lang="en-US" sz="3600" dirty="0">
                <a:ea typeface="+mj-lt"/>
                <a:cs typeface="+mj-lt"/>
              </a:rPr>
              <a:t>Per </a:t>
            </a:r>
            <a:r>
              <a:rPr lang="en-US" sz="3600" err="1">
                <a:ea typeface="+mj-lt"/>
                <a:cs typeface="+mj-lt"/>
              </a:rPr>
              <a:t>dirla</a:t>
            </a:r>
            <a:r>
              <a:rPr lang="en-US" sz="3600" dirty="0">
                <a:ea typeface="+mj-lt"/>
                <a:cs typeface="+mj-lt"/>
              </a:rPr>
              <a:t> in breve, di </a:t>
            </a:r>
            <a:r>
              <a:rPr lang="en-US" sz="3600" err="1">
                <a:ea typeface="+mj-lt"/>
                <a:cs typeface="+mj-lt"/>
              </a:rPr>
              <a:t>una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cosa</a:t>
            </a:r>
            <a:r>
              <a:rPr lang="en-US" sz="3600" dirty="0">
                <a:ea typeface="+mj-lt"/>
                <a:cs typeface="+mj-lt"/>
              </a:rPr>
              <a:t> e di </a:t>
            </a:r>
            <a:r>
              <a:rPr lang="en-US" sz="3600" err="1">
                <a:ea typeface="+mj-lt"/>
                <a:cs typeface="+mj-lt"/>
              </a:rPr>
              <a:t>un’altra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cosa</a:t>
            </a:r>
            <a:r>
              <a:rPr lang="en-US" sz="3600" dirty="0">
                <a:ea typeface="+mj-lt"/>
                <a:cs typeface="+mj-lt"/>
              </a:rPr>
              <a:t> (</a:t>
            </a:r>
            <a:r>
              <a:rPr lang="en-US" sz="3600" err="1">
                <a:ea typeface="+mj-lt"/>
                <a:cs typeface="+mj-lt"/>
              </a:rPr>
              <a:t>ἄλλο</a:t>
            </a:r>
            <a:r>
              <a:rPr lang="en-US" sz="3600" dirty="0">
                <a:ea typeface="+mj-lt"/>
                <a:cs typeface="+mj-lt"/>
              </a:rPr>
              <a:t> καὶ </a:t>
            </a:r>
            <a:r>
              <a:rPr lang="en-US" sz="3600" err="1">
                <a:ea typeface="+mj-lt"/>
                <a:cs typeface="+mj-lt"/>
              </a:rPr>
              <a:t>ἄλλο</a:t>
            </a:r>
            <a:r>
              <a:rPr lang="en-US" sz="3600" dirty="0">
                <a:ea typeface="+mj-lt"/>
                <a:cs typeface="+mj-lt"/>
              </a:rPr>
              <a:t>) è </a:t>
            </a:r>
            <a:r>
              <a:rPr lang="en-US" sz="3600" err="1">
                <a:ea typeface="+mj-lt"/>
                <a:cs typeface="+mj-lt"/>
              </a:rPr>
              <a:t>ciò</a:t>
            </a:r>
            <a:r>
              <a:rPr lang="en-US" sz="3600" dirty="0">
                <a:ea typeface="+mj-lt"/>
                <a:cs typeface="+mj-lt"/>
              </a:rPr>
              <a:t> di cui è </a:t>
            </a:r>
            <a:r>
              <a:rPr lang="en-US" sz="3600" err="1">
                <a:ea typeface="+mj-lt"/>
                <a:cs typeface="+mj-lt"/>
              </a:rPr>
              <a:t>composto</a:t>
            </a:r>
            <a:r>
              <a:rPr lang="en-US" sz="3600" dirty="0">
                <a:ea typeface="+mj-lt"/>
                <a:cs typeface="+mj-lt"/>
              </a:rPr>
              <a:t> il Salvatore, </a:t>
            </a:r>
            <a:r>
              <a:rPr lang="en-US" sz="3600" err="1">
                <a:ea typeface="+mj-lt"/>
                <a:cs typeface="+mj-lt"/>
              </a:rPr>
              <a:t>perché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ciò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che</a:t>
            </a:r>
            <a:r>
              <a:rPr lang="en-US" sz="3600" dirty="0">
                <a:ea typeface="+mj-lt"/>
                <a:cs typeface="+mj-lt"/>
              </a:rPr>
              <a:t> è </a:t>
            </a:r>
            <a:r>
              <a:rPr lang="en-US" sz="3600" err="1">
                <a:ea typeface="+mj-lt"/>
                <a:cs typeface="+mj-lt"/>
              </a:rPr>
              <a:t>invisibile</a:t>
            </a:r>
            <a:r>
              <a:rPr lang="en-US" sz="3600" dirty="0">
                <a:ea typeface="+mj-lt"/>
                <a:cs typeface="+mj-lt"/>
              </a:rPr>
              <a:t> non è lo </a:t>
            </a:r>
            <a:r>
              <a:rPr lang="en-US" sz="3600" err="1">
                <a:ea typeface="+mj-lt"/>
                <a:cs typeface="+mj-lt"/>
              </a:rPr>
              <a:t>stesso</a:t>
            </a:r>
            <a:r>
              <a:rPr lang="en-US" sz="3600" dirty="0">
                <a:ea typeface="+mj-lt"/>
                <a:cs typeface="+mj-lt"/>
              </a:rPr>
              <a:t> di </a:t>
            </a:r>
            <a:r>
              <a:rPr lang="en-US" sz="3600" err="1">
                <a:ea typeface="+mj-lt"/>
                <a:cs typeface="+mj-lt"/>
              </a:rPr>
              <a:t>ciò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che</a:t>
            </a:r>
            <a:r>
              <a:rPr lang="en-US" sz="3600" dirty="0">
                <a:ea typeface="+mj-lt"/>
                <a:cs typeface="+mj-lt"/>
              </a:rPr>
              <a:t> è </a:t>
            </a:r>
            <a:r>
              <a:rPr lang="en-US" sz="3600" err="1">
                <a:ea typeface="+mj-lt"/>
                <a:cs typeface="+mj-lt"/>
              </a:rPr>
              <a:t>visibile</a:t>
            </a:r>
            <a:r>
              <a:rPr lang="en-US" sz="3600" dirty="0">
                <a:ea typeface="+mj-lt"/>
                <a:cs typeface="+mj-lt"/>
              </a:rPr>
              <a:t>, né </a:t>
            </a:r>
            <a:r>
              <a:rPr lang="en-US" sz="3600" err="1">
                <a:ea typeface="+mj-lt"/>
                <a:cs typeface="+mj-lt"/>
              </a:rPr>
              <a:t>ciò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che</a:t>
            </a:r>
            <a:r>
              <a:rPr lang="en-US" sz="3600" dirty="0">
                <a:ea typeface="+mj-lt"/>
                <a:cs typeface="+mj-lt"/>
              </a:rPr>
              <a:t> è </a:t>
            </a:r>
            <a:r>
              <a:rPr lang="en-US" sz="3600" err="1">
                <a:ea typeface="+mj-lt"/>
                <a:cs typeface="+mj-lt"/>
              </a:rPr>
              <a:t>fuori</a:t>
            </a:r>
            <a:r>
              <a:rPr lang="en-US" sz="3600" dirty="0">
                <a:ea typeface="+mj-lt"/>
                <a:cs typeface="+mj-lt"/>
              </a:rPr>
              <a:t> dal tempo è lo </a:t>
            </a:r>
            <a:r>
              <a:rPr lang="en-US" sz="3600" err="1">
                <a:ea typeface="+mj-lt"/>
                <a:cs typeface="+mj-lt"/>
              </a:rPr>
              <a:t>stesso</a:t>
            </a:r>
            <a:r>
              <a:rPr lang="en-US" sz="3600" dirty="0">
                <a:ea typeface="+mj-lt"/>
                <a:cs typeface="+mj-lt"/>
              </a:rPr>
              <a:t> di </a:t>
            </a:r>
            <a:r>
              <a:rPr lang="en-US" sz="3600" err="1">
                <a:ea typeface="+mj-lt"/>
                <a:cs typeface="+mj-lt"/>
              </a:rPr>
              <a:t>ciò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che</a:t>
            </a:r>
            <a:r>
              <a:rPr lang="en-US" sz="3600" dirty="0">
                <a:ea typeface="+mj-lt"/>
                <a:cs typeface="+mj-lt"/>
              </a:rPr>
              <a:t> è sotto le </a:t>
            </a:r>
            <a:r>
              <a:rPr lang="en-US" sz="3600" err="1">
                <a:ea typeface="+mj-lt"/>
                <a:cs typeface="+mj-lt"/>
              </a:rPr>
              <a:t>leggi</a:t>
            </a:r>
            <a:r>
              <a:rPr lang="en-US" sz="3600" dirty="0">
                <a:ea typeface="+mj-lt"/>
                <a:cs typeface="+mj-lt"/>
              </a:rPr>
              <a:t> del tempo. Non </a:t>
            </a:r>
            <a:r>
              <a:rPr lang="en-US" sz="3600" err="1">
                <a:ea typeface="+mj-lt"/>
                <a:cs typeface="+mj-lt"/>
              </a:rPr>
              <a:t>sono</a:t>
            </a:r>
            <a:r>
              <a:rPr lang="en-US" sz="3600" dirty="0">
                <a:ea typeface="+mj-lt"/>
                <a:cs typeface="+mj-lt"/>
              </a:rPr>
              <a:t> un </a:t>
            </a:r>
            <a:r>
              <a:rPr lang="en-US" sz="3600" err="1">
                <a:ea typeface="+mj-lt"/>
                <a:cs typeface="+mj-lt"/>
              </a:rPr>
              <a:t>altro</a:t>
            </a:r>
            <a:r>
              <a:rPr lang="en-US" sz="3600" dirty="0">
                <a:ea typeface="+mj-lt"/>
                <a:cs typeface="+mj-lt"/>
              </a:rPr>
              <a:t> e un </a:t>
            </a:r>
            <a:r>
              <a:rPr lang="en-US" sz="3600" err="1">
                <a:ea typeface="+mj-lt"/>
                <a:cs typeface="+mj-lt"/>
              </a:rPr>
              <a:t>altro</a:t>
            </a:r>
            <a:r>
              <a:rPr lang="en-US" sz="3600" dirty="0">
                <a:ea typeface="+mj-lt"/>
                <a:cs typeface="+mj-lt"/>
              </a:rPr>
              <a:t> (</a:t>
            </a:r>
            <a:r>
              <a:rPr lang="en-US" sz="3600" err="1">
                <a:ea typeface="+mj-lt"/>
                <a:cs typeface="+mj-lt"/>
              </a:rPr>
              <a:t>ἄλλος</a:t>
            </a:r>
            <a:r>
              <a:rPr lang="en-US" sz="3600" dirty="0">
                <a:ea typeface="+mj-lt"/>
                <a:cs typeface="+mj-lt"/>
              </a:rPr>
              <a:t> καὶ </a:t>
            </a:r>
            <a:r>
              <a:rPr lang="en-US" sz="3600" err="1">
                <a:ea typeface="+mj-lt"/>
                <a:cs typeface="+mj-lt"/>
              </a:rPr>
              <a:t>ἄλλος</a:t>
            </a:r>
            <a:r>
              <a:rPr lang="en-US" sz="3600" dirty="0">
                <a:ea typeface="+mj-lt"/>
                <a:cs typeface="+mj-lt"/>
              </a:rPr>
              <a:t>) – non </a:t>
            </a:r>
            <a:r>
              <a:rPr lang="en-US" sz="3600" err="1">
                <a:ea typeface="+mj-lt"/>
                <a:cs typeface="+mj-lt"/>
              </a:rPr>
              <a:t>sia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mai</a:t>
            </a:r>
            <a:r>
              <a:rPr lang="en-US" sz="3600" dirty="0">
                <a:ea typeface="+mj-lt"/>
                <a:cs typeface="+mj-lt"/>
              </a:rPr>
              <a:t>! – </a:t>
            </a:r>
            <a:r>
              <a:rPr lang="en-US" sz="3600" err="1">
                <a:ea typeface="+mj-lt"/>
                <a:cs typeface="+mj-lt"/>
              </a:rPr>
              <a:t>perché</a:t>
            </a:r>
            <a:r>
              <a:rPr lang="en-US" sz="3600" dirty="0">
                <a:ea typeface="+mj-lt"/>
                <a:cs typeface="+mj-lt"/>
              </a:rPr>
              <a:t> le due </a:t>
            </a:r>
            <a:r>
              <a:rPr lang="en-US" sz="3600" err="1">
                <a:ea typeface="+mj-lt"/>
                <a:cs typeface="+mj-lt"/>
              </a:rPr>
              <a:t>entità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sono</a:t>
            </a:r>
            <a:r>
              <a:rPr lang="en-US" sz="3600" dirty="0">
                <a:ea typeface="+mj-lt"/>
                <a:cs typeface="+mj-lt"/>
              </a:rPr>
              <a:t> in </a:t>
            </a:r>
            <a:r>
              <a:rPr lang="en-US" sz="3600" err="1">
                <a:ea typeface="+mj-lt"/>
                <a:cs typeface="+mj-lt"/>
              </a:rPr>
              <a:t>realtà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una</a:t>
            </a:r>
            <a:r>
              <a:rPr lang="en-US" sz="3600" dirty="0">
                <a:ea typeface="+mj-lt"/>
                <a:cs typeface="+mj-lt"/>
              </a:rPr>
              <a:t> sola per via della </a:t>
            </a:r>
            <a:r>
              <a:rPr lang="en-US" sz="3600" err="1">
                <a:ea typeface="+mj-lt"/>
                <a:cs typeface="+mj-lt"/>
              </a:rPr>
              <a:t>mescolanza</a:t>
            </a:r>
            <a:r>
              <a:rPr lang="en-US" sz="3600" dirty="0">
                <a:ea typeface="+mj-lt"/>
                <a:cs typeface="+mj-lt"/>
              </a:rPr>
              <a:t> (</a:t>
            </a:r>
            <a:r>
              <a:rPr lang="en-US" sz="3600" err="1">
                <a:ea typeface="+mj-lt"/>
                <a:cs typeface="+mj-lt"/>
              </a:rPr>
              <a:t>σύγκρ</a:t>
            </a:r>
            <a:r>
              <a:rPr lang="en-US" sz="3600" dirty="0">
                <a:ea typeface="+mj-lt"/>
                <a:cs typeface="+mj-lt"/>
              </a:rPr>
              <a:t>α</a:t>
            </a:r>
            <a:r>
              <a:rPr lang="en-US" sz="3600" err="1">
                <a:ea typeface="+mj-lt"/>
                <a:cs typeface="+mj-lt"/>
              </a:rPr>
              <a:t>σις</a:t>
            </a:r>
            <a:r>
              <a:rPr lang="en-US" sz="3600" dirty="0">
                <a:ea typeface="+mj-lt"/>
                <a:cs typeface="+mj-lt"/>
              </a:rPr>
              <a:t>), </a:t>
            </a:r>
            <a:r>
              <a:rPr lang="en-US" sz="3600" err="1">
                <a:ea typeface="+mj-lt"/>
                <a:cs typeface="+mj-lt"/>
              </a:rPr>
              <a:t>poiché</a:t>
            </a:r>
            <a:r>
              <a:rPr lang="en-US" sz="3600" dirty="0">
                <a:ea typeface="+mj-lt"/>
                <a:cs typeface="+mj-lt"/>
              </a:rPr>
              <a:t> Dio </a:t>
            </a:r>
            <a:r>
              <a:rPr lang="en-US" sz="3600" err="1">
                <a:ea typeface="+mj-lt"/>
                <a:cs typeface="+mj-lt"/>
              </a:rPr>
              <a:t>si</a:t>
            </a:r>
            <a:r>
              <a:rPr lang="en-US" sz="3600" dirty="0">
                <a:ea typeface="+mj-lt"/>
                <a:cs typeface="+mj-lt"/>
              </a:rPr>
              <a:t> è </a:t>
            </a:r>
            <a:r>
              <a:rPr lang="en-US" sz="3600" err="1">
                <a:ea typeface="+mj-lt"/>
                <a:cs typeface="+mj-lt"/>
              </a:rPr>
              <a:t>fatto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uomo</a:t>
            </a:r>
            <a:r>
              <a:rPr lang="en-US" sz="3600" dirty="0">
                <a:ea typeface="+mj-lt"/>
                <a:cs typeface="+mj-lt"/>
              </a:rPr>
              <a:t> e </a:t>
            </a:r>
            <a:r>
              <a:rPr lang="en-US" sz="3600" err="1">
                <a:ea typeface="+mj-lt"/>
                <a:cs typeface="+mj-lt"/>
              </a:rPr>
              <a:t>l’uomo</a:t>
            </a:r>
            <a:r>
              <a:rPr lang="en-US" sz="3600" dirty="0">
                <a:ea typeface="+mj-lt"/>
                <a:cs typeface="+mj-lt"/>
              </a:rPr>
              <a:t> è </a:t>
            </a:r>
            <a:r>
              <a:rPr lang="en-US" sz="3600" err="1">
                <a:ea typeface="+mj-lt"/>
                <a:cs typeface="+mj-lt"/>
              </a:rPr>
              <a:t>stato</a:t>
            </a:r>
            <a:r>
              <a:rPr lang="en-US" sz="3600" dirty="0">
                <a:ea typeface="+mj-lt"/>
                <a:cs typeface="+mj-lt"/>
              </a:rPr>
              <a:t> </a:t>
            </a:r>
            <a:r>
              <a:rPr lang="en-US" sz="3600" err="1">
                <a:ea typeface="+mj-lt"/>
                <a:cs typeface="+mj-lt"/>
              </a:rPr>
              <a:t>fatto</a:t>
            </a:r>
            <a:r>
              <a:rPr lang="en-US" sz="3600" dirty="0">
                <a:ea typeface="+mj-lt"/>
                <a:cs typeface="+mj-lt"/>
              </a:rPr>
              <a:t> Dio, </a:t>
            </a:r>
            <a:r>
              <a:rPr lang="en-US" sz="3600" err="1">
                <a:ea typeface="+mj-lt"/>
                <a:cs typeface="+mj-lt"/>
              </a:rPr>
              <a:t>così</a:t>
            </a:r>
            <a:r>
              <a:rPr lang="en-US" sz="3600" dirty="0">
                <a:ea typeface="+mj-lt"/>
                <a:cs typeface="+mj-lt"/>
              </a:rPr>
              <a:t> o </a:t>
            </a:r>
            <a:r>
              <a:rPr lang="en-US" sz="3600" err="1">
                <a:ea typeface="+mj-lt"/>
                <a:cs typeface="+mj-lt"/>
              </a:rPr>
              <a:t>comunque</a:t>
            </a:r>
            <a:r>
              <a:rPr lang="en-US" sz="3600" dirty="0">
                <a:ea typeface="+mj-lt"/>
                <a:cs typeface="+mj-lt"/>
              </a:rPr>
              <a:t> uno </a:t>
            </a:r>
            <a:r>
              <a:rPr lang="en-US" sz="3600" err="1">
                <a:ea typeface="+mj-lt"/>
                <a:cs typeface="+mj-lt"/>
              </a:rPr>
              <a:t>voglia</a:t>
            </a:r>
            <a:r>
              <a:rPr lang="en-US" sz="3600" dirty="0">
                <a:ea typeface="+mj-lt"/>
                <a:cs typeface="+mj-lt"/>
              </a:rPr>
              <a:t> dire.</a:t>
            </a:r>
            <a:endParaRPr lang="en-US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54308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9E5B0-1BF9-EF61-20A2-9AB6EB049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294" y="451389"/>
            <a:ext cx="10889411" cy="595507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3600" dirty="0">
                <a:latin typeface="Times New Roman"/>
                <a:cs typeface="Times New Roman"/>
              </a:rPr>
              <a:t>Leo M., </a:t>
            </a:r>
            <a:r>
              <a:rPr lang="en-US" sz="3600" i="1" dirty="0">
                <a:latin typeface="Times New Roman"/>
                <a:cs typeface="Times New Roman"/>
              </a:rPr>
              <a:t>ep</a:t>
            </a:r>
            <a:r>
              <a:rPr lang="en-US" sz="3600" dirty="0">
                <a:latin typeface="Times New Roman"/>
                <a:cs typeface="Times New Roman"/>
              </a:rPr>
              <a:t>. 28, 3</a:t>
            </a:r>
            <a:br>
              <a:rPr lang="en-US" sz="3600" dirty="0">
                <a:latin typeface="Times New Roman"/>
                <a:cs typeface="Times New Roman"/>
              </a:rPr>
            </a:br>
            <a:r>
              <a:rPr lang="en-US" sz="3600" dirty="0">
                <a:latin typeface="Times New Roman"/>
                <a:cs typeface="Times New Roman"/>
              </a:rPr>
              <a:t>Dal </a:t>
            </a:r>
            <a:r>
              <a:rPr lang="en-US" sz="3600" err="1">
                <a:latin typeface="Times New Roman"/>
                <a:cs typeface="Times New Roman"/>
              </a:rPr>
              <a:t>momento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che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permangono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integre</a:t>
            </a:r>
            <a:r>
              <a:rPr lang="en-US" sz="3600" dirty="0">
                <a:latin typeface="Times New Roman"/>
                <a:cs typeface="Times New Roman"/>
              </a:rPr>
              <a:t> le </a:t>
            </a:r>
            <a:r>
              <a:rPr lang="en-US" sz="3600" err="1">
                <a:latin typeface="Times New Roman"/>
                <a:cs typeface="Times New Roman"/>
              </a:rPr>
              <a:t>proprietà</a:t>
            </a:r>
            <a:r>
              <a:rPr lang="en-US" sz="3600" dirty="0">
                <a:latin typeface="Times New Roman"/>
                <a:cs typeface="Times New Roman"/>
              </a:rPr>
              <a:t> di </a:t>
            </a:r>
            <a:r>
              <a:rPr lang="en-US" sz="3600" err="1">
                <a:latin typeface="Times New Roman"/>
                <a:cs typeface="Times New Roman"/>
              </a:rPr>
              <a:t>entrambe</a:t>
            </a:r>
            <a:r>
              <a:rPr lang="en-US" sz="3600" dirty="0">
                <a:latin typeface="Times New Roman"/>
                <a:cs typeface="Times New Roman"/>
              </a:rPr>
              <a:t> le nature e le </a:t>
            </a:r>
            <a:r>
              <a:rPr lang="en-US" sz="3600" err="1">
                <a:latin typeface="Times New Roman"/>
                <a:cs typeface="Times New Roman"/>
              </a:rPr>
              <a:t>sostanze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che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convergono</a:t>
            </a:r>
            <a:r>
              <a:rPr lang="en-US" sz="3600" dirty="0">
                <a:latin typeface="Times New Roman"/>
                <a:cs typeface="Times New Roman"/>
              </a:rPr>
              <a:t> in </a:t>
            </a:r>
            <a:r>
              <a:rPr lang="en-US" sz="3600" err="1">
                <a:latin typeface="Times New Roman"/>
                <a:cs typeface="Times New Roman"/>
              </a:rPr>
              <a:t>una</a:t>
            </a:r>
            <a:r>
              <a:rPr lang="en-US" sz="3600" dirty="0">
                <a:latin typeface="Times New Roman"/>
                <a:cs typeface="Times New Roman"/>
              </a:rPr>
              <a:t> sola persona, </a:t>
            </a:r>
            <a:r>
              <a:rPr lang="en-US" sz="3600" err="1">
                <a:latin typeface="Times New Roman"/>
                <a:cs typeface="Times New Roman"/>
              </a:rPr>
              <a:t>dall’altezza</a:t>
            </a:r>
            <a:r>
              <a:rPr lang="en-US" sz="3600" dirty="0">
                <a:latin typeface="Times New Roman"/>
                <a:cs typeface="Times New Roman"/>
              </a:rPr>
              <a:t> è </a:t>
            </a:r>
            <a:r>
              <a:rPr lang="en-US" sz="3600" err="1">
                <a:latin typeface="Times New Roman"/>
                <a:cs typeface="Times New Roman"/>
              </a:rPr>
              <a:t>stata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assunta</a:t>
            </a:r>
            <a:r>
              <a:rPr lang="en-US" sz="3600" dirty="0">
                <a:latin typeface="Times New Roman"/>
                <a:cs typeface="Times New Roman"/>
              </a:rPr>
              <a:t> la </a:t>
            </a:r>
            <a:r>
              <a:rPr lang="en-US" sz="3600" err="1">
                <a:latin typeface="Times New Roman"/>
                <a:cs typeface="Times New Roman"/>
              </a:rPr>
              <a:t>miseria</a:t>
            </a:r>
            <a:r>
              <a:rPr lang="en-US" sz="3600" dirty="0">
                <a:latin typeface="Times New Roman"/>
                <a:cs typeface="Times New Roman"/>
              </a:rPr>
              <a:t> e </a:t>
            </a:r>
            <a:r>
              <a:rPr lang="en-US" sz="3600" err="1">
                <a:latin typeface="Times New Roman"/>
                <a:cs typeface="Times New Roman"/>
              </a:rPr>
              <a:t>dalla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potenza</a:t>
            </a:r>
            <a:r>
              <a:rPr lang="en-US" sz="3600" dirty="0">
                <a:latin typeface="Times New Roman"/>
                <a:cs typeface="Times New Roman"/>
              </a:rPr>
              <a:t> la </a:t>
            </a:r>
            <a:r>
              <a:rPr lang="en-US" sz="3600" err="1">
                <a:latin typeface="Times New Roman"/>
                <a:cs typeface="Times New Roman"/>
              </a:rPr>
              <a:t>fragilità</a:t>
            </a:r>
            <a:r>
              <a:rPr lang="en-US" sz="3600" dirty="0">
                <a:latin typeface="Times New Roman"/>
                <a:cs typeface="Times New Roman"/>
              </a:rPr>
              <a:t> e </a:t>
            </a:r>
            <a:r>
              <a:rPr lang="en-US" sz="3600" err="1">
                <a:latin typeface="Times New Roman"/>
                <a:cs typeface="Times New Roman"/>
              </a:rPr>
              <a:t>dall’immortalità</a:t>
            </a:r>
            <a:r>
              <a:rPr lang="en-US" sz="3600" dirty="0">
                <a:latin typeface="Times New Roman"/>
                <a:cs typeface="Times New Roman"/>
              </a:rPr>
              <a:t> la </a:t>
            </a:r>
            <a:r>
              <a:rPr lang="en-US" sz="3600" err="1">
                <a:latin typeface="Times New Roman"/>
                <a:cs typeface="Times New Roman"/>
              </a:rPr>
              <a:t>mortalità</a:t>
            </a:r>
            <a:r>
              <a:rPr lang="en-US" sz="3600" dirty="0">
                <a:latin typeface="Times New Roman"/>
                <a:cs typeface="Times New Roman"/>
              </a:rPr>
              <a:t>. </a:t>
            </a:r>
            <a:r>
              <a:rPr lang="en-US" sz="3600" err="1">
                <a:latin typeface="Times New Roman"/>
                <a:cs typeface="Times New Roman"/>
              </a:rPr>
              <a:t>Perché</a:t>
            </a:r>
            <a:r>
              <a:rPr lang="en-US" sz="3600" dirty="0">
                <a:latin typeface="Times New Roman"/>
                <a:cs typeface="Times New Roman"/>
              </a:rPr>
              <a:t> la natura </a:t>
            </a:r>
            <a:r>
              <a:rPr lang="en-US" sz="3600" err="1">
                <a:latin typeface="Times New Roman"/>
                <a:cs typeface="Times New Roman"/>
              </a:rPr>
              <a:t>inviolabile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si</a:t>
            </a:r>
            <a:r>
              <a:rPr lang="en-US" sz="3600" dirty="0">
                <a:latin typeface="Times New Roman"/>
                <a:cs typeface="Times New Roman"/>
              </a:rPr>
              <a:t> è </a:t>
            </a:r>
            <a:r>
              <a:rPr lang="en-US" sz="3600" err="1">
                <a:latin typeface="Times New Roman"/>
                <a:cs typeface="Times New Roman"/>
              </a:rPr>
              <a:t>unita</a:t>
            </a:r>
            <a:r>
              <a:rPr lang="en-US" sz="3600" dirty="0">
                <a:latin typeface="Times New Roman"/>
                <a:cs typeface="Times New Roman"/>
              </a:rPr>
              <a:t> alla natura </a:t>
            </a:r>
            <a:r>
              <a:rPr lang="en-US" sz="3600" err="1">
                <a:latin typeface="Times New Roman"/>
                <a:cs typeface="Times New Roman"/>
              </a:rPr>
              <a:t>passibile</a:t>
            </a:r>
            <a:r>
              <a:rPr lang="en-US" sz="3600" dirty="0">
                <a:latin typeface="Times New Roman"/>
                <a:cs typeface="Times New Roman"/>
              </a:rPr>
              <a:t> per </a:t>
            </a:r>
            <a:r>
              <a:rPr lang="en-US" sz="3600" err="1">
                <a:latin typeface="Times New Roman"/>
                <a:cs typeface="Times New Roman"/>
              </a:rPr>
              <a:t>saldare</a:t>
            </a:r>
            <a:r>
              <a:rPr lang="en-US" sz="3600" dirty="0">
                <a:latin typeface="Times New Roman"/>
                <a:cs typeface="Times New Roman"/>
              </a:rPr>
              <a:t> il </a:t>
            </a:r>
            <a:r>
              <a:rPr lang="en-US" sz="3600" err="1">
                <a:latin typeface="Times New Roman"/>
                <a:cs typeface="Times New Roman"/>
              </a:rPr>
              <a:t>debito</a:t>
            </a:r>
            <a:r>
              <a:rPr lang="en-US" sz="3600" dirty="0">
                <a:latin typeface="Times New Roman"/>
                <a:cs typeface="Times New Roman"/>
              </a:rPr>
              <a:t> della nostra </a:t>
            </a:r>
            <a:r>
              <a:rPr lang="en-US" sz="3600" err="1">
                <a:latin typeface="Times New Roman"/>
                <a:cs typeface="Times New Roman"/>
              </a:rPr>
              <a:t>condizione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umana</a:t>
            </a:r>
            <a:r>
              <a:rPr lang="en-US" sz="3600" dirty="0">
                <a:latin typeface="Times New Roman"/>
                <a:cs typeface="Times New Roman"/>
              </a:rPr>
              <a:t>, di modo </a:t>
            </a:r>
            <a:r>
              <a:rPr lang="en-US" sz="3600" err="1">
                <a:latin typeface="Times New Roman"/>
                <a:cs typeface="Times New Roman"/>
              </a:rPr>
              <a:t>che</a:t>
            </a:r>
            <a:r>
              <a:rPr lang="en-US" sz="3600" dirty="0">
                <a:latin typeface="Times New Roman"/>
                <a:cs typeface="Times New Roman"/>
              </a:rPr>
              <a:t>, come </a:t>
            </a:r>
            <a:r>
              <a:rPr lang="en-US" sz="3600" err="1">
                <a:latin typeface="Times New Roman"/>
                <a:cs typeface="Times New Roman"/>
              </a:rPr>
              <a:t>conveniva</a:t>
            </a:r>
            <a:r>
              <a:rPr lang="en-US" sz="3600" dirty="0">
                <a:latin typeface="Times New Roman"/>
                <a:cs typeface="Times New Roman"/>
              </a:rPr>
              <a:t> alla nostra </a:t>
            </a:r>
            <a:r>
              <a:rPr lang="en-US" sz="3600" err="1">
                <a:latin typeface="Times New Roman"/>
                <a:cs typeface="Times New Roman"/>
              </a:rPr>
              <a:t>guarigione</a:t>
            </a:r>
            <a:r>
              <a:rPr lang="en-US" sz="3600" dirty="0">
                <a:latin typeface="Times New Roman"/>
                <a:cs typeface="Times New Roman"/>
              </a:rPr>
              <a:t>, «</a:t>
            </a:r>
            <a:r>
              <a:rPr lang="en-US" sz="3600" err="1">
                <a:latin typeface="Times New Roman"/>
                <a:cs typeface="Times New Roman"/>
              </a:rPr>
              <a:t>l’unico</a:t>
            </a:r>
            <a:r>
              <a:rPr lang="en-US" sz="3600" dirty="0">
                <a:latin typeface="Times New Roman"/>
                <a:cs typeface="Times New Roman"/>
              </a:rPr>
              <a:t> e solo </a:t>
            </a:r>
            <a:r>
              <a:rPr lang="en-US" sz="3600" err="1">
                <a:latin typeface="Times New Roman"/>
                <a:cs typeface="Times New Roman"/>
              </a:rPr>
              <a:t>mediatore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fra</a:t>
            </a:r>
            <a:r>
              <a:rPr lang="en-US" sz="3600" dirty="0">
                <a:latin typeface="Times New Roman"/>
                <a:cs typeface="Times New Roman"/>
              </a:rPr>
              <a:t> Dio e </a:t>
            </a:r>
            <a:r>
              <a:rPr lang="en-US" sz="3600" err="1">
                <a:latin typeface="Times New Roman"/>
                <a:cs typeface="Times New Roman"/>
              </a:rPr>
              <a:t>gli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uomini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err="1">
                <a:latin typeface="Times New Roman"/>
                <a:cs typeface="Times New Roman"/>
              </a:rPr>
              <a:t>l’uomo</a:t>
            </a:r>
            <a:r>
              <a:rPr lang="en-US" sz="3600" dirty="0">
                <a:latin typeface="Times New Roman"/>
                <a:cs typeface="Times New Roman"/>
              </a:rPr>
              <a:t> Cristo Gesù» (</a:t>
            </a:r>
            <a:r>
              <a:rPr lang="en-US" sz="3600" i="1" dirty="0">
                <a:latin typeface="Times New Roman"/>
                <a:cs typeface="Times New Roman"/>
              </a:rPr>
              <a:t>1 Tim</a:t>
            </a:r>
            <a:r>
              <a:rPr lang="en-US" sz="3600" dirty="0">
                <a:latin typeface="Times New Roman"/>
                <a:cs typeface="Times New Roman"/>
              </a:rPr>
              <a:t>. 2,5), </a:t>
            </a:r>
            <a:r>
              <a:rPr lang="en-US" sz="3600" err="1">
                <a:latin typeface="Times New Roman"/>
                <a:cs typeface="Times New Roman"/>
              </a:rPr>
              <a:t>potesse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morire</a:t>
            </a:r>
            <a:r>
              <a:rPr lang="en-US" sz="3600" dirty="0">
                <a:latin typeface="Times New Roman"/>
                <a:cs typeface="Times New Roman"/>
              </a:rPr>
              <a:t> in base alla </a:t>
            </a:r>
            <a:r>
              <a:rPr lang="en-US" sz="3600" err="1">
                <a:latin typeface="Times New Roman"/>
                <a:cs typeface="Times New Roman"/>
              </a:rPr>
              <a:t>condizione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umana</a:t>
            </a:r>
            <a:r>
              <a:rPr lang="en-US" sz="3600" dirty="0">
                <a:latin typeface="Times New Roman"/>
                <a:cs typeface="Times New Roman"/>
              </a:rPr>
              <a:t> e non </a:t>
            </a:r>
            <a:r>
              <a:rPr lang="en-US" sz="3600" err="1">
                <a:latin typeface="Times New Roman"/>
                <a:cs typeface="Times New Roman"/>
              </a:rPr>
              <a:t>potesse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morire</a:t>
            </a:r>
            <a:r>
              <a:rPr lang="en-US" sz="3600" dirty="0">
                <a:latin typeface="Times New Roman"/>
                <a:cs typeface="Times New Roman"/>
              </a:rPr>
              <a:t> in base alla </a:t>
            </a:r>
            <a:r>
              <a:rPr lang="en-US" sz="3600" err="1">
                <a:latin typeface="Times New Roman"/>
                <a:cs typeface="Times New Roman"/>
              </a:rPr>
              <a:t>condizione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err="1">
                <a:latin typeface="Times New Roman"/>
                <a:cs typeface="Times New Roman"/>
              </a:rPr>
              <a:t>divina</a:t>
            </a:r>
            <a:r>
              <a:rPr lang="en-US" sz="3600" dirty="0">
                <a:latin typeface="Times New Roman"/>
                <a:cs typeface="Times New Roman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58524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040A0-1557-A4D0-2B11-267CAF230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197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dirty="0">
                <a:latin typeface="Times New Roman"/>
                <a:cs typeface="Times New Roman"/>
              </a:rPr>
              <a:t>Dal </a:t>
            </a:r>
            <a:r>
              <a:rPr lang="en-US" dirty="0" err="1">
                <a:latin typeface="Times New Roman"/>
                <a:cs typeface="Times New Roman"/>
              </a:rPr>
              <a:t>Simbolo</a:t>
            </a:r>
            <a:r>
              <a:rPr lang="en-US" dirty="0">
                <a:latin typeface="Times New Roman"/>
                <a:cs typeface="Times New Roman"/>
              </a:rPr>
              <a:t> di Calcedonia (451)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Generato dal Padre prima di tutti </a:t>
            </a:r>
            <a:r>
              <a:rPr lang="en-US" dirty="0" err="1">
                <a:latin typeface="Times New Roman"/>
                <a:cs typeface="Times New Roman"/>
              </a:rPr>
              <a:t>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secoli</a:t>
            </a:r>
            <a:r>
              <a:rPr lang="en-US" dirty="0">
                <a:latin typeface="Times New Roman"/>
                <a:cs typeface="Times New Roman"/>
              </a:rPr>
              <a:t> secondo la </a:t>
            </a:r>
            <a:r>
              <a:rPr lang="en-US" dirty="0" err="1">
                <a:latin typeface="Times New Roman"/>
                <a:cs typeface="Times New Roman"/>
              </a:rPr>
              <a:t>divinita</a:t>
            </a:r>
            <a:r>
              <a:rPr lang="en-US" dirty="0">
                <a:latin typeface="Times New Roman"/>
                <a:cs typeface="Times New Roman"/>
              </a:rPr>
              <a:t>, in </a:t>
            </a:r>
            <a:r>
              <a:rPr lang="en-US" dirty="0" err="1">
                <a:latin typeface="Times New Roman"/>
                <a:cs typeface="Times New Roman"/>
              </a:rPr>
              <a:t>questi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ultimi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giorni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egli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stesso</a:t>
            </a:r>
            <a:r>
              <a:rPr lang="en-US" dirty="0">
                <a:latin typeface="Times New Roman"/>
                <a:cs typeface="Times New Roman"/>
              </a:rPr>
              <a:t> e </a:t>
            </a:r>
            <a:r>
              <a:rPr lang="en-US" dirty="0" err="1">
                <a:latin typeface="Times New Roman"/>
                <a:cs typeface="Times New Roman"/>
              </a:rPr>
              <a:t>nato</a:t>
            </a:r>
            <a:r>
              <a:rPr lang="en-US" dirty="0">
                <a:latin typeface="Times New Roman"/>
                <a:cs typeface="Times New Roman"/>
              </a:rPr>
              <a:t> da Maria </a:t>
            </a:r>
            <a:r>
              <a:rPr lang="en-US" dirty="0" err="1">
                <a:latin typeface="Times New Roman"/>
                <a:cs typeface="Times New Roman"/>
              </a:rPr>
              <a:t>Vergine</a:t>
            </a:r>
            <a:r>
              <a:rPr lang="en-US" dirty="0">
                <a:latin typeface="Times New Roman"/>
                <a:cs typeface="Times New Roman"/>
              </a:rPr>
              <a:t> Madre di Dio secondo </a:t>
            </a:r>
            <a:r>
              <a:rPr lang="en-US" dirty="0" err="1">
                <a:latin typeface="Times New Roman"/>
                <a:cs typeface="Times New Roman"/>
              </a:rPr>
              <a:t>l’umanita</a:t>
            </a:r>
            <a:r>
              <a:rPr lang="en-US" dirty="0">
                <a:latin typeface="Times New Roman"/>
                <a:cs typeface="Times New Roman"/>
              </a:rPr>
              <a:t>, per </a:t>
            </a:r>
            <a:r>
              <a:rPr lang="en-US" dirty="0" err="1">
                <a:latin typeface="Times New Roman"/>
                <a:cs typeface="Times New Roman"/>
              </a:rPr>
              <a:t>noi</a:t>
            </a:r>
            <a:r>
              <a:rPr lang="en-US" dirty="0">
                <a:latin typeface="Times New Roman"/>
                <a:cs typeface="Times New Roman"/>
              </a:rPr>
              <a:t> e per la nostra </a:t>
            </a:r>
            <a:r>
              <a:rPr lang="en-US" dirty="0" err="1">
                <a:latin typeface="Times New Roman"/>
                <a:cs typeface="Times New Roman"/>
              </a:rPr>
              <a:t>salvezza</a:t>
            </a:r>
            <a:r>
              <a:rPr lang="en-US" dirty="0">
                <a:latin typeface="Times New Roman"/>
                <a:cs typeface="Times New Roman"/>
              </a:rPr>
              <a:t>, uno solo e lo </a:t>
            </a:r>
            <a:r>
              <a:rPr lang="en-US" dirty="0" err="1">
                <a:latin typeface="Times New Roman"/>
                <a:cs typeface="Times New Roman"/>
              </a:rPr>
              <a:t>stesso</a:t>
            </a:r>
            <a:r>
              <a:rPr lang="en-US" dirty="0">
                <a:latin typeface="Times New Roman"/>
                <a:cs typeface="Times New Roman"/>
              </a:rPr>
              <a:t> Cristo, Figlio, Signore, </a:t>
            </a:r>
            <a:r>
              <a:rPr lang="en-US" dirty="0" err="1">
                <a:latin typeface="Times New Roman"/>
                <a:cs typeface="Times New Roman"/>
              </a:rPr>
              <a:t>Unigenito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che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si</a:t>
            </a:r>
            <a:r>
              <a:rPr lang="en-US" dirty="0">
                <a:latin typeface="Times New Roman"/>
                <a:cs typeface="Times New Roman"/>
              </a:rPr>
              <a:t> fa </a:t>
            </a:r>
            <a:r>
              <a:rPr lang="en-US" dirty="0" err="1">
                <a:latin typeface="Times New Roman"/>
                <a:cs typeface="Times New Roman"/>
              </a:rPr>
              <a:t>conoscere</a:t>
            </a:r>
            <a:r>
              <a:rPr lang="en-US" dirty="0">
                <a:latin typeface="Times New Roman"/>
                <a:cs typeface="Times New Roman"/>
              </a:rPr>
              <a:t> in due nature unite ma non confuse, </a:t>
            </a:r>
            <a:r>
              <a:rPr lang="en-US" dirty="0" err="1">
                <a:latin typeface="Times New Roman"/>
                <a:cs typeface="Times New Roman"/>
              </a:rPr>
              <a:t>immutabili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indivisibili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inseparabili</a:t>
            </a:r>
            <a:r>
              <a:rPr lang="en-US" dirty="0">
                <a:latin typeface="Times New Roman"/>
                <a:cs typeface="Times New Roman"/>
              </a:rPr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503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03B65-0153-8FCA-72E6-C0503864E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8204"/>
          </a:xfrm>
        </p:spPr>
        <p:txBody>
          <a:bodyPr>
            <a:noAutofit/>
          </a:bodyPr>
          <a:lstStyle/>
          <a:p>
            <a:pPr algn="r"/>
            <a:r>
              <a:rPr lang="en-US" i="1" dirty="0" err="1">
                <a:ea typeface="+mj-lt"/>
                <a:cs typeface="+mj-lt"/>
              </a:rPr>
              <a:t>Henoticon</a:t>
            </a:r>
            <a:r>
              <a:rPr lang="en-US" dirty="0">
                <a:ea typeface="+mj-lt"/>
                <a:cs typeface="+mj-lt"/>
              </a:rPr>
              <a:t> (Zenone, 482)</a:t>
            </a:r>
            <a:br>
              <a:rPr lang="en-US" dirty="0">
                <a:ea typeface="+mj-lt"/>
                <a:cs typeface="+mj-lt"/>
              </a:rPr>
            </a:br>
            <a:r>
              <a:rPr lang="en-US" i="1" dirty="0">
                <a:ea typeface="+mj-lt"/>
                <a:cs typeface="+mj-lt"/>
              </a:rPr>
              <a:t>apud</a:t>
            </a:r>
            <a:r>
              <a:rPr lang="en-US" dirty="0">
                <a:ea typeface="+mj-lt"/>
                <a:cs typeface="+mj-lt"/>
              </a:rPr>
              <a:t> Evag. Sch., </a:t>
            </a:r>
            <a:r>
              <a:rPr lang="en-US" i="1" dirty="0">
                <a:ea typeface="+mj-lt"/>
                <a:cs typeface="+mj-lt"/>
              </a:rPr>
              <a:t>h. e.</a:t>
            </a:r>
            <a:r>
              <a:rPr lang="en-US" dirty="0">
                <a:ea typeface="+mj-lt"/>
                <a:cs typeface="+mj-lt"/>
              </a:rPr>
              <a:t> 3, 14</a:t>
            </a:r>
            <a:br>
              <a:rPr lang="en-US" dirty="0">
                <a:latin typeface="Aptos Display"/>
                <a:cs typeface="Times New Roman"/>
              </a:rPr>
            </a:br>
            <a:r>
              <a:rPr lang="en-US" dirty="0">
                <a:latin typeface="Aptos Display"/>
                <a:cs typeface="Times New Roman"/>
              </a:rPr>
              <a:t>Noi </a:t>
            </a:r>
            <a:r>
              <a:rPr lang="en-US" dirty="0" err="1">
                <a:latin typeface="Aptos Display"/>
                <a:cs typeface="Times New Roman"/>
              </a:rPr>
              <a:t>confessiamo</a:t>
            </a:r>
            <a:r>
              <a:rPr lang="en-US" dirty="0">
                <a:latin typeface="Aptos Display"/>
                <a:cs typeface="Times New Roman"/>
              </a:rPr>
              <a:t> </a:t>
            </a:r>
            <a:r>
              <a:rPr lang="en-US" dirty="0" err="1">
                <a:latin typeface="Aptos Display"/>
                <a:cs typeface="Times New Roman"/>
              </a:rPr>
              <a:t>che</a:t>
            </a:r>
            <a:r>
              <a:rPr lang="en-US" dirty="0">
                <a:latin typeface="Aptos Display"/>
                <a:cs typeface="Times New Roman"/>
              </a:rPr>
              <a:t> il Figlio </a:t>
            </a:r>
            <a:r>
              <a:rPr lang="en-US" dirty="0" err="1">
                <a:latin typeface="Aptos Display"/>
                <a:cs typeface="Times New Roman"/>
              </a:rPr>
              <a:t>unigenito</a:t>
            </a:r>
            <a:r>
              <a:rPr lang="en-US" dirty="0">
                <a:latin typeface="Aptos Display"/>
                <a:cs typeface="Times New Roman"/>
              </a:rPr>
              <a:t> di Dio, </a:t>
            </a:r>
            <a:r>
              <a:rPr lang="en-US" dirty="0" err="1">
                <a:latin typeface="Aptos Display"/>
                <a:cs typeface="Times New Roman"/>
              </a:rPr>
              <a:t>che</a:t>
            </a:r>
            <a:r>
              <a:rPr lang="en-US" dirty="0">
                <a:latin typeface="Aptos Display"/>
                <a:cs typeface="Times New Roman"/>
              </a:rPr>
              <a:t> è Dio e </a:t>
            </a:r>
            <a:r>
              <a:rPr lang="en-US" dirty="0" err="1">
                <a:latin typeface="Aptos Display"/>
                <a:cs typeface="Times New Roman"/>
              </a:rPr>
              <a:t>si</a:t>
            </a:r>
            <a:r>
              <a:rPr lang="en-US" dirty="0">
                <a:latin typeface="Aptos Display"/>
                <a:cs typeface="Times New Roman"/>
              </a:rPr>
              <a:t> è </a:t>
            </a:r>
            <a:r>
              <a:rPr lang="en-US" dirty="0" err="1">
                <a:latin typeface="Aptos Display"/>
                <a:cs typeface="Times New Roman"/>
              </a:rPr>
              <a:t>veramente</a:t>
            </a:r>
            <a:r>
              <a:rPr lang="en-US" dirty="0">
                <a:latin typeface="Aptos Display"/>
                <a:cs typeface="Times New Roman"/>
              </a:rPr>
              <a:t> </a:t>
            </a:r>
            <a:r>
              <a:rPr lang="en-US" dirty="0" err="1">
                <a:latin typeface="Aptos Display"/>
                <a:cs typeface="Times New Roman"/>
              </a:rPr>
              <a:t>fatto</a:t>
            </a:r>
            <a:r>
              <a:rPr lang="en-US" dirty="0">
                <a:latin typeface="Aptos Display"/>
                <a:cs typeface="Times New Roman"/>
              </a:rPr>
              <a:t> </a:t>
            </a:r>
            <a:r>
              <a:rPr lang="en-US" dirty="0" err="1">
                <a:latin typeface="Aptos Display"/>
                <a:cs typeface="Times New Roman"/>
              </a:rPr>
              <a:t>uomo</a:t>
            </a:r>
            <a:r>
              <a:rPr lang="en-US" dirty="0">
                <a:latin typeface="Aptos Display"/>
                <a:cs typeface="Times New Roman"/>
              </a:rPr>
              <a:t>, è Gesù Cristo nostro Signore, </a:t>
            </a:r>
            <a:r>
              <a:rPr lang="en-US" dirty="0" err="1">
                <a:latin typeface="Aptos Display"/>
                <a:cs typeface="Times New Roman"/>
              </a:rPr>
              <a:t>che</a:t>
            </a:r>
            <a:r>
              <a:rPr lang="en-US" dirty="0">
                <a:latin typeface="Aptos Display"/>
                <a:cs typeface="Times New Roman"/>
              </a:rPr>
              <a:t> </a:t>
            </a:r>
            <a:r>
              <a:rPr lang="en-US" dirty="0" err="1">
                <a:latin typeface="Aptos Display"/>
                <a:cs typeface="Times New Roman"/>
              </a:rPr>
              <a:t>egli</a:t>
            </a:r>
            <a:r>
              <a:rPr lang="en-US" dirty="0">
                <a:latin typeface="Aptos Display"/>
                <a:cs typeface="Times New Roman"/>
              </a:rPr>
              <a:t> è della </a:t>
            </a:r>
            <a:r>
              <a:rPr lang="en-US" dirty="0" err="1">
                <a:latin typeface="Aptos Display"/>
                <a:cs typeface="Times New Roman"/>
              </a:rPr>
              <a:t>stessa</a:t>
            </a:r>
            <a:r>
              <a:rPr lang="en-US" dirty="0">
                <a:latin typeface="Aptos Display"/>
                <a:cs typeface="Times New Roman"/>
              </a:rPr>
              <a:t> </a:t>
            </a:r>
            <a:r>
              <a:rPr lang="en-US" dirty="0" err="1">
                <a:latin typeface="Aptos Display"/>
                <a:cs typeface="Times New Roman"/>
              </a:rPr>
              <a:t>sostanza</a:t>
            </a:r>
            <a:r>
              <a:rPr lang="en-US" dirty="0">
                <a:latin typeface="Aptos Display"/>
                <a:cs typeface="Times New Roman"/>
              </a:rPr>
              <a:t> del Padre secondo la </a:t>
            </a:r>
            <a:r>
              <a:rPr lang="en-US" dirty="0" err="1">
                <a:latin typeface="Aptos Display"/>
                <a:cs typeface="Times New Roman"/>
              </a:rPr>
              <a:t>divinità</a:t>
            </a:r>
            <a:r>
              <a:rPr lang="en-US" dirty="0">
                <a:latin typeface="Aptos Display"/>
                <a:cs typeface="Times New Roman"/>
              </a:rPr>
              <a:t>, e della </a:t>
            </a:r>
            <a:r>
              <a:rPr lang="en-US" dirty="0" err="1">
                <a:latin typeface="Aptos Display"/>
                <a:cs typeface="Times New Roman"/>
              </a:rPr>
              <a:t>stessa</a:t>
            </a:r>
            <a:r>
              <a:rPr lang="en-US" dirty="0">
                <a:latin typeface="Aptos Display"/>
                <a:cs typeface="Times New Roman"/>
              </a:rPr>
              <a:t> nostra </a:t>
            </a:r>
            <a:r>
              <a:rPr lang="en-US" dirty="0" err="1">
                <a:latin typeface="Aptos Display"/>
                <a:cs typeface="Times New Roman"/>
              </a:rPr>
              <a:t>sostanza</a:t>
            </a:r>
            <a:r>
              <a:rPr lang="en-US" dirty="0">
                <a:latin typeface="Aptos Display"/>
                <a:cs typeface="Times New Roman"/>
              </a:rPr>
              <a:t> secondo </a:t>
            </a:r>
            <a:r>
              <a:rPr lang="en-US" dirty="0" err="1">
                <a:latin typeface="Aptos Display"/>
                <a:cs typeface="Times New Roman"/>
              </a:rPr>
              <a:t>l’umanità</a:t>
            </a:r>
            <a:r>
              <a:rPr lang="en-US" dirty="0">
                <a:latin typeface="Aptos Display"/>
                <a:cs typeface="Times New Roman"/>
              </a:rPr>
              <a:t>. Egli è </a:t>
            </a:r>
            <a:r>
              <a:rPr lang="en-US" dirty="0" err="1">
                <a:latin typeface="Aptos Display"/>
                <a:cs typeface="Times New Roman"/>
              </a:rPr>
              <a:t>disceso</a:t>
            </a:r>
            <a:r>
              <a:rPr lang="en-US" dirty="0">
                <a:latin typeface="Aptos Display"/>
                <a:cs typeface="Times New Roman"/>
              </a:rPr>
              <a:t> e </a:t>
            </a:r>
            <a:r>
              <a:rPr lang="en-US" dirty="0" err="1">
                <a:latin typeface="Aptos Display"/>
                <a:cs typeface="Times New Roman"/>
              </a:rPr>
              <a:t>si</a:t>
            </a:r>
            <a:r>
              <a:rPr lang="en-US" dirty="0">
                <a:latin typeface="Aptos Display"/>
                <a:cs typeface="Times New Roman"/>
              </a:rPr>
              <a:t> </a:t>
            </a:r>
            <a:r>
              <a:rPr lang="en-US" dirty="0" err="1">
                <a:latin typeface="Aptos Display"/>
                <a:cs typeface="Times New Roman"/>
              </a:rPr>
              <a:t>fece</a:t>
            </a:r>
            <a:r>
              <a:rPr lang="en-US" dirty="0">
                <a:latin typeface="Aptos Display"/>
                <a:cs typeface="Times New Roman"/>
              </a:rPr>
              <a:t> carne </a:t>
            </a:r>
            <a:r>
              <a:rPr lang="en-US" dirty="0" err="1">
                <a:latin typeface="Aptos Display"/>
                <a:cs typeface="Times New Roman"/>
              </a:rPr>
              <a:t>dallo</a:t>
            </a:r>
            <a:r>
              <a:rPr lang="en-US" dirty="0">
                <a:latin typeface="Aptos Display"/>
                <a:cs typeface="Times New Roman"/>
              </a:rPr>
              <a:t> Spirito Santo e da Maria la </a:t>
            </a:r>
            <a:r>
              <a:rPr lang="en-US" dirty="0" err="1">
                <a:latin typeface="Aptos Display"/>
                <a:cs typeface="Times New Roman"/>
              </a:rPr>
              <a:t>Vergine</a:t>
            </a:r>
            <a:r>
              <a:rPr lang="en-US" dirty="0">
                <a:latin typeface="Aptos Display"/>
                <a:cs typeface="Times New Roman"/>
              </a:rPr>
              <a:t> Madre di Dio. Egli è uno solo e non due.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5652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3EF7E-B24D-6427-A115-729001C30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Terzo </a:t>
            </a:r>
            <a:r>
              <a:rPr lang="en-US" dirty="0" err="1"/>
              <a:t>anatematismo</a:t>
            </a:r>
            <a:br>
              <a:rPr lang="en-US" dirty="0"/>
            </a:br>
            <a:r>
              <a:rPr lang="en-US" dirty="0"/>
              <a:t>del II </a:t>
            </a:r>
            <a:r>
              <a:rPr lang="en-US" dirty="0" err="1"/>
              <a:t>concilio</a:t>
            </a:r>
            <a:r>
              <a:rPr lang="en-US" dirty="0"/>
              <a:t> di </a:t>
            </a:r>
            <a:r>
              <a:rPr lang="en-US" dirty="0" err="1"/>
              <a:t>Costantinopoli</a:t>
            </a:r>
            <a:r>
              <a:rPr lang="en-US" dirty="0"/>
              <a:t> (553)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47BF0-789D-D2A8-C110-0B47B3E9E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 algn="r">
              <a:buNone/>
            </a:pPr>
            <a:r>
              <a:rPr lang="en-US" sz="3600" dirty="0">
                <a:latin typeface="Aptos"/>
                <a:cs typeface="Times New Roman"/>
              </a:rPr>
              <a:t>Se </a:t>
            </a:r>
            <a:r>
              <a:rPr lang="en-US" sz="3600" err="1">
                <a:latin typeface="Aptos"/>
                <a:cs typeface="Times New Roman"/>
              </a:rPr>
              <a:t>qualcuno</a:t>
            </a:r>
            <a:r>
              <a:rPr lang="en-US" sz="3600" dirty="0">
                <a:latin typeface="Aptos"/>
                <a:cs typeface="Times New Roman"/>
              </a:rPr>
              <a:t> dice </a:t>
            </a:r>
            <a:r>
              <a:rPr lang="en-US" sz="3600" err="1">
                <a:latin typeface="Aptos"/>
                <a:cs typeface="Times New Roman"/>
              </a:rPr>
              <a:t>che</a:t>
            </a:r>
            <a:r>
              <a:rPr lang="en-US" sz="3600" dirty="0">
                <a:latin typeface="Aptos"/>
                <a:cs typeface="Times New Roman"/>
              </a:rPr>
              <a:t> uno e il Logos di Dio </a:t>
            </a:r>
            <a:r>
              <a:rPr lang="en-US" sz="3600" err="1">
                <a:latin typeface="Aptos"/>
                <a:cs typeface="Times New Roman"/>
              </a:rPr>
              <a:t>che</a:t>
            </a:r>
            <a:r>
              <a:rPr lang="en-US" sz="3600" dirty="0">
                <a:latin typeface="Aptos"/>
                <a:cs typeface="Times New Roman"/>
              </a:rPr>
              <a:t> ha </a:t>
            </a:r>
            <a:r>
              <a:rPr lang="en-US" sz="3600" err="1">
                <a:latin typeface="Aptos"/>
                <a:cs typeface="Times New Roman"/>
              </a:rPr>
              <a:t>operato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i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miracoli</a:t>
            </a:r>
            <a:r>
              <a:rPr lang="en-US" sz="3600" dirty="0">
                <a:latin typeface="Aptos"/>
                <a:cs typeface="Times New Roman"/>
              </a:rPr>
              <a:t> e un </a:t>
            </a:r>
            <a:r>
              <a:rPr lang="en-US" sz="3600" err="1">
                <a:latin typeface="Aptos"/>
                <a:cs typeface="Times New Roman"/>
              </a:rPr>
              <a:t>altro</a:t>
            </a:r>
            <a:r>
              <a:rPr lang="en-US" sz="3600" dirty="0">
                <a:latin typeface="Aptos"/>
                <a:cs typeface="Times New Roman"/>
              </a:rPr>
              <a:t> il Cristo </a:t>
            </a:r>
            <a:r>
              <a:rPr lang="en-US" sz="3600" err="1">
                <a:latin typeface="Aptos"/>
                <a:cs typeface="Times New Roman"/>
              </a:rPr>
              <a:t>che</a:t>
            </a:r>
            <a:r>
              <a:rPr lang="en-US" sz="3600" dirty="0">
                <a:latin typeface="Aptos"/>
                <a:cs typeface="Times New Roman"/>
              </a:rPr>
              <a:t> ha </a:t>
            </a:r>
            <a:r>
              <a:rPr lang="en-US" sz="3600" err="1">
                <a:latin typeface="Aptos"/>
                <a:cs typeface="Times New Roman"/>
              </a:rPr>
              <a:t>patito</a:t>
            </a:r>
            <a:r>
              <a:rPr lang="en-US" sz="3600" dirty="0">
                <a:latin typeface="Aptos"/>
                <a:cs typeface="Times New Roman"/>
              </a:rPr>
              <a:t>, </a:t>
            </a:r>
            <a:r>
              <a:rPr lang="en-US" sz="3600" err="1">
                <a:latin typeface="Aptos"/>
                <a:cs typeface="Times New Roman"/>
              </a:rPr>
              <a:t>ovvero</a:t>
            </a:r>
            <a:r>
              <a:rPr lang="en-US" sz="3600" dirty="0">
                <a:latin typeface="Aptos"/>
                <a:cs typeface="Times New Roman"/>
              </a:rPr>
              <a:t> dice </a:t>
            </a:r>
            <a:r>
              <a:rPr lang="en-US" sz="3600" err="1">
                <a:latin typeface="Aptos"/>
                <a:cs typeface="Times New Roman"/>
              </a:rPr>
              <a:t>che</a:t>
            </a:r>
            <a:r>
              <a:rPr lang="en-US" sz="3600" dirty="0">
                <a:latin typeface="Aptos"/>
                <a:cs typeface="Times New Roman"/>
              </a:rPr>
              <a:t> il Dio Logos </a:t>
            </a:r>
            <a:r>
              <a:rPr lang="en-US" sz="3600" err="1">
                <a:latin typeface="Aptos"/>
                <a:cs typeface="Times New Roman"/>
              </a:rPr>
              <a:t>coesiste</a:t>
            </a:r>
            <a:r>
              <a:rPr lang="en-US" sz="3600" dirty="0">
                <a:latin typeface="Aptos"/>
                <a:cs typeface="Times New Roman"/>
              </a:rPr>
              <a:t> col Cristo </a:t>
            </a:r>
            <a:r>
              <a:rPr lang="en-US" sz="3600" err="1">
                <a:latin typeface="Aptos"/>
                <a:cs typeface="Times New Roman"/>
              </a:rPr>
              <a:t>nato</a:t>
            </a:r>
            <a:r>
              <a:rPr lang="en-US" sz="3600" dirty="0">
                <a:latin typeface="Aptos"/>
                <a:cs typeface="Times New Roman"/>
              </a:rPr>
              <a:t> da donna </a:t>
            </a:r>
            <a:r>
              <a:rPr lang="en-US" sz="3600" err="1">
                <a:latin typeface="Aptos"/>
                <a:cs typeface="Times New Roman"/>
              </a:rPr>
              <a:t>ovvero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sta</a:t>
            </a:r>
            <a:r>
              <a:rPr lang="en-US" sz="3600" dirty="0">
                <a:latin typeface="Aptos"/>
                <a:cs typeface="Times New Roman"/>
              </a:rPr>
              <a:t> in </a:t>
            </a:r>
            <a:r>
              <a:rPr lang="en-US" sz="3600" err="1">
                <a:latin typeface="Aptos"/>
                <a:cs typeface="Times New Roman"/>
              </a:rPr>
              <a:t>lui</a:t>
            </a:r>
            <a:r>
              <a:rPr lang="en-US" sz="3600" dirty="0">
                <a:latin typeface="Aptos"/>
                <a:cs typeface="Times New Roman"/>
              </a:rPr>
              <a:t> come uno in un </a:t>
            </a:r>
            <a:r>
              <a:rPr lang="en-US" sz="3600" err="1">
                <a:latin typeface="Aptos"/>
                <a:cs typeface="Times New Roman"/>
              </a:rPr>
              <a:t>altro</a:t>
            </a:r>
            <a:r>
              <a:rPr lang="en-US" sz="3600" dirty="0">
                <a:latin typeface="Aptos"/>
                <a:cs typeface="Times New Roman"/>
              </a:rPr>
              <a:t>, e non </a:t>
            </a:r>
            <a:r>
              <a:rPr lang="en-US" sz="3600" err="1">
                <a:latin typeface="Aptos"/>
                <a:cs typeface="Times New Roman"/>
              </a:rPr>
              <a:t>afferma</a:t>
            </a:r>
            <a:r>
              <a:rPr lang="en-US" sz="3600" dirty="0">
                <a:latin typeface="Aptos"/>
                <a:cs typeface="Times New Roman"/>
              </a:rPr>
              <a:t> un </a:t>
            </a:r>
            <a:r>
              <a:rPr lang="en-US" sz="3600" err="1">
                <a:latin typeface="Aptos"/>
                <a:cs typeface="Times New Roman"/>
              </a:rPr>
              <a:t>unico</a:t>
            </a:r>
            <a:r>
              <a:rPr lang="en-US" sz="3600" dirty="0">
                <a:latin typeface="Aptos"/>
                <a:cs typeface="Times New Roman"/>
              </a:rPr>
              <a:t> e </a:t>
            </a:r>
            <a:r>
              <a:rPr lang="en-US" sz="3600" err="1">
                <a:latin typeface="Aptos"/>
                <a:cs typeface="Times New Roman"/>
              </a:rPr>
              <a:t>stesso</a:t>
            </a:r>
            <a:r>
              <a:rPr lang="en-US" sz="3600" dirty="0">
                <a:latin typeface="Aptos"/>
                <a:cs typeface="Times New Roman"/>
              </a:rPr>
              <a:t> Signore nostro Gesu Cristo, il Logos di Dio </a:t>
            </a:r>
            <a:r>
              <a:rPr lang="en-US" sz="3600" err="1">
                <a:latin typeface="Aptos"/>
                <a:cs typeface="Times New Roman"/>
              </a:rPr>
              <a:t>che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si</a:t>
            </a:r>
            <a:r>
              <a:rPr lang="en-US" sz="3600" dirty="0">
                <a:latin typeface="Aptos"/>
                <a:cs typeface="Times New Roman"/>
              </a:rPr>
              <a:t> e </a:t>
            </a:r>
            <a:r>
              <a:rPr lang="en-US" sz="3600" err="1">
                <a:latin typeface="Aptos"/>
                <a:cs typeface="Times New Roman"/>
              </a:rPr>
              <a:t>incarnato</a:t>
            </a:r>
            <a:r>
              <a:rPr lang="en-US" sz="3600" dirty="0">
                <a:latin typeface="Aptos"/>
                <a:cs typeface="Times New Roman"/>
              </a:rPr>
              <a:t> e </a:t>
            </a:r>
            <a:r>
              <a:rPr lang="en-US" sz="3600" err="1">
                <a:latin typeface="Aptos"/>
                <a:cs typeface="Times New Roman"/>
              </a:rPr>
              <a:t>si</a:t>
            </a:r>
            <a:r>
              <a:rPr lang="en-US" sz="3600" dirty="0">
                <a:latin typeface="Aptos"/>
                <a:cs typeface="Times New Roman"/>
              </a:rPr>
              <a:t> e </a:t>
            </a:r>
            <a:r>
              <a:rPr lang="en-US" sz="3600" err="1">
                <a:latin typeface="Aptos"/>
                <a:cs typeface="Times New Roman"/>
              </a:rPr>
              <a:t>fatto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uomo</a:t>
            </a:r>
            <a:r>
              <a:rPr lang="en-US" sz="3600" dirty="0">
                <a:latin typeface="Aptos"/>
                <a:cs typeface="Times New Roman"/>
              </a:rPr>
              <a:t>, e </a:t>
            </a:r>
            <a:r>
              <a:rPr lang="en-US" sz="3600" err="1">
                <a:latin typeface="Aptos"/>
                <a:cs typeface="Times New Roman"/>
              </a:rPr>
              <a:t>che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dello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stesso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sono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sia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i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miracoli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sia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i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patimenti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che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egli</a:t>
            </a:r>
            <a:r>
              <a:rPr lang="en-US" sz="3600" dirty="0">
                <a:latin typeface="Aptos"/>
                <a:cs typeface="Times New Roman"/>
              </a:rPr>
              <a:t> ha </a:t>
            </a:r>
            <a:r>
              <a:rPr lang="en-US" sz="3600" err="1">
                <a:latin typeface="Aptos"/>
                <a:cs typeface="Times New Roman"/>
              </a:rPr>
              <a:t>sopportato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volontariamente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nella</a:t>
            </a:r>
            <a:r>
              <a:rPr lang="en-US" sz="3600" dirty="0">
                <a:latin typeface="Aptos"/>
                <a:cs typeface="Times New Roman"/>
              </a:rPr>
              <a:t> carne, </a:t>
            </a:r>
            <a:r>
              <a:rPr lang="en-US" sz="3600" err="1">
                <a:latin typeface="Aptos"/>
                <a:cs typeface="Times New Roman"/>
              </a:rPr>
              <a:t>quel</a:t>
            </a:r>
            <a:r>
              <a:rPr lang="en-US" sz="3600" dirty="0">
                <a:latin typeface="Aptos"/>
                <a:cs typeface="Times New Roman"/>
              </a:rPr>
              <a:t> tale </a:t>
            </a:r>
            <a:r>
              <a:rPr lang="en-US" sz="3600" err="1">
                <a:latin typeface="Aptos"/>
                <a:cs typeface="Times New Roman"/>
              </a:rPr>
              <a:t>sia</a:t>
            </a:r>
            <a:r>
              <a:rPr lang="en-US" sz="3600" dirty="0">
                <a:latin typeface="Aptos"/>
                <a:cs typeface="Times New Roman"/>
              </a:rPr>
              <a:t> </a:t>
            </a:r>
            <a:r>
              <a:rPr lang="en-US" sz="3600" err="1">
                <a:latin typeface="Aptos"/>
                <a:cs typeface="Times New Roman"/>
              </a:rPr>
              <a:t>anatema</a:t>
            </a:r>
            <a:r>
              <a:rPr lang="en-US" sz="3600" dirty="0">
                <a:latin typeface="Aptos"/>
                <a:cs typeface="Times New Roman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5412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E7B49-A20E-2C39-E2D8-82597382E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011" y="531663"/>
            <a:ext cx="11277600" cy="580345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buNone/>
            </a:pPr>
            <a:r>
              <a:rPr lang="en-US" sz="3200" dirty="0">
                <a:latin typeface="Times New Roman"/>
                <a:cs typeface="Times New Roman"/>
              </a:rPr>
              <a:t>Giuseppe Flavio, </a:t>
            </a:r>
            <a:r>
              <a:rPr lang="en-US" sz="3200" i="1" dirty="0" err="1">
                <a:latin typeface="Times New Roman"/>
                <a:cs typeface="Times New Roman"/>
              </a:rPr>
              <a:t>Antichità</a:t>
            </a:r>
            <a:r>
              <a:rPr lang="en-US" sz="3200" i="1" dirty="0">
                <a:latin typeface="Times New Roman"/>
                <a:cs typeface="Times New Roman"/>
              </a:rPr>
              <a:t> </a:t>
            </a:r>
            <a:r>
              <a:rPr lang="en-US" sz="3200" i="1" dirty="0" err="1">
                <a:latin typeface="Times New Roman"/>
                <a:cs typeface="Times New Roman"/>
              </a:rPr>
              <a:t>Giudaiche</a:t>
            </a:r>
            <a:r>
              <a:rPr lang="en-US" sz="3200" dirty="0">
                <a:latin typeface="Times New Roman"/>
                <a:cs typeface="Times New Roman"/>
              </a:rPr>
              <a:t> 18, 63-64 (I </a:t>
            </a:r>
            <a:r>
              <a:rPr lang="en-US" sz="3200" dirty="0" err="1">
                <a:latin typeface="Times New Roman"/>
                <a:cs typeface="Times New Roman"/>
              </a:rPr>
              <a:t>secolo</a:t>
            </a:r>
            <a:r>
              <a:rPr lang="en-US" sz="3200" dirty="0">
                <a:latin typeface="Times New Roman"/>
                <a:cs typeface="Times New Roman"/>
              </a:rPr>
              <a:t>)</a:t>
            </a:r>
            <a:endParaRPr lang="en-US" sz="3200" dirty="0"/>
          </a:p>
          <a:p>
            <a:pPr algn="ctr">
              <a:buNone/>
            </a:pPr>
            <a:r>
              <a:rPr lang="en-US" sz="3200" dirty="0">
                <a:latin typeface="Times New Roman"/>
                <a:cs typeface="Times New Roman"/>
              </a:rPr>
              <a:t>(trad. L. </a:t>
            </a:r>
            <a:r>
              <a:rPr lang="en-US" sz="3200" err="1">
                <a:latin typeface="Times New Roman"/>
                <a:cs typeface="Times New Roman"/>
              </a:rPr>
              <a:t>Moraldi</a:t>
            </a:r>
            <a:r>
              <a:rPr lang="en-US" sz="3200" dirty="0">
                <a:latin typeface="Times New Roman"/>
                <a:cs typeface="Times New Roman"/>
              </a:rPr>
              <a:t>, UTET, Torino 1998, vol. 2, </a:t>
            </a:r>
            <a:r>
              <a:rPr lang="en-US" sz="3200" err="1">
                <a:latin typeface="Times New Roman"/>
                <a:cs typeface="Times New Roman"/>
              </a:rPr>
              <a:t>pagg</a:t>
            </a:r>
            <a:r>
              <a:rPr lang="en-US" sz="3200" dirty="0">
                <a:latin typeface="Times New Roman"/>
                <a:cs typeface="Times New Roman"/>
              </a:rPr>
              <a:t>. 1116-1117).</a:t>
            </a:r>
            <a:endParaRPr lang="en-US" sz="3200"/>
          </a:p>
          <a:p>
            <a:pPr algn="ctr">
              <a:buNone/>
            </a:pPr>
            <a:r>
              <a:rPr lang="en-US" sz="3200" dirty="0" err="1">
                <a:latin typeface="Times New Roman"/>
                <a:cs typeface="Times New Roman"/>
              </a:rPr>
              <a:t>Allo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stesso</a:t>
            </a:r>
            <a:r>
              <a:rPr lang="en-US" sz="3200" dirty="0">
                <a:latin typeface="Times New Roman"/>
                <a:cs typeface="Times New Roman"/>
              </a:rPr>
              <a:t> tempo, circa, </a:t>
            </a:r>
            <a:r>
              <a:rPr lang="en-US" sz="3200" dirty="0" err="1">
                <a:latin typeface="Times New Roman"/>
                <a:cs typeface="Times New Roman"/>
              </a:rPr>
              <a:t>visse</a:t>
            </a:r>
            <a:r>
              <a:rPr lang="en-US" sz="3200" dirty="0">
                <a:latin typeface="Times New Roman"/>
                <a:cs typeface="Times New Roman"/>
              </a:rPr>
              <a:t> Gesù, </a:t>
            </a:r>
            <a:r>
              <a:rPr lang="en-US" sz="3200" dirty="0" err="1">
                <a:latin typeface="Times New Roman"/>
                <a:cs typeface="Times New Roman"/>
              </a:rPr>
              <a:t>uomo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saggio</a:t>
            </a:r>
            <a:r>
              <a:rPr lang="en-US" sz="3200" dirty="0">
                <a:latin typeface="Times New Roman"/>
                <a:cs typeface="Times New Roman"/>
              </a:rPr>
              <a:t>, se pure uno lo </a:t>
            </a:r>
            <a:r>
              <a:rPr lang="en-US" sz="3200" dirty="0" err="1">
                <a:latin typeface="Times New Roman"/>
                <a:cs typeface="Times New Roman"/>
              </a:rPr>
              <a:t>può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chiamare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uomo</a:t>
            </a:r>
            <a:r>
              <a:rPr lang="en-US" sz="3200" dirty="0">
                <a:latin typeface="Times New Roman"/>
                <a:cs typeface="Times New Roman"/>
              </a:rPr>
              <a:t>; </a:t>
            </a:r>
            <a:r>
              <a:rPr lang="en-US" sz="3200" dirty="0" err="1">
                <a:latin typeface="Times New Roman"/>
                <a:cs typeface="Times New Roman"/>
              </a:rPr>
              <a:t>poiché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egli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compi</a:t>
            </a:r>
            <a:r>
              <a:rPr lang="en-US" sz="3200" dirty="0">
                <a:latin typeface="Times New Roman"/>
                <a:cs typeface="Times New Roman"/>
              </a:rPr>
              <a:t> opere </a:t>
            </a:r>
            <a:r>
              <a:rPr lang="en-US" sz="3200" dirty="0" err="1">
                <a:latin typeface="Times New Roman"/>
                <a:cs typeface="Times New Roman"/>
              </a:rPr>
              <a:t>sorprendenti</a:t>
            </a:r>
            <a:r>
              <a:rPr lang="en-US" sz="3200" dirty="0">
                <a:latin typeface="Times New Roman"/>
                <a:cs typeface="Times New Roman"/>
              </a:rPr>
              <a:t>, e fu maestro di </a:t>
            </a:r>
            <a:r>
              <a:rPr lang="en-US" sz="3200" dirty="0" err="1">
                <a:latin typeface="Times New Roman"/>
                <a:cs typeface="Times New Roman"/>
              </a:rPr>
              <a:t>persone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che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accoglievano</a:t>
            </a:r>
            <a:r>
              <a:rPr lang="en-US" sz="3200" dirty="0">
                <a:latin typeface="Times New Roman"/>
                <a:cs typeface="Times New Roman"/>
              </a:rPr>
              <a:t> con piacere la </a:t>
            </a:r>
            <a:r>
              <a:rPr lang="en-US" sz="3200" dirty="0" err="1">
                <a:latin typeface="Times New Roman"/>
                <a:cs typeface="Times New Roman"/>
              </a:rPr>
              <a:t>verità</a:t>
            </a:r>
            <a:r>
              <a:rPr lang="en-US" sz="3200" dirty="0">
                <a:latin typeface="Times New Roman"/>
                <a:cs typeface="Times New Roman"/>
              </a:rPr>
              <a:t>. Egli </a:t>
            </a:r>
            <a:r>
              <a:rPr lang="en-US" sz="3200" dirty="0" err="1">
                <a:latin typeface="Times New Roman"/>
                <a:cs typeface="Times New Roman"/>
              </a:rPr>
              <a:t>conquistò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molti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giudei</a:t>
            </a:r>
            <a:r>
              <a:rPr lang="en-US" sz="3200" dirty="0">
                <a:latin typeface="Times New Roman"/>
                <a:cs typeface="Times New Roman"/>
              </a:rPr>
              <a:t> e </a:t>
            </a:r>
            <a:r>
              <a:rPr lang="en-US" sz="3200" dirty="0" err="1">
                <a:latin typeface="Times New Roman"/>
                <a:cs typeface="Times New Roman"/>
              </a:rPr>
              <a:t>molti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greci</a:t>
            </a:r>
            <a:r>
              <a:rPr lang="en-US" sz="3200" dirty="0">
                <a:latin typeface="Times New Roman"/>
                <a:cs typeface="Times New Roman"/>
              </a:rPr>
              <a:t>. Egli era il Cristo. Quando </a:t>
            </a:r>
            <a:r>
              <a:rPr lang="en-US" sz="3200" dirty="0" err="1">
                <a:latin typeface="Times New Roman"/>
                <a:cs typeface="Times New Roman"/>
              </a:rPr>
              <a:t>pilato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udì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che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dai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principali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nostri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uomini</a:t>
            </a:r>
            <a:r>
              <a:rPr lang="en-US" sz="3200" dirty="0">
                <a:latin typeface="Times New Roman"/>
                <a:cs typeface="Times New Roman"/>
              </a:rPr>
              <a:t> era </a:t>
            </a:r>
            <a:r>
              <a:rPr lang="en-US" sz="3200" dirty="0" err="1">
                <a:latin typeface="Times New Roman"/>
                <a:cs typeface="Times New Roman"/>
              </a:rPr>
              <a:t>accusato</a:t>
            </a:r>
            <a:r>
              <a:rPr lang="en-US" sz="3200" dirty="0">
                <a:latin typeface="Times New Roman"/>
                <a:cs typeface="Times New Roman"/>
              </a:rPr>
              <a:t>, lo </a:t>
            </a:r>
            <a:r>
              <a:rPr lang="en-US" sz="3200" dirty="0" err="1">
                <a:latin typeface="Times New Roman"/>
                <a:cs typeface="Times New Roman"/>
              </a:rPr>
              <a:t>condannò</a:t>
            </a:r>
            <a:r>
              <a:rPr lang="en-US" sz="3200" dirty="0">
                <a:latin typeface="Times New Roman"/>
                <a:cs typeface="Times New Roman"/>
              </a:rPr>
              <a:t> alla </a:t>
            </a:r>
            <a:r>
              <a:rPr lang="en-US" sz="3200" dirty="0" err="1">
                <a:latin typeface="Times New Roman"/>
                <a:cs typeface="Times New Roman"/>
              </a:rPr>
              <a:t>croce</a:t>
            </a:r>
            <a:r>
              <a:rPr lang="en-US" sz="3200" dirty="0">
                <a:latin typeface="Times New Roman"/>
                <a:cs typeface="Times New Roman"/>
              </a:rPr>
              <a:t>. Coloro </a:t>
            </a:r>
            <a:r>
              <a:rPr lang="en-US" sz="3200" dirty="0" err="1">
                <a:latin typeface="Times New Roman"/>
                <a:cs typeface="Times New Roman"/>
              </a:rPr>
              <a:t>che</a:t>
            </a:r>
            <a:r>
              <a:rPr lang="en-US" sz="3200" dirty="0">
                <a:latin typeface="Times New Roman"/>
                <a:cs typeface="Times New Roman"/>
              </a:rPr>
              <a:t> fin da principio lo </a:t>
            </a:r>
            <a:r>
              <a:rPr lang="en-US" sz="3200" dirty="0" err="1">
                <a:latin typeface="Times New Roman"/>
                <a:cs typeface="Times New Roman"/>
              </a:rPr>
              <a:t>avevano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amato</a:t>
            </a:r>
            <a:r>
              <a:rPr lang="en-US" sz="3200" dirty="0">
                <a:latin typeface="Times New Roman"/>
                <a:cs typeface="Times New Roman"/>
              </a:rPr>
              <a:t> non </a:t>
            </a:r>
            <a:r>
              <a:rPr lang="en-US" sz="3200" dirty="0" err="1">
                <a:latin typeface="Times New Roman"/>
                <a:cs typeface="Times New Roman"/>
              </a:rPr>
              <a:t>cessarono</a:t>
            </a:r>
            <a:r>
              <a:rPr lang="en-US" sz="3200" dirty="0">
                <a:latin typeface="Times New Roman"/>
                <a:cs typeface="Times New Roman"/>
              </a:rPr>
              <a:t> di </a:t>
            </a:r>
            <a:r>
              <a:rPr lang="en-US" sz="3200" dirty="0" err="1">
                <a:latin typeface="Times New Roman"/>
                <a:cs typeface="Times New Roman"/>
              </a:rPr>
              <a:t>aderire</a:t>
            </a:r>
            <a:r>
              <a:rPr lang="en-US" sz="3200" dirty="0">
                <a:latin typeface="Times New Roman"/>
                <a:cs typeface="Times New Roman"/>
              </a:rPr>
              <a:t> a </a:t>
            </a:r>
            <a:r>
              <a:rPr lang="en-US" sz="3200" dirty="0" err="1">
                <a:latin typeface="Times New Roman"/>
                <a:cs typeface="Times New Roman"/>
              </a:rPr>
              <a:t>lui</a:t>
            </a:r>
            <a:r>
              <a:rPr lang="en-US" sz="3200" dirty="0">
                <a:latin typeface="Times New Roman"/>
                <a:cs typeface="Times New Roman"/>
              </a:rPr>
              <a:t>. Nel </a:t>
            </a:r>
            <a:r>
              <a:rPr lang="en-US" sz="3200" dirty="0" err="1">
                <a:latin typeface="Times New Roman"/>
                <a:cs typeface="Times New Roman"/>
              </a:rPr>
              <a:t>terzo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giorno</a:t>
            </a:r>
            <a:r>
              <a:rPr lang="en-US" sz="3200" dirty="0">
                <a:latin typeface="Times New Roman"/>
                <a:cs typeface="Times New Roman"/>
              </a:rPr>
              <a:t>, </a:t>
            </a:r>
            <a:r>
              <a:rPr lang="en-US" sz="3200" dirty="0" err="1">
                <a:latin typeface="Times New Roman"/>
                <a:cs typeface="Times New Roman"/>
              </a:rPr>
              <a:t>apparve</a:t>
            </a:r>
            <a:r>
              <a:rPr lang="en-US" sz="3200" dirty="0">
                <a:latin typeface="Times New Roman"/>
                <a:cs typeface="Times New Roman"/>
              </a:rPr>
              <a:t> loro </a:t>
            </a:r>
            <a:r>
              <a:rPr lang="en-US" sz="3200" dirty="0" err="1">
                <a:latin typeface="Times New Roman"/>
                <a:cs typeface="Times New Roman"/>
              </a:rPr>
              <a:t>nuovamente</a:t>
            </a:r>
            <a:r>
              <a:rPr lang="en-US" sz="3200" dirty="0">
                <a:latin typeface="Times New Roman"/>
                <a:cs typeface="Times New Roman"/>
              </a:rPr>
              <a:t> vivo: </a:t>
            </a:r>
            <a:r>
              <a:rPr lang="en-US" sz="3200" dirty="0" err="1">
                <a:latin typeface="Times New Roman"/>
                <a:cs typeface="Times New Roman"/>
              </a:rPr>
              <a:t>perché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profeti</a:t>
            </a:r>
            <a:r>
              <a:rPr lang="en-US" sz="3200" dirty="0">
                <a:latin typeface="Times New Roman"/>
                <a:cs typeface="Times New Roman"/>
              </a:rPr>
              <a:t> di Dio </a:t>
            </a:r>
            <a:r>
              <a:rPr lang="en-US" sz="3200" dirty="0" err="1">
                <a:latin typeface="Times New Roman"/>
                <a:cs typeface="Times New Roman"/>
              </a:rPr>
              <a:t>avevano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profetato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queste</a:t>
            </a:r>
            <a:r>
              <a:rPr lang="en-US" sz="3200" dirty="0">
                <a:latin typeface="Times New Roman"/>
                <a:cs typeface="Times New Roman"/>
              </a:rPr>
              <a:t> e </a:t>
            </a:r>
            <a:r>
              <a:rPr lang="en-US" sz="3200" dirty="0" err="1">
                <a:latin typeface="Times New Roman"/>
                <a:cs typeface="Times New Roman"/>
              </a:rPr>
              <a:t>innumeri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altre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cose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meravigliose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su</a:t>
            </a:r>
            <a:r>
              <a:rPr lang="en-US" sz="3200" dirty="0">
                <a:latin typeface="Times New Roman"/>
                <a:cs typeface="Times New Roman"/>
              </a:rPr>
              <a:t> di </a:t>
            </a:r>
            <a:r>
              <a:rPr lang="en-US" sz="3200" dirty="0" err="1">
                <a:latin typeface="Times New Roman"/>
                <a:cs typeface="Times New Roman"/>
              </a:rPr>
              <a:t>lui</a:t>
            </a:r>
            <a:r>
              <a:rPr lang="en-US" sz="3200" dirty="0">
                <a:latin typeface="Times New Roman"/>
                <a:cs typeface="Times New Roman"/>
              </a:rPr>
              <a:t>. E </a:t>
            </a:r>
            <a:r>
              <a:rPr lang="en-US" sz="3200" dirty="0" err="1">
                <a:latin typeface="Times New Roman"/>
                <a:cs typeface="Times New Roman"/>
              </a:rPr>
              <a:t>fino</a:t>
            </a:r>
            <a:r>
              <a:rPr lang="en-US" sz="3200" dirty="0">
                <a:latin typeface="Times New Roman"/>
                <a:cs typeface="Times New Roman"/>
              </a:rPr>
              <a:t> ad </a:t>
            </a:r>
            <a:r>
              <a:rPr lang="en-US" sz="3200" dirty="0" err="1">
                <a:latin typeface="Times New Roman"/>
                <a:cs typeface="Times New Roman"/>
              </a:rPr>
              <a:t>oggi</a:t>
            </a:r>
            <a:r>
              <a:rPr lang="en-US" sz="3200" dirty="0">
                <a:latin typeface="Times New Roman"/>
                <a:cs typeface="Times New Roman"/>
              </a:rPr>
              <a:t> non è </a:t>
            </a:r>
            <a:r>
              <a:rPr lang="en-US" sz="3200" dirty="0" err="1">
                <a:latin typeface="Times New Roman"/>
                <a:cs typeface="Times New Roman"/>
              </a:rPr>
              <a:t>venuta</a:t>
            </a:r>
            <a:r>
              <a:rPr lang="en-US" sz="3200" dirty="0">
                <a:latin typeface="Times New Roman"/>
                <a:cs typeface="Times New Roman"/>
              </a:rPr>
              <a:t> a </a:t>
            </a:r>
            <a:r>
              <a:rPr lang="en-US" sz="3200" dirty="0" err="1">
                <a:latin typeface="Times New Roman"/>
                <a:cs typeface="Times New Roman"/>
              </a:rPr>
              <a:t>meno</a:t>
            </a:r>
            <a:r>
              <a:rPr lang="en-US" sz="3200" dirty="0">
                <a:latin typeface="Times New Roman"/>
                <a:cs typeface="Times New Roman"/>
              </a:rPr>
              <a:t> la </a:t>
            </a:r>
            <a:r>
              <a:rPr lang="en-US" sz="3200" dirty="0" err="1">
                <a:latin typeface="Times New Roman"/>
                <a:cs typeface="Times New Roman"/>
              </a:rPr>
              <a:t>tribù</a:t>
            </a:r>
            <a:r>
              <a:rPr lang="en-US" sz="3200" dirty="0">
                <a:latin typeface="Times New Roman"/>
                <a:cs typeface="Times New Roman"/>
              </a:rPr>
              <a:t> di </a:t>
            </a:r>
            <a:r>
              <a:rPr lang="en-US" sz="3200" dirty="0" err="1">
                <a:latin typeface="Times New Roman"/>
                <a:cs typeface="Times New Roman"/>
              </a:rPr>
              <a:t>coloro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che</a:t>
            </a:r>
            <a:r>
              <a:rPr lang="en-US" sz="3200" dirty="0">
                <a:latin typeface="Times New Roman"/>
                <a:cs typeface="Times New Roman"/>
              </a:rPr>
              <a:t> da </a:t>
            </a:r>
            <a:r>
              <a:rPr lang="en-US" sz="3200" dirty="0" err="1">
                <a:latin typeface="Times New Roman"/>
                <a:cs typeface="Times New Roman"/>
              </a:rPr>
              <a:t>lui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sono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detti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cristiani</a:t>
            </a:r>
            <a:r>
              <a:rPr lang="en-US" sz="3200" dirty="0">
                <a:latin typeface="Times New Roman"/>
                <a:cs typeface="Times New Roman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172195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24E09-8ABE-E741-4608-204A02C21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426" y="580785"/>
            <a:ext cx="10803147" cy="5681903"/>
          </a:xfrm>
        </p:spPr>
        <p:txBody>
          <a:bodyPr>
            <a:noAutofit/>
          </a:bodyPr>
          <a:lstStyle/>
          <a:p>
            <a:pPr algn="r"/>
            <a:r>
              <a:rPr lang="en-US" sz="3600" i="1" dirty="0" err="1">
                <a:ea typeface="+mj-lt"/>
                <a:cs typeface="+mj-lt"/>
              </a:rPr>
              <a:t>Ecthesis</a:t>
            </a:r>
            <a:r>
              <a:rPr lang="en-US" sz="3600" i="1" dirty="0">
                <a:ea typeface="+mj-lt"/>
                <a:cs typeface="+mj-lt"/>
              </a:rPr>
              <a:t> </a:t>
            </a:r>
            <a:r>
              <a:rPr lang="en-US" sz="3600" dirty="0">
                <a:ea typeface="+mj-lt"/>
                <a:cs typeface="+mj-lt"/>
              </a:rPr>
              <a:t>di Eraclio (anno 638)</a:t>
            </a:r>
            <a:br>
              <a:rPr lang="en-US" sz="3600" dirty="0">
                <a:latin typeface="Aptos Display"/>
                <a:cs typeface="Times New Roman"/>
              </a:rPr>
            </a:br>
            <a:r>
              <a:rPr lang="en-US" sz="3600" dirty="0">
                <a:latin typeface="Aptos Display"/>
                <a:cs typeface="Times New Roman"/>
              </a:rPr>
              <a:t>Di uno solo e lo </a:t>
            </a:r>
            <a:r>
              <a:rPr lang="en-US" sz="3600" dirty="0" err="1">
                <a:latin typeface="Aptos Display"/>
                <a:cs typeface="Times New Roman"/>
              </a:rPr>
              <a:t>stesso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predichiamo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i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miracoli</a:t>
            </a:r>
            <a:r>
              <a:rPr lang="en-US" sz="3600" dirty="0">
                <a:latin typeface="Aptos Display"/>
                <a:cs typeface="Times New Roman"/>
              </a:rPr>
              <a:t> e le </a:t>
            </a:r>
            <a:r>
              <a:rPr lang="en-US" sz="3600" dirty="0" err="1">
                <a:latin typeface="Aptos Display"/>
                <a:cs typeface="Times New Roman"/>
              </a:rPr>
              <a:t>sofferenze</a:t>
            </a:r>
            <a:r>
              <a:rPr lang="en-US" sz="3600" dirty="0">
                <a:latin typeface="Aptos Display"/>
                <a:cs typeface="Times New Roman"/>
              </a:rPr>
              <a:t>, e </a:t>
            </a:r>
            <a:r>
              <a:rPr lang="en-US" sz="3600" dirty="0" err="1">
                <a:latin typeface="Aptos Display"/>
                <a:cs typeface="Times New Roman"/>
              </a:rPr>
              <a:t>riconduciamo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tutta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l’operazione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divina</a:t>
            </a:r>
            <a:r>
              <a:rPr lang="en-US" sz="3600" dirty="0">
                <a:latin typeface="Aptos Display"/>
                <a:cs typeface="Times New Roman"/>
              </a:rPr>
              <a:t> e </a:t>
            </a:r>
            <a:r>
              <a:rPr lang="en-US" sz="3600" dirty="0" err="1">
                <a:latin typeface="Aptos Display"/>
                <a:cs typeface="Times New Roman"/>
              </a:rPr>
              <a:t>umana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all’unico</a:t>
            </a:r>
            <a:r>
              <a:rPr lang="en-US" sz="3600" dirty="0">
                <a:latin typeface="Aptos Display"/>
                <a:cs typeface="Times New Roman"/>
              </a:rPr>
              <a:t> e </a:t>
            </a:r>
            <a:r>
              <a:rPr lang="en-US" sz="3600" dirty="0" err="1">
                <a:latin typeface="Aptos Display"/>
                <a:cs typeface="Times New Roman"/>
              </a:rPr>
              <a:t>stesso</a:t>
            </a:r>
            <a:r>
              <a:rPr lang="en-US" sz="3600" dirty="0">
                <a:latin typeface="Aptos Display"/>
                <a:cs typeface="Times New Roman"/>
              </a:rPr>
              <a:t> Logos </a:t>
            </a:r>
            <a:r>
              <a:rPr lang="en-US" sz="3600" dirty="0" err="1">
                <a:latin typeface="Aptos Display"/>
                <a:cs typeface="Times New Roman"/>
              </a:rPr>
              <a:t>incarnato</a:t>
            </a:r>
            <a:r>
              <a:rPr lang="en-US" sz="3600" dirty="0">
                <a:latin typeface="Aptos Display"/>
                <a:cs typeface="Times New Roman"/>
              </a:rPr>
              <a:t>, a cui </a:t>
            </a:r>
            <a:r>
              <a:rPr lang="en-US" sz="3600" dirty="0" err="1">
                <a:latin typeface="Aptos Display"/>
                <a:cs typeface="Times New Roman"/>
              </a:rPr>
              <a:t>offriamo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l’unica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adorazione</a:t>
            </a:r>
            <a:r>
              <a:rPr lang="en-US" sz="3600" dirty="0">
                <a:latin typeface="Aptos Display"/>
                <a:cs typeface="Times New Roman"/>
              </a:rPr>
              <a:t>, proprio a </a:t>
            </a:r>
            <a:r>
              <a:rPr lang="en-US" sz="3600" dirty="0" err="1">
                <a:latin typeface="Aptos Display"/>
                <a:cs typeface="Times New Roman"/>
              </a:rPr>
              <a:t>lui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che</a:t>
            </a:r>
            <a:r>
              <a:rPr lang="en-US" sz="3600" dirty="0">
                <a:latin typeface="Aptos Display"/>
                <a:cs typeface="Times New Roman"/>
              </a:rPr>
              <a:t>, in </a:t>
            </a:r>
            <a:r>
              <a:rPr lang="en-US" sz="3600" dirty="0" err="1">
                <a:latin typeface="Aptos Display"/>
                <a:cs typeface="Times New Roman"/>
              </a:rPr>
              <a:t>verità</a:t>
            </a:r>
            <a:r>
              <a:rPr lang="en-US" sz="3600" dirty="0">
                <a:latin typeface="Aptos Display"/>
                <a:cs typeface="Times New Roman"/>
              </a:rPr>
              <a:t> e per </a:t>
            </a:r>
            <a:r>
              <a:rPr lang="en-US" sz="3600" dirty="0" err="1">
                <a:latin typeface="Aptos Display"/>
                <a:cs typeface="Times New Roman"/>
              </a:rPr>
              <a:t>sua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volontà</a:t>
            </a:r>
            <a:r>
              <a:rPr lang="en-US" sz="3600" dirty="0">
                <a:latin typeface="Aptos Display"/>
                <a:cs typeface="Times New Roman"/>
              </a:rPr>
              <a:t>, è </a:t>
            </a:r>
            <a:r>
              <a:rPr lang="en-US" sz="3600" dirty="0" err="1">
                <a:latin typeface="Aptos Display"/>
                <a:cs typeface="Times New Roman"/>
              </a:rPr>
              <a:t>stato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crocifisso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nella</a:t>
            </a:r>
            <a:r>
              <a:rPr lang="en-US" sz="3600" dirty="0">
                <a:latin typeface="Aptos Display"/>
                <a:cs typeface="Times New Roman"/>
              </a:rPr>
              <a:t> carne a nostro </a:t>
            </a:r>
            <a:r>
              <a:rPr lang="en-US" sz="3600" dirty="0" err="1">
                <a:latin typeface="Aptos Display"/>
                <a:cs typeface="Times New Roman"/>
              </a:rPr>
              <a:t>beneficio</a:t>
            </a:r>
            <a:r>
              <a:rPr lang="en-US" sz="3600" dirty="0">
                <a:latin typeface="Aptos Display"/>
                <a:cs typeface="Times New Roman"/>
              </a:rPr>
              <a:t>, ed è </a:t>
            </a:r>
            <a:r>
              <a:rPr lang="en-US" sz="3600" dirty="0" err="1">
                <a:latin typeface="Aptos Display"/>
                <a:cs typeface="Times New Roman"/>
              </a:rPr>
              <a:t>risorto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dai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morti</a:t>
            </a:r>
            <a:r>
              <a:rPr lang="en-US" sz="3600" dirty="0">
                <a:latin typeface="Aptos Display"/>
                <a:cs typeface="Times New Roman"/>
              </a:rPr>
              <a:t>, e </a:t>
            </a:r>
            <a:r>
              <a:rPr lang="en-US" sz="3600" dirty="0" err="1">
                <a:latin typeface="Aptos Display"/>
                <a:cs typeface="Times New Roman"/>
              </a:rPr>
              <a:t>risalito</a:t>
            </a:r>
            <a:r>
              <a:rPr lang="en-US" sz="3600" dirty="0">
                <a:latin typeface="Aptos Display"/>
                <a:cs typeface="Times New Roman"/>
              </a:rPr>
              <a:t> in </a:t>
            </a:r>
            <a:r>
              <a:rPr lang="en-US" sz="3600" dirty="0" err="1">
                <a:latin typeface="Aptos Display"/>
                <a:cs typeface="Times New Roman"/>
              </a:rPr>
              <a:t>cielo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siede</a:t>
            </a:r>
            <a:r>
              <a:rPr lang="en-US" sz="3600" dirty="0">
                <a:latin typeface="Aptos Display"/>
                <a:cs typeface="Times New Roman"/>
              </a:rPr>
              <a:t> alla </a:t>
            </a:r>
            <a:r>
              <a:rPr lang="en-US" sz="3600" dirty="0" err="1">
                <a:latin typeface="Aptos Display"/>
                <a:cs typeface="Times New Roman"/>
              </a:rPr>
              <a:t>destra</a:t>
            </a:r>
            <a:r>
              <a:rPr lang="en-US" sz="3600" dirty="0">
                <a:latin typeface="Aptos Display"/>
                <a:cs typeface="Times New Roman"/>
              </a:rPr>
              <a:t> del Padre, e poi </a:t>
            </a:r>
            <a:r>
              <a:rPr lang="en-US" sz="3600" dirty="0" err="1">
                <a:latin typeface="Aptos Display"/>
                <a:cs typeface="Times New Roman"/>
              </a:rPr>
              <a:t>ritornerà</a:t>
            </a:r>
            <a:r>
              <a:rPr lang="en-US" sz="3600" dirty="0">
                <a:latin typeface="Aptos Display"/>
                <a:cs typeface="Times New Roman"/>
              </a:rPr>
              <a:t> per </a:t>
            </a:r>
            <a:r>
              <a:rPr lang="en-US" sz="3600" dirty="0" err="1">
                <a:latin typeface="Aptos Display"/>
                <a:cs typeface="Times New Roman"/>
              </a:rPr>
              <a:t>giudicare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i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vivi</a:t>
            </a:r>
            <a:r>
              <a:rPr lang="en-US" sz="3600" dirty="0">
                <a:latin typeface="Aptos Display"/>
                <a:cs typeface="Times New Roman"/>
              </a:rPr>
              <a:t> e </a:t>
            </a:r>
            <a:r>
              <a:rPr lang="en-US" sz="3600" dirty="0" err="1">
                <a:latin typeface="Aptos Display"/>
                <a:cs typeface="Times New Roman"/>
              </a:rPr>
              <a:t>i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morti</a:t>
            </a:r>
            <a:r>
              <a:rPr lang="en-US" sz="3600" dirty="0">
                <a:latin typeface="Aptos Display"/>
                <a:cs typeface="Times New Roman"/>
              </a:rPr>
              <a:t>. Non </a:t>
            </a:r>
            <a:r>
              <a:rPr lang="en-US" sz="3600" dirty="0" err="1">
                <a:latin typeface="Aptos Display"/>
                <a:cs typeface="Times New Roman"/>
              </a:rPr>
              <a:t>permettiamo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che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nessuno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affermi</a:t>
            </a:r>
            <a:r>
              <a:rPr lang="en-US" sz="3600" dirty="0">
                <a:latin typeface="Aptos Display"/>
                <a:cs typeface="Times New Roman"/>
              </a:rPr>
              <a:t> o </a:t>
            </a:r>
            <a:r>
              <a:rPr lang="en-US" sz="3600" dirty="0" err="1">
                <a:latin typeface="Aptos Display"/>
                <a:cs typeface="Times New Roman"/>
              </a:rPr>
              <a:t>insegni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riguardo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all’unica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operazione</a:t>
            </a:r>
            <a:r>
              <a:rPr lang="en-US" sz="3600" dirty="0">
                <a:latin typeface="Aptos Display"/>
                <a:cs typeface="Times New Roman"/>
              </a:rPr>
              <a:t> o alle due </a:t>
            </a:r>
            <a:r>
              <a:rPr lang="en-US" sz="3600" dirty="0" err="1">
                <a:latin typeface="Aptos Display"/>
                <a:cs typeface="Times New Roman"/>
              </a:rPr>
              <a:t>operazioni</a:t>
            </a:r>
            <a:r>
              <a:rPr lang="en-US" sz="3600" dirty="0">
                <a:latin typeface="Aptos Display"/>
                <a:cs typeface="Times New Roman"/>
              </a:rPr>
              <a:t> a </a:t>
            </a:r>
            <a:r>
              <a:rPr lang="en-US" sz="3600" dirty="0" err="1">
                <a:latin typeface="Aptos Display"/>
                <a:cs typeface="Times New Roman"/>
              </a:rPr>
              <a:t>proposito</a:t>
            </a:r>
            <a:r>
              <a:rPr lang="en-US" sz="3600" dirty="0">
                <a:latin typeface="Aptos Display"/>
                <a:cs typeface="Times New Roman"/>
              </a:rPr>
              <a:t> </a:t>
            </a:r>
            <a:r>
              <a:rPr lang="en-US" sz="3600" dirty="0" err="1">
                <a:latin typeface="Aptos Display"/>
                <a:cs typeface="Times New Roman"/>
              </a:rPr>
              <a:t>dell’incarnazione</a:t>
            </a:r>
            <a:r>
              <a:rPr lang="en-US" sz="3600" dirty="0">
                <a:latin typeface="Aptos Display"/>
                <a:cs typeface="Times New Roman"/>
              </a:rPr>
              <a:t> del Signore nostro Dio [...]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675503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7C73C-CF1D-8858-86BE-63D2EBD6F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ptos Display"/>
                <a:cs typeface="Times New Roman"/>
              </a:rPr>
              <a:t>Lettera di Sergio a Onorio (</a:t>
            </a:r>
            <a:r>
              <a:rPr lang="en-US" dirty="0" err="1">
                <a:latin typeface="Aptos Display"/>
                <a:cs typeface="Times New Roman"/>
              </a:rPr>
              <a:t>ψῆφος</a:t>
            </a:r>
            <a:r>
              <a:rPr lang="en-US" dirty="0">
                <a:latin typeface="Aptos Display"/>
                <a:cs typeface="Times New Roman"/>
              </a:rPr>
              <a:t>) del 633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935B1-7E07-D1B5-A391-AE3C63F9F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370" y="1739362"/>
            <a:ext cx="11435750" cy="443760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r">
              <a:buNone/>
            </a:pPr>
            <a:r>
              <a:rPr lang="en-US" sz="4000" err="1">
                <a:latin typeface="Aptos"/>
                <a:cs typeface="Times New Roman"/>
              </a:rPr>
              <a:t>Diciamolo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più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chiaramente</a:t>
            </a:r>
            <a:r>
              <a:rPr lang="en-US" sz="4000" dirty="0">
                <a:latin typeface="Aptos"/>
                <a:cs typeface="Times New Roman"/>
              </a:rPr>
              <a:t> con un </a:t>
            </a:r>
            <a:r>
              <a:rPr lang="en-US" sz="4000" err="1">
                <a:latin typeface="Aptos"/>
                <a:cs typeface="Times New Roman"/>
              </a:rPr>
              <a:t>esempio</a:t>
            </a:r>
            <a:r>
              <a:rPr lang="en-US" sz="4000" dirty="0">
                <a:latin typeface="Aptos"/>
                <a:cs typeface="Times New Roman"/>
              </a:rPr>
              <a:t>: come la forma del nostro </a:t>
            </a:r>
            <a:r>
              <a:rPr lang="en-US" sz="4000" err="1">
                <a:latin typeface="Aptos"/>
                <a:cs typeface="Times New Roman"/>
              </a:rPr>
              <a:t>corpo</a:t>
            </a:r>
            <a:r>
              <a:rPr lang="en-US" sz="4000" dirty="0">
                <a:latin typeface="Aptos"/>
                <a:cs typeface="Times New Roman"/>
              </a:rPr>
              <a:t> è </a:t>
            </a:r>
            <a:r>
              <a:rPr lang="en-US" sz="4000" err="1">
                <a:latin typeface="Aptos"/>
                <a:cs typeface="Times New Roman"/>
              </a:rPr>
              <a:t>governata</a:t>
            </a:r>
            <a:r>
              <a:rPr lang="en-US" sz="4000" dirty="0">
                <a:latin typeface="Aptos"/>
                <a:cs typeface="Times New Roman"/>
              </a:rPr>
              <a:t>, </a:t>
            </a:r>
            <a:r>
              <a:rPr lang="en-US" sz="4000" err="1">
                <a:latin typeface="Aptos"/>
                <a:cs typeface="Times New Roman"/>
              </a:rPr>
              <a:t>adornata</a:t>
            </a:r>
            <a:r>
              <a:rPr lang="en-US" sz="4000" dirty="0">
                <a:latin typeface="Aptos"/>
                <a:cs typeface="Times New Roman"/>
              </a:rPr>
              <a:t> e </a:t>
            </a:r>
            <a:r>
              <a:rPr lang="en-US" sz="4000" err="1">
                <a:latin typeface="Aptos"/>
                <a:cs typeface="Times New Roman"/>
              </a:rPr>
              <a:t>diretta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dalla</a:t>
            </a:r>
            <a:r>
              <a:rPr lang="en-US" sz="4000" dirty="0">
                <a:latin typeface="Aptos"/>
                <a:cs typeface="Times New Roman"/>
              </a:rPr>
              <a:t> nostra anima </a:t>
            </a:r>
            <a:r>
              <a:rPr lang="en-US" sz="4000" err="1">
                <a:latin typeface="Aptos"/>
                <a:cs typeface="Times New Roman"/>
              </a:rPr>
              <a:t>logica</a:t>
            </a:r>
            <a:r>
              <a:rPr lang="en-US" sz="4000" dirty="0">
                <a:latin typeface="Aptos"/>
                <a:cs typeface="Times New Roman"/>
              </a:rPr>
              <a:t> e </a:t>
            </a:r>
            <a:r>
              <a:rPr lang="en-US" sz="4000" err="1">
                <a:latin typeface="Aptos"/>
                <a:cs typeface="Times New Roman"/>
              </a:rPr>
              <a:t>razionale</a:t>
            </a:r>
            <a:r>
              <a:rPr lang="en-US" sz="4000" dirty="0">
                <a:latin typeface="Aptos"/>
                <a:cs typeface="Times New Roman"/>
              </a:rPr>
              <a:t>, </a:t>
            </a:r>
            <a:r>
              <a:rPr lang="en-US" sz="4000" err="1">
                <a:latin typeface="Aptos"/>
                <a:cs typeface="Times New Roman"/>
              </a:rPr>
              <a:t>così</a:t>
            </a:r>
            <a:r>
              <a:rPr lang="en-US" sz="4000" dirty="0">
                <a:latin typeface="Aptos"/>
                <a:cs typeface="Times New Roman"/>
              </a:rPr>
              <a:t> in Cristo nostro Signore </a:t>
            </a:r>
            <a:r>
              <a:rPr lang="en-US" sz="4000" err="1">
                <a:latin typeface="Aptos"/>
                <a:cs typeface="Times New Roman"/>
              </a:rPr>
              <a:t>tutto</a:t>
            </a:r>
            <a:r>
              <a:rPr lang="en-US" sz="4000" dirty="0">
                <a:latin typeface="Aptos"/>
                <a:cs typeface="Times New Roman"/>
              </a:rPr>
              <a:t> il </a:t>
            </a:r>
            <a:r>
              <a:rPr lang="en-US" sz="4000" err="1">
                <a:latin typeface="Aptos"/>
                <a:cs typeface="Times New Roman"/>
              </a:rPr>
              <a:t>suo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composto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umano</a:t>
            </a:r>
            <a:r>
              <a:rPr lang="en-US" sz="4000" dirty="0">
                <a:latin typeface="Aptos"/>
                <a:cs typeface="Times New Roman"/>
              </a:rPr>
              <a:t>, sempre e in </a:t>
            </a:r>
            <a:r>
              <a:rPr lang="en-US" sz="4000" err="1">
                <a:latin typeface="Aptos"/>
                <a:cs typeface="Times New Roman"/>
              </a:rPr>
              <a:t>tutto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guidato</a:t>
            </a:r>
            <a:r>
              <a:rPr lang="en-US" sz="4000" dirty="0">
                <a:latin typeface="Aptos"/>
                <a:cs typeface="Times New Roman"/>
              </a:rPr>
              <a:t> dal Dio Logos, è </a:t>
            </a:r>
            <a:r>
              <a:rPr lang="en-US" sz="4000" err="1">
                <a:latin typeface="Aptos"/>
                <a:cs typeface="Times New Roman"/>
              </a:rPr>
              <a:t>stato</a:t>
            </a:r>
            <a:r>
              <a:rPr lang="en-US" sz="4000" dirty="0">
                <a:latin typeface="Aptos"/>
                <a:cs typeface="Times New Roman"/>
              </a:rPr>
              <a:t> mosso da Dio secondo </a:t>
            </a:r>
            <a:r>
              <a:rPr lang="en-US" sz="4000" err="1">
                <a:latin typeface="Aptos"/>
                <a:cs typeface="Times New Roman"/>
              </a:rPr>
              <a:t>quanto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diceva</a:t>
            </a:r>
            <a:r>
              <a:rPr lang="en-US" sz="4000" dirty="0">
                <a:latin typeface="Aptos"/>
                <a:cs typeface="Times New Roman"/>
              </a:rPr>
              <a:t> Gregorio </a:t>
            </a:r>
            <a:r>
              <a:rPr lang="en-US" sz="4000" err="1">
                <a:latin typeface="Aptos"/>
                <a:cs typeface="Times New Roman"/>
              </a:rPr>
              <a:t>Nisseno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nel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Contro</a:t>
            </a:r>
            <a:r>
              <a:rPr lang="en-US" sz="4000" dirty="0">
                <a:latin typeface="Aptos"/>
                <a:cs typeface="Times New Roman"/>
              </a:rPr>
              <a:t> </a:t>
            </a:r>
            <a:r>
              <a:rPr lang="en-US" sz="4000" err="1">
                <a:latin typeface="Aptos"/>
                <a:cs typeface="Times New Roman"/>
              </a:rPr>
              <a:t>Eunomio</a:t>
            </a:r>
            <a:r>
              <a:rPr lang="en-US" sz="4000" dirty="0">
                <a:latin typeface="Aptos"/>
                <a:cs typeface="Times New Roman"/>
              </a:rPr>
              <a:t>: «Il Dio Logos è </a:t>
            </a:r>
            <a:r>
              <a:rPr lang="en-US" sz="4000" err="1">
                <a:latin typeface="Aptos"/>
                <a:cs typeface="Times New Roman"/>
              </a:rPr>
              <a:t>impassibile</a:t>
            </a:r>
            <a:r>
              <a:rPr lang="en-US" sz="4000" dirty="0">
                <a:latin typeface="Aptos"/>
                <a:cs typeface="Times New Roman"/>
              </a:rPr>
              <a:t> e </a:t>
            </a:r>
            <a:r>
              <a:rPr lang="en-US" sz="4000" err="1">
                <a:latin typeface="Aptos"/>
                <a:cs typeface="Times New Roman"/>
              </a:rPr>
              <a:t>immortale</a:t>
            </a:r>
            <a:r>
              <a:rPr lang="en-US" sz="4000" dirty="0">
                <a:latin typeface="Aptos"/>
                <a:cs typeface="Times New Roman"/>
              </a:rPr>
              <a:t> in </a:t>
            </a:r>
            <a:r>
              <a:rPr lang="en-US" sz="4000" err="1">
                <a:latin typeface="Aptos"/>
                <a:cs typeface="Times New Roman"/>
              </a:rPr>
              <a:t>quanto</a:t>
            </a:r>
            <a:r>
              <a:rPr lang="en-US" sz="4000" dirty="0">
                <a:latin typeface="Aptos"/>
                <a:cs typeface="Times New Roman"/>
              </a:rPr>
              <a:t> Dio».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121747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5FA40-83EB-09B5-394A-2C5795910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6959"/>
          </a:xfrm>
        </p:spPr>
        <p:txBody>
          <a:bodyPr>
            <a:noAutofit/>
          </a:bodyPr>
          <a:lstStyle/>
          <a:p>
            <a:pPr algn="r"/>
            <a:r>
              <a:rPr lang="en-US" sz="3200" dirty="0">
                <a:latin typeface="Aptos Display"/>
                <a:cs typeface="Times New Roman"/>
              </a:rPr>
              <a:t>Dal </a:t>
            </a:r>
            <a:r>
              <a:rPr lang="en-US" sz="3200" dirty="0" err="1">
                <a:latin typeface="Aptos Display"/>
                <a:cs typeface="Times New Roman"/>
              </a:rPr>
              <a:t>Simbolo</a:t>
            </a:r>
            <a:r>
              <a:rPr lang="en-US" sz="3200" dirty="0">
                <a:latin typeface="Aptos Display"/>
                <a:cs typeface="Times New Roman"/>
              </a:rPr>
              <a:t> di </a:t>
            </a:r>
            <a:r>
              <a:rPr lang="en-US" sz="3200" dirty="0" err="1">
                <a:latin typeface="Aptos Display"/>
                <a:cs typeface="Times New Roman"/>
              </a:rPr>
              <a:t>Costantinopoli</a:t>
            </a:r>
            <a:r>
              <a:rPr lang="en-US" sz="3200" dirty="0">
                <a:latin typeface="Aptos Display"/>
                <a:cs typeface="Times New Roman"/>
              </a:rPr>
              <a:t> III (680-681)</a:t>
            </a:r>
            <a:br>
              <a:rPr lang="en-US" sz="3200" dirty="0">
                <a:latin typeface="Aptos Display"/>
                <a:cs typeface="Times New Roman"/>
              </a:rPr>
            </a:br>
            <a:r>
              <a:rPr lang="en-US" sz="3200" dirty="0">
                <a:latin typeface="Aptos Display"/>
                <a:cs typeface="Times New Roman"/>
              </a:rPr>
              <a:t>Questo santo </a:t>
            </a:r>
            <a:r>
              <a:rPr lang="en-US" sz="3200" dirty="0" err="1">
                <a:latin typeface="Aptos Display"/>
                <a:cs typeface="Times New Roman"/>
              </a:rPr>
              <a:t>concilio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ecumenico</a:t>
            </a:r>
            <a:r>
              <a:rPr lang="en-US" sz="3200" dirty="0">
                <a:latin typeface="Aptos Display"/>
                <a:cs typeface="Times New Roman"/>
              </a:rPr>
              <a:t>, </a:t>
            </a:r>
            <a:r>
              <a:rPr lang="en-US" sz="3200" dirty="0" err="1">
                <a:latin typeface="Aptos Display"/>
                <a:cs typeface="Times New Roman"/>
              </a:rPr>
              <a:t>accogliendo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i</a:t>
            </a:r>
            <a:r>
              <a:rPr lang="en-US" sz="3200" dirty="0">
                <a:latin typeface="Aptos Display"/>
                <a:cs typeface="Times New Roman"/>
              </a:rPr>
              <a:t> cinque </a:t>
            </a:r>
            <a:r>
              <a:rPr lang="en-US" sz="3200" dirty="0" err="1">
                <a:latin typeface="Aptos Display"/>
                <a:cs typeface="Times New Roman"/>
              </a:rPr>
              <a:t>santi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concili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ecumenici</a:t>
            </a:r>
            <a:r>
              <a:rPr lang="en-US" sz="3200" dirty="0">
                <a:latin typeface="Aptos Display"/>
                <a:cs typeface="Times New Roman"/>
              </a:rPr>
              <a:t> e </a:t>
            </a:r>
            <a:r>
              <a:rPr lang="en-US" sz="3200" dirty="0" err="1">
                <a:latin typeface="Aptos Display"/>
                <a:cs typeface="Times New Roman"/>
              </a:rPr>
              <a:t>i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santi</a:t>
            </a:r>
            <a:r>
              <a:rPr lang="en-US" sz="3200" dirty="0">
                <a:latin typeface="Aptos Display"/>
                <a:cs typeface="Times New Roman"/>
              </a:rPr>
              <a:t> ed </a:t>
            </a:r>
            <a:r>
              <a:rPr lang="en-US" sz="3200" dirty="0" err="1">
                <a:latin typeface="Aptos Display"/>
                <a:cs typeface="Times New Roman"/>
              </a:rPr>
              <a:t>eletti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Padri</a:t>
            </a:r>
            <a:r>
              <a:rPr lang="en-US" sz="3200" dirty="0">
                <a:latin typeface="Aptos Display"/>
                <a:cs typeface="Times New Roman"/>
              </a:rPr>
              <a:t>, </a:t>
            </a:r>
            <a:r>
              <a:rPr lang="en-US" sz="3200" dirty="0" err="1">
                <a:latin typeface="Aptos Display"/>
                <a:cs typeface="Times New Roman"/>
              </a:rPr>
              <a:t>definisce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unanimemente</a:t>
            </a:r>
            <a:r>
              <a:rPr lang="en-US" sz="3200" dirty="0">
                <a:latin typeface="Aptos Display"/>
                <a:cs typeface="Times New Roman"/>
              </a:rPr>
              <a:t> e </a:t>
            </a:r>
            <a:r>
              <a:rPr lang="en-US" sz="3200" dirty="0" err="1">
                <a:latin typeface="Aptos Display"/>
                <a:cs typeface="Times New Roman"/>
              </a:rPr>
              <a:t>professa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che</a:t>
            </a:r>
            <a:r>
              <a:rPr lang="en-US" sz="3200" dirty="0">
                <a:latin typeface="Aptos Display"/>
                <a:cs typeface="Times New Roman"/>
              </a:rPr>
              <a:t> il Signore nostro Gesù Cristo è il </a:t>
            </a:r>
            <a:r>
              <a:rPr lang="en-US" sz="3200" dirty="0" err="1">
                <a:latin typeface="Aptos Display"/>
                <a:cs typeface="Times New Roman"/>
              </a:rPr>
              <a:t>vero</a:t>
            </a:r>
            <a:r>
              <a:rPr lang="en-US" sz="3200" dirty="0">
                <a:latin typeface="Aptos Display"/>
                <a:cs typeface="Times New Roman"/>
              </a:rPr>
              <a:t> Dio ed è uno della </a:t>
            </a:r>
            <a:r>
              <a:rPr lang="en-US" sz="3200" dirty="0" err="1">
                <a:latin typeface="Aptos Display"/>
                <a:cs typeface="Times New Roman"/>
              </a:rPr>
              <a:t>santa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vivificante</a:t>
            </a:r>
            <a:r>
              <a:rPr lang="en-US" sz="3200" dirty="0">
                <a:latin typeface="Aptos Display"/>
                <a:cs typeface="Times New Roman"/>
              </a:rPr>
              <a:t> e </a:t>
            </a:r>
            <a:r>
              <a:rPr lang="en-US" sz="3200" dirty="0" err="1">
                <a:latin typeface="Aptos Display"/>
                <a:cs typeface="Times New Roman"/>
              </a:rPr>
              <a:t>consustanziale</a:t>
            </a:r>
            <a:r>
              <a:rPr lang="en-US" sz="3200" dirty="0">
                <a:latin typeface="Aptos Display"/>
                <a:cs typeface="Times New Roman"/>
              </a:rPr>
              <a:t> Trinità. Egli è </a:t>
            </a:r>
            <a:r>
              <a:rPr lang="en-US" sz="3200" dirty="0" err="1">
                <a:latin typeface="Aptos Display"/>
                <a:cs typeface="Times New Roman"/>
              </a:rPr>
              <a:t>perfetto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nella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divinità</a:t>
            </a:r>
            <a:r>
              <a:rPr lang="en-US" sz="3200" dirty="0">
                <a:latin typeface="Aptos Display"/>
                <a:cs typeface="Times New Roman"/>
              </a:rPr>
              <a:t> e </a:t>
            </a:r>
            <a:r>
              <a:rPr lang="en-US" sz="3200" dirty="0" err="1">
                <a:latin typeface="Aptos Display"/>
                <a:cs typeface="Times New Roman"/>
              </a:rPr>
              <a:t>perfetto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nell’umanità</a:t>
            </a:r>
            <a:r>
              <a:rPr lang="en-US" sz="3200" dirty="0">
                <a:latin typeface="Aptos Display"/>
                <a:cs typeface="Times New Roman"/>
              </a:rPr>
              <a:t>, Egli è </a:t>
            </a:r>
            <a:r>
              <a:rPr lang="en-US" sz="3200" dirty="0" err="1">
                <a:latin typeface="Aptos Display"/>
                <a:cs typeface="Times New Roman"/>
              </a:rPr>
              <a:t>veramente</a:t>
            </a:r>
            <a:r>
              <a:rPr lang="en-US" sz="3200" dirty="0">
                <a:latin typeface="Aptos Display"/>
                <a:cs typeface="Times New Roman"/>
              </a:rPr>
              <a:t> Dio e </a:t>
            </a:r>
            <a:r>
              <a:rPr lang="en-US" sz="3200" dirty="0" err="1">
                <a:latin typeface="Aptos Display"/>
                <a:cs typeface="Times New Roman"/>
              </a:rPr>
              <a:t>veramente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uomo</a:t>
            </a:r>
            <a:r>
              <a:rPr lang="en-US" sz="3200" dirty="0">
                <a:latin typeface="Aptos Display"/>
                <a:cs typeface="Times New Roman"/>
              </a:rPr>
              <a:t>, ha </a:t>
            </a:r>
            <a:r>
              <a:rPr lang="en-US" sz="3200" dirty="0" err="1">
                <a:latin typeface="Aptos Display"/>
                <a:cs typeface="Times New Roman"/>
              </a:rPr>
              <a:t>un’anima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razionale</a:t>
            </a:r>
            <a:r>
              <a:rPr lang="en-US" sz="3200" dirty="0">
                <a:latin typeface="Aptos Display"/>
                <a:cs typeface="Times New Roman"/>
              </a:rPr>
              <a:t> e un </a:t>
            </a:r>
            <a:r>
              <a:rPr lang="en-US" sz="3200" dirty="0" err="1">
                <a:latin typeface="Aptos Display"/>
                <a:cs typeface="Times New Roman"/>
              </a:rPr>
              <a:t>corpo</a:t>
            </a:r>
            <a:r>
              <a:rPr lang="en-US" sz="3200" dirty="0">
                <a:latin typeface="Aptos Display"/>
                <a:cs typeface="Times New Roman"/>
              </a:rPr>
              <a:t>, è </a:t>
            </a:r>
            <a:r>
              <a:rPr lang="en-US" sz="3200" dirty="0" err="1">
                <a:latin typeface="Aptos Display"/>
                <a:cs typeface="Times New Roman"/>
              </a:rPr>
              <a:t>consustanziale</a:t>
            </a:r>
            <a:r>
              <a:rPr lang="en-US" sz="3200" dirty="0">
                <a:latin typeface="Aptos Display"/>
                <a:cs typeface="Times New Roman"/>
              </a:rPr>
              <a:t> al Padre secondo la </a:t>
            </a:r>
            <a:r>
              <a:rPr lang="en-US" sz="3200" dirty="0" err="1">
                <a:latin typeface="Aptos Display"/>
                <a:cs typeface="Times New Roman"/>
              </a:rPr>
              <a:t>divinità</a:t>
            </a:r>
            <a:r>
              <a:rPr lang="en-US" sz="3200" dirty="0">
                <a:latin typeface="Aptos Display"/>
                <a:cs typeface="Times New Roman"/>
              </a:rPr>
              <a:t> e </a:t>
            </a:r>
            <a:r>
              <a:rPr lang="en-US" sz="3200" dirty="0" err="1">
                <a:latin typeface="Aptos Display"/>
                <a:cs typeface="Times New Roman"/>
              </a:rPr>
              <a:t>consustanziale</a:t>
            </a:r>
            <a:r>
              <a:rPr lang="en-US" sz="3200" dirty="0">
                <a:latin typeface="Aptos Display"/>
                <a:cs typeface="Times New Roman"/>
              </a:rPr>
              <a:t> a </a:t>
            </a:r>
            <a:r>
              <a:rPr lang="en-US" sz="3200" dirty="0" err="1">
                <a:latin typeface="Aptos Display"/>
                <a:cs typeface="Times New Roman"/>
              </a:rPr>
              <a:t>noi</a:t>
            </a:r>
            <a:r>
              <a:rPr lang="en-US" sz="3200" dirty="0">
                <a:latin typeface="Aptos Display"/>
                <a:cs typeface="Times New Roman"/>
              </a:rPr>
              <a:t> secondo </a:t>
            </a:r>
            <a:r>
              <a:rPr lang="en-US" sz="3200" dirty="0" err="1">
                <a:latin typeface="Aptos Display"/>
                <a:cs typeface="Times New Roman"/>
              </a:rPr>
              <a:t>l’umanità</a:t>
            </a:r>
            <a:r>
              <a:rPr lang="en-US" sz="3200" dirty="0">
                <a:latin typeface="Aptos Display"/>
                <a:cs typeface="Times New Roman"/>
              </a:rPr>
              <a:t>, in </a:t>
            </a:r>
            <a:r>
              <a:rPr lang="en-US" sz="3200" dirty="0" err="1">
                <a:latin typeface="Aptos Display"/>
                <a:cs typeface="Times New Roman"/>
              </a:rPr>
              <a:t>tutto</a:t>
            </a:r>
            <a:r>
              <a:rPr lang="en-US" sz="3200" dirty="0">
                <a:latin typeface="Aptos Display"/>
                <a:cs typeface="Times New Roman"/>
              </a:rPr>
              <a:t> a </a:t>
            </a:r>
            <a:r>
              <a:rPr lang="en-US" sz="3200" dirty="0" err="1">
                <a:latin typeface="Aptos Display"/>
                <a:cs typeface="Times New Roman"/>
              </a:rPr>
              <a:t>somiglianza</a:t>
            </a:r>
            <a:r>
              <a:rPr lang="en-US" sz="3200" dirty="0">
                <a:latin typeface="Aptos Display"/>
                <a:cs typeface="Times New Roman"/>
              </a:rPr>
              <a:t> di </a:t>
            </a:r>
            <a:r>
              <a:rPr lang="en-US" sz="3200" dirty="0" err="1">
                <a:latin typeface="Aptos Display"/>
                <a:cs typeface="Times New Roman"/>
              </a:rPr>
              <a:t>noi</a:t>
            </a:r>
            <a:r>
              <a:rPr lang="en-US" sz="3200" dirty="0">
                <a:latin typeface="Aptos Display"/>
                <a:cs typeface="Times New Roman"/>
              </a:rPr>
              <a:t>, </a:t>
            </a:r>
            <a:r>
              <a:rPr lang="en-US" sz="3200" dirty="0" err="1">
                <a:latin typeface="Aptos Display"/>
                <a:cs typeface="Times New Roman"/>
              </a:rPr>
              <a:t>escluso</a:t>
            </a:r>
            <a:r>
              <a:rPr lang="en-US" sz="3200" dirty="0">
                <a:latin typeface="Aptos Display"/>
                <a:cs typeface="Times New Roman"/>
              </a:rPr>
              <a:t> il </a:t>
            </a:r>
            <a:r>
              <a:rPr lang="en-US" sz="3200" dirty="0" err="1">
                <a:latin typeface="Aptos Display"/>
                <a:cs typeface="Times New Roman"/>
              </a:rPr>
              <a:t>peccato</a:t>
            </a:r>
            <a:r>
              <a:rPr lang="en-US" sz="3200" dirty="0">
                <a:latin typeface="Aptos Display"/>
                <a:cs typeface="Times New Roman"/>
              </a:rPr>
              <a:t> (</a:t>
            </a:r>
            <a:r>
              <a:rPr lang="en-US" sz="3200" dirty="0" err="1">
                <a:latin typeface="Aptos Display"/>
                <a:cs typeface="Times New Roman"/>
              </a:rPr>
              <a:t>Hbr</a:t>
            </a:r>
            <a:r>
              <a:rPr lang="en-US" sz="3200" dirty="0">
                <a:latin typeface="Aptos Display"/>
                <a:cs typeface="Times New Roman"/>
              </a:rPr>
              <a:t>. 4,15) [...] Egli è uno solo e lo </a:t>
            </a:r>
            <a:r>
              <a:rPr lang="en-US" sz="3200" dirty="0" err="1">
                <a:latin typeface="Aptos Display"/>
                <a:cs typeface="Times New Roman"/>
              </a:rPr>
              <a:t>stesso</a:t>
            </a:r>
            <a:r>
              <a:rPr lang="en-US" sz="3200" dirty="0">
                <a:latin typeface="Aptos Display"/>
                <a:cs typeface="Times New Roman"/>
              </a:rPr>
              <a:t> Cristo Figlio Signore </a:t>
            </a:r>
            <a:r>
              <a:rPr lang="en-US" sz="3200" dirty="0" err="1">
                <a:latin typeface="Aptos Display"/>
                <a:cs typeface="Times New Roman"/>
              </a:rPr>
              <a:t>Unigenito</a:t>
            </a:r>
            <a:r>
              <a:rPr lang="en-US" sz="3200" dirty="0">
                <a:latin typeface="Aptos Display"/>
                <a:cs typeface="Times New Roman"/>
              </a:rPr>
              <a:t>, </a:t>
            </a:r>
            <a:r>
              <a:rPr lang="en-US" sz="3200" dirty="0" err="1">
                <a:latin typeface="Aptos Display"/>
                <a:cs typeface="Times New Roman"/>
              </a:rPr>
              <a:t>che</a:t>
            </a:r>
            <a:r>
              <a:rPr lang="en-US" sz="3200" dirty="0">
                <a:latin typeface="Aptos Display"/>
                <a:cs typeface="Times New Roman"/>
              </a:rPr>
              <a:t> </a:t>
            </a:r>
            <a:r>
              <a:rPr lang="en-US" sz="3200" dirty="0" err="1">
                <a:latin typeface="Aptos Display"/>
                <a:cs typeface="Times New Roman"/>
              </a:rPr>
              <a:t>si</a:t>
            </a:r>
            <a:r>
              <a:rPr lang="en-US" sz="3200" dirty="0">
                <a:latin typeface="Aptos Display"/>
                <a:cs typeface="Times New Roman"/>
              </a:rPr>
              <a:t> fa </a:t>
            </a:r>
            <a:r>
              <a:rPr lang="en-US" sz="3200" dirty="0" err="1">
                <a:latin typeface="Aptos Display"/>
                <a:cs typeface="Times New Roman"/>
              </a:rPr>
              <a:t>conoscere</a:t>
            </a:r>
            <a:r>
              <a:rPr lang="en-US" sz="3200" dirty="0">
                <a:latin typeface="Aptos Display"/>
                <a:cs typeface="Times New Roman"/>
              </a:rPr>
              <a:t> in due nature unite ma non confuse, </a:t>
            </a:r>
            <a:r>
              <a:rPr lang="en-US" sz="3200" dirty="0" err="1">
                <a:latin typeface="Aptos Display"/>
                <a:cs typeface="Times New Roman"/>
              </a:rPr>
              <a:t>immutabili</a:t>
            </a:r>
            <a:r>
              <a:rPr lang="en-US" sz="3200" dirty="0">
                <a:latin typeface="Aptos Display"/>
                <a:cs typeface="Times New Roman"/>
              </a:rPr>
              <a:t>, </a:t>
            </a:r>
            <a:r>
              <a:rPr lang="en-US" sz="3200" dirty="0" err="1">
                <a:latin typeface="Aptos Display"/>
                <a:cs typeface="Times New Roman"/>
              </a:rPr>
              <a:t>indivisibili</a:t>
            </a:r>
            <a:r>
              <a:rPr lang="en-US" sz="3200" dirty="0">
                <a:latin typeface="Aptos Display"/>
                <a:cs typeface="Times New Roman"/>
              </a:rPr>
              <a:t>, </a:t>
            </a:r>
            <a:r>
              <a:rPr lang="en-US" sz="3200" dirty="0" err="1">
                <a:latin typeface="Aptos Display"/>
                <a:cs typeface="Times New Roman"/>
              </a:rPr>
              <a:t>inseparabili</a:t>
            </a:r>
            <a:r>
              <a:rPr lang="en-US" sz="3200" dirty="0">
                <a:latin typeface="Aptos Display"/>
                <a:cs typeface="Times New Roman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44599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6C1B5-8EC9-1AC2-A5CD-99A5E430A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615" y="474153"/>
            <a:ext cx="10026770" cy="591847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err="1">
                <a:latin typeface="Minion Pro"/>
                <a:ea typeface="Verdana"/>
                <a:cs typeface="Times New Roman"/>
              </a:rPr>
              <a:t>Bibliografia</a:t>
            </a:r>
            <a:endParaRPr lang="en-US" sz="3200">
              <a:latin typeface="Minion Pro"/>
              <a:ea typeface="Verdana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3200" dirty="0">
              <a:latin typeface="Minion Pro"/>
              <a:ea typeface="Verdana"/>
              <a:cs typeface="Times New Roman"/>
            </a:endParaRP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i="1" dirty="0" err="1">
                <a:latin typeface="Minion Pro"/>
                <a:ea typeface="Verdana"/>
                <a:cs typeface="Times New Roman"/>
              </a:rPr>
              <a:t>L’enigma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Gesù. Fonti e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metodi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della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ricerca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storica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a cura di E. Prinzivalli, Roma 2008 (Biblioteca di </a:t>
            </a:r>
            <a:r>
              <a:rPr lang="en-US" sz="3200" dirty="0" err="1">
                <a:latin typeface="Minion Pro"/>
                <a:ea typeface="Verdana"/>
                <a:cs typeface="Times New Roman"/>
              </a:rPr>
              <a:t>testi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 e </a:t>
            </a:r>
            <a:r>
              <a:rPr lang="en-US" sz="3200" dirty="0" err="1">
                <a:latin typeface="Minion Pro"/>
                <a:ea typeface="Verdana"/>
                <a:cs typeface="Times New Roman"/>
              </a:rPr>
              <a:t>studi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 457).</a:t>
            </a:r>
            <a:endParaRPr lang="en-US" sz="3200">
              <a:latin typeface="Minion Pro"/>
              <a:ea typeface="Verdana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i="1" dirty="0">
                <a:latin typeface="Minion Pro"/>
                <a:ea typeface="Verdana"/>
                <a:cs typeface="Times New Roman"/>
              </a:rPr>
              <a:t>Jesus in History Thought, and Culture. An Encyclopedia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ed. L. Houlden, Santa Barbara CA 2003.</a:t>
            </a:r>
            <a:endParaRPr lang="en-US" dirty="0"/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dirty="0">
                <a:latin typeface="Minion Pro"/>
                <a:ea typeface="Verdana"/>
                <a:cs typeface="Times New Roman"/>
              </a:rPr>
              <a:t>Massey B., 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The Quest for the Historical Jesus, 2000–2023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in 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Journal for the Study of the Historical Jesus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 21 (2023), 75-161.</a:t>
            </a:r>
            <a:endParaRPr lang="en-US" sz="3200">
              <a:latin typeface="Minion Pro"/>
              <a:ea typeface="Verdana"/>
              <a:cs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dirty="0">
                <a:latin typeface="Minion Pro"/>
                <a:ea typeface="Verdana"/>
                <a:cs typeface="Times New Roman"/>
              </a:rPr>
              <a:t>Norelli E., 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Gesù di Nazaret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in 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Storia del </a:t>
            </a:r>
            <a:r>
              <a:rPr lang="en-US" sz="3200" i="1" err="1">
                <a:latin typeface="Minion Pro"/>
                <a:ea typeface="Verdana"/>
                <a:cs typeface="Times New Roman"/>
              </a:rPr>
              <a:t>Cristianesimo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vol. 1: </a:t>
            </a:r>
            <a:r>
              <a:rPr lang="en-US" sz="3200" i="1" err="1">
                <a:latin typeface="Minion Pro"/>
                <a:ea typeface="Verdana"/>
                <a:cs typeface="Times New Roman"/>
              </a:rPr>
              <a:t>L'età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antica (</a:t>
            </a:r>
            <a:r>
              <a:rPr lang="en-US" sz="3200" i="1" err="1">
                <a:latin typeface="Minion Pro"/>
                <a:ea typeface="Verdana"/>
                <a:cs typeface="Times New Roman"/>
              </a:rPr>
              <a:t>secoli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I-VII)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Roma 2023 (Quality Paperbacks 681), 15-68.</a:t>
            </a:r>
          </a:p>
        </p:txBody>
      </p:sp>
    </p:spTree>
    <p:extLst>
      <p:ext uri="{BB962C8B-B14F-4D97-AF65-F5344CB8AC3E}">
        <p14:creationId xmlns:p14="http://schemas.microsoft.com/office/powerpoint/2010/main" val="20259889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D6F7B-5F93-CA31-AAA3-80036FD61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B6C7E-1283-4150-8D9F-1D3C2B11A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728" y="445398"/>
            <a:ext cx="10156166" cy="597597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dirty="0">
                <a:latin typeface="Minion Pro"/>
                <a:ea typeface="Verdana"/>
                <a:cs typeface="Times New Roman"/>
              </a:rPr>
              <a:t>Simonetti M., 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Studi di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cristologia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postnicena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Roma 2006 (SEA 98).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dirty="0">
                <a:latin typeface="Minion Pro"/>
                <a:ea typeface="Verdana"/>
                <a:cs typeface="Times New Roman"/>
              </a:rPr>
              <a:t>Id., 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Studi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sulla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cristologia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del II e III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secolo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Roma 1993 (SEA 44).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dirty="0">
                <a:latin typeface="Minion Pro"/>
                <a:ea typeface="Verdana"/>
                <a:cs typeface="Times New Roman"/>
              </a:rPr>
              <a:t>Theissen G. - Merz A., 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Il Gesù storico. Un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manuale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Brescia 2011 (Biblioteca </a:t>
            </a:r>
            <a:r>
              <a:rPr lang="en-US" sz="3200" dirty="0" err="1">
                <a:latin typeface="Minion Pro"/>
                <a:ea typeface="Verdana"/>
                <a:cs typeface="Times New Roman"/>
              </a:rPr>
              <a:t>biblica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 25).</a:t>
            </a:r>
            <a:endParaRPr lang="en-US"/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dirty="0">
                <a:latin typeface="Minion Pro"/>
                <a:ea typeface="Verdana"/>
                <a:cs typeface="Times New Roman"/>
              </a:rPr>
              <a:t>Trilling W.,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Fragen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zur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Geschichtlichkeit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Jesu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</a:t>
            </a:r>
            <a:r>
              <a:rPr lang="en-US" sz="3200" dirty="0" err="1">
                <a:latin typeface="Minion Pro"/>
                <a:ea typeface="Verdana"/>
                <a:cs typeface="Times New Roman"/>
              </a:rPr>
              <a:t>Düsserdorf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 1968.</a:t>
            </a:r>
            <a:endParaRPr lang="en-US" dirty="0"/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i="1" dirty="0">
                <a:latin typeface="Minion Pro"/>
                <a:ea typeface="Verdana"/>
                <a:cs typeface="Times New Roman"/>
              </a:rPr>
              <a:t>Un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altro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Gesù? I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vangeli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apocrifi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, il Gesù storico e il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cristianesimo</a:t>
            </a:r>
            <a:r>
              <a:rPr lang="en-US" sz="3200" i="1" dirty="0">
                <a:latin typeface="Minion Pro"/>
                <a:ea typeface="Verdana"/>
                <a:cs typeface="Times New Roman"/>
              </a:rPr>
              <a:t> delle </a:t>
            </a:r>
            <a:r>
              <a:rPr lang="en-US" sz="3200" i="1" dirty="0" err="1">
                <a:latin typeface="Minion Pro"/>
                <a:ea typeface="Verdana"/>
                <a:cs typeface="Times New Roman"/>
              </a:rPr>
              <a:t>origini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, a cura di A. Guida - E. Norelli, Trapani 2009 (Oi </a:t>
            </a:r>
            <a:r>
              <a:rPr lang="en-US" sz="3200" dirty="0" err="1">
                <a:latin typeface="Minion Pro"/>
                <a:ea typeface="Verdana"/>
                <a:cs typeface="Times New Roman"/>
              </a:rPr>
              <a:t>christianoi</a:t>
            </a:r>
            <a:r>
              <a:rPr lang="en-US" sz="3200" dirty="0">
                <a:latin typeface="Minion Pro"/>
                <a:ea typeface="Verdana"/>
                <a:cs typeface="Times New Roman"/>
              </a:rPr>
              <a:t> 9).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34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95588-258E-881D-537E-2888F648D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31" y="546041"/>
            <a:ext cx="11061938" cy="57746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3200" dirty="0">
                <a:latin typeface="Times New Roman"/>
                <a:cs typeface="Times New Roman"/>
              </a:rPr>
              <a:t>Tacito, </a:t>
            </a:r>
            <a:r>
              <a:rPr lang="en-US" sz="3200" i="1" dirty="0">
                <a:latin typeface="Times New Roman"/>
                <a:cs typeface="Times New Roman"/>
              </a:rPr>
              <a:t>Annali </a:t>
            </a:r>
            <a:r>
              <a:rPr lang="en-US" sz="3200" dirty="0">
                <a:latin typeface="Times New Roman"/>
                <a:cs typeface="Times New Roman"/>
              </a:rPr>
              <a:t>15, 44 (I-II </a:t>
            </a:r>
            <a:r>
              <a:rPr lang="en-US" sz="3200" dirty="0" err="1">
                <a:latin typeface="Times New Roman"/>
                <a:cs typeface="Times New Roman"/>
              </a:rPr>
              <a:t>secoli</a:t>
            </a:r>
            <a:r>
              <a:rPr lang="en-US" sz="3200" dirty="0">
                <a:latin typeface="Times New Roman"/>
                <a:cs typeface="Times New Roman"/>
              </a:rPr>
              <a:t>)</a:t>
            </a:r>
            <a:endParaRPr lang="en-US" sz="3200" dirty="0"/>
          </a:p>
          <a:p>
            <a:pPr algn="ctr">
              <a:buNone/>
            </a:pPr>
            <a:r>
              <a:rPr lang="en-US" sz="3200" dirty="0">
                <a:latin typeface="Times New Roman"/>
                <a:cs typeface="Times New Roman"/>
              </a:rPr>
              <a:t>(trad. A. Arici, UTET, Torino 1983, </a:t>
            </a:r>
            <a:r>
              <a:rPr lang="en-US" sz="3200" err="1">
                <a:latin typeface="Times New Roman"/>
                <a:cs typeface="Times New Roman"/>
              </a:rPr>
              <a:t>pagg</a:t>
            </a:r>
            <a:r>
              <a:rPr lang="en-US" sz="3200" dirty="0">
                <a:latin typeface="Times New Roman"/>
                <a:cs typeface="Times New Roman"/>
              </a:rPr>
              <a:t>. 1116-1117).</a:t>
            </a:r>
            <a:endParaRPr lang="en-US" sz="3200"/>
          </a:p>
          <a:p>
            <a:pPr algn="just">
              <a:buNone/>
            </a:pPr>
            <a:r>
              <a:rPr lang="en-US" sz="3200" dirty="0">
                <a:latin typeface="Times New Roman"/>
                <a:cs typeface="Times New Roman"/>
              </a:rPr>
              <a:t> [...] per </a:t>
            </a:r>
            <a:r>
              <a:rPr lang="en-US" sz="3200" dirty="0" err="1">
                <a:latin typeface="Times New Roman"/>
                <a:cs typeface="Times New Roman"/>
              </a:rPr>
              <a:t>troncare</a:t>
            </a:r>
            <a:r>
              <a:rPr lang="en-US" sz="3200" dirty="0">
                <a:latin typeface="Times New Roman"/>
                <a:cs typeface="Times New Roman"/>
              </a:rPr>
              <a:t> la </a:t>
            </a:r>
            <a:r>
              <a:rPr lang="en-US" sz="3200" dirty="0" err="1">
                <a:latin typeface="Times New Roman"/>
                <a:cs typeface="Times New Roman"/>
              </a:rPr>
              <a:t>diceria</a:t>
            </a:r>
            <a:r>
              <a:rPr lang="en-US" sz="3200" dirty="0">
                <a:latin typeface="Times New Roman"/>
                <a:cs typeface="Times New Roman"/>
              </a:rPr>
              <a:t> Nerone </a:t>
            </a:r>
            <a:r>
              <a:rPr lang="en-US" sz="3200" dirty="0" err="1">
                <a:latin typeface="Times New Roman"/>
                <a:cs typeface="Times New Roman"/>
              </a:rPr>
              <a:t>spacciò</a:t>
            </a:r>
            <a:r>
              <a:rPr lang="en-US" sz="3200" dirty="0">
                <a:latin typeface="Times New Roman"/>
                <a:cs typeface="Times New Roman"/>
              </a:rPr>
              <a:t> per </a:t>
            </a:r>
            <a:r>
              <a:rPr lang="en-US" sz="3200" dirty="0" err="1">
                <a:latin typeface="Times New Roman"/>
                <a:cs typeface="Times New Roman"/>
              </a:rPr>
              <a:t>colpevoli</a:t>
            </a:r>
            <a:r>
              <a:rPr lang="en-US" sz="3200" dirty="0">
                <a:latin typeface="Times New Roman"/>
                <a:cs typeface="Times New Roman"/>
              </a:rPr>
              <a:t> e </a:t>
            </a:r>
            <a:r>
              <a:rPr lang="en-US" sz="3200" dirty="0" err="1">
                <a:latin typeface="Times New Roman"/>
                <a:cs typeface="Times New Roman"/>
              </a:rPr>
              <a:t>condannò</a:t>
            </a:r>
            <a:r>
              <a:rPr lang="en-US" sz="3200" dirty="0">
                <a:latin typeface="Times New Roman"/>
                <a:cs typeface="Times New Roman"/>
              </a:rPr>
              <a:t> ai </a:t>
            </a:r>
            <a:r>
              <a:rPr lang="en-US" sz="3200" dirty="0" err="1">
                <a:latin typeface="Times New Roman"/>
                <a:cs typeface="Times New Roman"/>
              </a:rPr>
              <a:t>tormenti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più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raffinati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quelli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che</a:t>
            </a:r>
            <a:r>
              <a:rPr lang="en-US" sz="3200" dirty="0">
                <a:latin typeface="Times New Roman"/>
                <a:cs typeface="Times New Roman"/>
              </a:rPr>
              <a:t> le loro </a:t>
            </a:r>
            <a:r>
              <a:rPr lang="en-US" sz="3200" dirty="0" err="1">
                <a:latin typeface="Times New Roman"/>
                <a:cs typeface="Times New Roman"/>
              </a:rPr>
              <a:t>nefandezze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rendevano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odiosi</a:t>
            </a:r>
            <a:r>
              <a:rPr lang="en-US" sz="3200" dirty="0">
                <a:latin typeface="Times New Roman"/>
                <a:cs typeface="Times New Roman"/>
              </a:rPr>
              <a:t> e </a:t>
            </a:r>
            <a:r>
              <a:rPr lang="en-US" sz="3200" dirty="0" err="1">
                <a:latin typeface="Times New Roman"/>
                <a:cs typeface="Times New Roman"/>
              </a:rPr>
              <a:t>che</a:t>
            </a:r>
            <a:r>
              <a:rPr lang="en-US" sz="3200" dirty="0">
                <a:latin typeface="Times New Roman"/>
                <a:cs typeface="Times New Roman"/>
              </a:rPr>
              <a:t> il </a:t>
            </a:r>
            <a:r>
              <a:rPr lang="en-US" sz="3200" dirty="0" err="1">
                <a:latin typeface="Times New Roman"/>
                <a:cs typeface="Times New Roman"/>
              </a:rPr>
              <a:t>volgo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chiamava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cristiani</a:t>
            </a:r>
            <a:r>
              <a:rPr lang="en-US" sz="3200" dirty="0">
                <a:latin typeface="Times New Roman"/>
                <a:cs typeface="Times New Roman"/>
              </a:rPr>
              <a:t>. </a:t>
            </a:r>
            <a:r>
              <a:rPr lang="en-US" sz="3200" dirty="0" err="1">
                <a:latin typeface="Times New Roman"/>
                <a:cs typeface="Times New Roman"/>
              </a:rPr>
              <a:t>Prendevano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essi</a:t>
            </a:r>
            <a:r>
              <a:rPr lang="en-US" sz="3200" dirty="0">
                <a:latin typeface="Times New Roman"/>
                <a:cs typeface="Times New Roman"/>
              </a:rPr>
              <a:t> il </a:t>
            </a:r>
            <a:r>
              <a:rPr lang="en-US" sz="3200" dirty="0" err="1">
                <a:latin typeface="Times New Roman"/>
                <a:cs typeface="Times New Roman"/>
              </a:rPr>
              <a:t>nome</a:t>
            </a:r>
            <a:r>
              <a:rPr lang="en-US" sz="3200" dirty="0">
                <a:latin typeface="Times New Roman"/>
                <a:cs typeface="Times New Roman"/>
              </a:rPr>
              <a:t> da Cristo, </a:t>
            </a:r>
            <a:r>
              <a:rPr lang="en-US" sz="3200" dirty="0" err="1">
                <a:latin typeface="Times New Roman"/>
                <a:cs typeface="Times New Roman"/>
              </a:rPr>
              <a:t>che</a:t>
            </a:r>
            <a:r>
              <a:rPr lang="en-US" sz="3200" dirty="0">
                <a:latin typeface="Times New Roman"/>
                <a:cs typeface="Times New Roman"/>
              </a:rPr>
              <a:t> era </a:t>
            </a:r>
            <a:r>
              <a:rPr lang="en-US" sz="3200" dirty="0" err="1">
                <a:latin typeface="Times New Roman"/>
                <a:cs typeface="Times New Roman"/>
              </a:rPr>
              <a:t>stato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suppliziato</a:t>
            </a:r>
            <a:r>
              <a:rPr lang="en-US" sz="3200" dirty="0">
                <a:latin typeface="Times New Roman"/>
                <a:cs typeface="Times New Roman"/>
              </a:rPr>
              <a:t> ad opera del </a:t>
            </a:r>
            <a:r>
              <a:rPr lang="en-US" sz="3200" dirty="0" err="1">
                <a:latin typeface="Times New Roman"/>
                <a:cs typeface="Times New Roman"/>
              </a:rPr>
              <a:t>procuratore</a:t>
            </a:r>
            <a:r>
              <a:rPr lang="en-US" sz="3200" dirty="0">
                <a:latin typeface="Times New Roman"/>
                <a:cs typeface="Times New Roman"/>
              </a:rPr>
              <a:t> Ponzio Pilato sotto </a:t>
            </a:r>
            <a:r>
              <a:rPr lang="en-US" sz="3200" dirty="0" err="1">
                <a:latin typeface="Times New Roman"/>
                <a:cs typeface="Times New Roman"/>
              </a:rPr>
              <a:t>l’impero</a:t>
            </a:r>
            <a:r>
              <a:rPr lang="en-US" sz="3200" dirty="0">
                <a:latin typeface="Times New Roman"/>
                <a:cs typeface="Times New Roman"/>
              </a:rPr>
              <a:t> di Tiberio: e </a:t>
            </a:r>
            <a:r>
              <a:rPr lang="en-US" sz="3200" dirty="0" err="1">
                <a:latin typeface="Times New Roman"/>
                <a:cs typeface="Times New Roman"/>
              </a:rPr>
              <a:t>quella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funesta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superstizione</a:t>
            </a:r>
            <a:r>
              <a:rPr lang="en-US" sz="3200" dirty="0">
                <a:latin typeface="Times New Roman"/>
                <a:cs typeface="Times New Roman"/>
              </a:rPr>
              <a:t>, </a:t>
            </a:r>
            <a:r>
              <a:rPr lang="en-US" sz="3200" dirty="0" err="1">
                <a:latin typeface="Times New Roman"/>
                <a:cs typeface="Times New Roman"/>
              </a:rPr>
              <a:t>ripresa</a:t>
            </a:r>
            <a:r>
              <a:rPr lang="en-US" sz="3200" dirty="0">
                <a:latin typeface="Times New Roman"/>
                <a:cs typeface="Times New Roman"/>
              </a:rPr>
              <a:t> per breve tempo, </a:t>
            </a:r>
            <a:r>
              <a:rPr lang="en-US" sz="3200" dirty="0" err="1">
                <a:latin typeface="Times New Roman"/>
                <a:cs typeface="Times New Roman"/>
              </a:rPr>
              <a:t>riprendeva</a:t>
            </a:r>
            <a:r>
              <a:rPr lang="en-US" sz="3200" dirty="0">
                <a:latin typeface="Times New Roman"/>
                <a:cs typeface="Times New Roman"/>
              </a:rPr>
              <a:t> ora forza non </a:t>
            </a:r>
            <a:r>
              <a:rPr lang="en-US" sz="3200" dirty="0" err="1">
                <a:latin typeface="Times New Roman"/>
                <a:cs typeface="Times New Roman"/>
              </a:rPr>
              <a:t>soltanto</a:t>
            </a:r>
            <a:r>
              <a:rPr lang="en-US" sz="3200" dirty="0">
                <a:latin typeface="Times New Roman"/>
                <a:cs typeface="Times New Roman"/>
              </a:rPr>
              <a:t> in </a:t>
            </a:r>
            <a:r>
              <a:rPr lang="en-US" sz="3200" dirty="0" err="1">
                <a:latin typeface="Times New Roman"/>
                <a:cs typeface="Times New Roman"/>
              </a:rPr>
              <a:t>Giudea</a:t>
            </a:r>
            <a:r>
              <a:rPr lang="en-US" sz="3200" dirty="0">
                <a:latin typeface="Times New Roman"/>
                <a:cs typeface="Times New Roman"/>
              </a:rPr>
              <a:t>, </a:t>
            </a:r>
            <a:r>
              <a:rPr lang="en-US" sz="3200" dirty="0" err="1">
                <a:latin typeface="Times New Roman"/>
                <a:cs typeface="Times New Roman"/>
              </a:rPr>
              <a:t>luogo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d’origine</a:t>
            </a:r>
            <a:r>
              <a:rPr lang="en-US" sz="3200" dirty="0">
                <a:latin typeface="Times New Roman"/>
                <a:cs typeface="Times New Roman"/>
              </a:rPr>
              <a:t> di </a:t>
            </a:r>
            <a:r>
              <a:rPr lang="en-US" sz="3200" dirty="0" err="1">
                <a:latin typeface="Times New Roman"/>
                <a:cs typeface="Times New Roman"/>
              </a:rPr>
              <a:t>quel</a:t>
            </a:r>
            <a:r>
              <a:rPr lang="en-US" sz="3200" dirty="0">
                <a:latin typeface="Times New Roman"/>
                <a:cs typeface="Times New Roman"/>
              </a:rPr>
              <a:t> male, ma </a:t>
            </a:r>
            <a:r>
              <a:rPr lang="en-US" sz="3200" dirty="0" err="1">
                <a:latin typeface="Times New Roman"/>
                <a:cs typeface="Times New Roman"/>
              </a:rPr>
              <a:t>anche</a:t>
            </a:r>
            <a:r>
              <a:rPr lang="en-US" sz="3200" dirty="0">
                <a:latin typeface="Times New Roman"/>
                <a:cs typeface="Times New Roman"/>
              </a:rPr>
              <a:t> in Roma, </a:t>
            </a:r>
            <a:r>
              <a:rPr lang="en-US" sz="3200" dirty="0" err="1">
                <a:latin typeface="Times New Roman"/>
                <a:cs typeface="Times New Roman"/>
              </a:rPr>
              <a:t>ove</a:t>
            </a:r>
            <a:r>
              <a:rPr lang="en-US" sz="3200" dirty="0">
                <a:latin typeface="Times New Roman"/>
                <a:cs typeface="Times New Roman"/>
              </a:rPr>
              <a:t> tutte le </a:t>
            </a:r>
            <a:r>
              <a:rPr lang="en-US" sz="3200" dirty="0" err="1">
                <a:latin typeface="Times New Roman"/>
                <a:cs typeface="Times New Roman"/>
              </a:rPr>
              <a:t>atrocità</a:t>
            </a:r>
            <a:r>
              <a:rPr lang="en-US" sz="3200" dirty="0">
                <a:latin typeface="Times New Roman"/>
                <a:cs typeface="Times New Roman"/>
              </a:rPr>
              <a:t> e le </a:t>
            </a:r>
            <a:r>
              <a:rPr lang="en-US" sz="3200" dirty="0" err="1">
                <a:latin typeface="Times New Roman"/>
                <a:cs typeface="Times New Roman"/>
              </a:rPr>
              <a:t>vergogne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confluiscono</a:t>
            </a:r>
            <a:r>
              <a:rPr lang="en-US" sz="3200" dirty="0">
                <a:latin typeface="Times New Roman"/>
                <a:cs typeface="Times New Roman"/>
              </a:rPr>
              <a:t> da ogni </a:t>
            </a:r>
            <a:r>
              <a:rPr lang="en-US" sz="3200" dirty="0" err="1">
                <a:latin typeface="Times New Roman"/>
                <a:cs typeface="Times New Roman"/>
              </a:rPr>
              <a:t>parte</a:t>
            </a:r>
            <a:r>
              <a:rPr lang="en-US" sz="3200" dirty="0">
                <a:latin typeface="Times New Roman"/>
                <a:cs typeface="Times New Roman"/>
              </a:rPr>
              <a:t> e </a:t>
            </a:r>
            <a:r>
              <a:rPr lang="en-US" sz="3200" dirty="0" err="1">
                <a:latin typeface="Times New Roman"/>
                <a:cs typeface="Times New Roman"/>
              </a:rPr>
              <a:t>trovano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seguiaci</a:t>
            </a:r>
            <a:r>
              <a:rPr lang="en-US" sz="3200" dirty="0">
                <a:latin typeface="Times New Roman"/>
                <a:cs typeface="Times New Roman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85530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4D983-223D-F799-AE21-3A0C882C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239" y="200984"/>
            <a:ext cx="11579523" cy="645043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/>
                <a:cs typeface="Times New Roman"/>
              </a:rPr>
              <a:t>Lettera di Mar Bar Serapion (I secolo)</a:t>
            </a:r>
            <a:endParaRPr lang="en-US" sz="3600"/>
          </a:p>
          <a:p>
            <a:pPr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latin typeface="Times New Roman"/>
                <a:cs typeface="Times New Roman"/>
              </a:rPr>
              <a:t>(trad. I. Ramelli, Bompiani, Milano 2008, pag. 2591).</a:t>
            </a:r>
            <a:endParaRPr lang="en-US" sz="3600"/>
          </a:p>
          <a:p>
            <a:pPr marL="0" indent="0" algn="r">
              <a:buNone/>
            </a:pPr>
            <a:r>
              <a:rPr lang="en-US" sz="3400" dirty="0">
                <a:latin typeface="Times New Roman"/>
                <a:cs typeface="Times New Roman"/>
              </a:rPr>
              <a:t>Che </a:t>
            </a:r>
            <a:r>
              <a:rPr lang="en-US" sz="3400" err="1">
                <a:latin typeface="Times New Roman"/>
                <a:cs typeface="Times New Roman"/>
              </a:rPr>
              <a:t>cosa</a:t>
            </a:r>
            <a:r>
              <a:rPr lang="en-US" sz="3400" dirty="0">
                <a:latin typeface="Times New Roman"/>
                <a:cs typeface="Times New Roman"/>
              </a:rPr>
              <a:t> di </a:t>
            </a:r>
            <a:r>
              <a:rPr lang="en-US" sz="3400" err="1">
                <a:latin typeface="Times New Roman"/>
                <a:cs typeface="Times New Roman"/>
              </a:rPr>
              <a:t>fatto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hanno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ricavato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gli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Ateniesi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dall’uccisione</a:t>
            </a:r>
            <a:r>
              <a:rPr lang="en-US" sz="3400" dirty="0">
                <a:latin typeface="Times New Roman"/>
                <a:cs typeface="Times New Roman"/>
              </a:rPr>
              <a:t> di Socrate, in </a:t>
            </a:r>
            <a:r>
              <a:rPr lang="en-US" sz="3400" err="1">
                <a:latin typeface="Times New Roman"/>
                <a:cs typeface="Times New Roman"/>
              </a:rPr>
              <a:t>punizione</a:t>
            </a:r>
            <a:r>
              <a:rPr lang="en-US" sz="3400" dirty="0">
                <a:latin typeface="Times New Roman"/>
                <a:cs typeface="Times New Roman"/>
              </a:rPr>
              <a:t> della quale </a:t>
            </a:r>
            <a:r>
              <a:rPr lang="en-US" sz="3400" err="1">
                <a:latin typeface="Times New Roman"/>
                <a:cs typeface="Times New Roman"/>
              </a:rPr>
              <a:t>ricevettero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carestia</a:t>
            </a:r>
            <a:r>
              <a:rPr lang="en-US" sz="3400" dirty="0">
                <a:latin typeface="Times New Roman"/>
                <a:cs typeface="Times New Roman"/>
              </a:rPr>
              <a:t> e </a:t>
            </a:r>
            <a:r>
              <a:rPr lang="en-US" sz="3400" err="1">
                <a:latin typeface="Times New Roman"/>
                <a:cs typeface="Times New Roman"/>
              </a:rPr>
              <a:t>pestilenza</a:t>
            </a:r>
            <a:r>
              <a:rPr lang="en-US" sz="3400" dirty="0">
                <a:latin typeface="Times New Roman"/>
                <a:cs typeface="Times New Roman"/>
              </a:rPr>
              <a:t>, </a:t>
            </a:r>
            <a:r>
              <a:rPr lang="en-US" sz="3400" err="1">
                <a:latin typeface="Times New Roman"/>
                <a:cs typeface="Times New Roman"/>
              </a:rPr>
              <a:t>oppure</a:t>
            </a:r>
            <a:r>
              <a:rPr lang="en-US" sz="3400" dirty="0">
                <a:latin typeface="Times New Roman"/>
                <a:cs typeface="Times New Roman"/>
              </a:rPr>
              <a:t> il </a:t>
            </a:r>
            <a:r>
              <a:rPr lang="en-US" sz="3400" err="1">
                <a:latin typeface="Times New Roman"/>
                <a:cs typeface="Times New Roman"/>
              </a:rPr>
              <a:t>popolo</a:t>
            </a:r>
            <a:r>
              <a:rPr lang="en-US" sz="3400" dirty="0">
                <a:latin typeface="Times New Roman"/>
                <a:cs typeface="Times New Roman"/>
              </a:rPr>
              <a:t> di Samo </a:t>
            </a:r>
            <a:r>
              <a:rPr lang="en-US" sz="3400" err="1">
                <a:latin typeface="Times New Roman"/>
                <a:cs typeface="Times New Roman"/>
              </a:rPr>
              <a:t>dall’aver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arso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Pitagora</a:t>
            </a:r>
            <a:r>
              <a:rPr lang="en-US" sz="3400" dirty="0">
                <a:latin typeface="Times New Roman"/>
                <a:cs typeface="Times New Roman"/>
              </a:rPr>
              <a:t>, </a:t>
            </a:r>
            <a:r>
              <a:rPr lang="en-US" sz="3400" err="1">
                <a:latin typeface="Times New Roman"/>
                <a:cs typeface="Times New Roman"/>
              </a:rPr>
              <a:t>dato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che</a:t>
            </a:r>
            <a:r>
              <a:rPr lang="en-US" sz="3400" dirty="0">
                <a:latin typeface="Times New Roman"/>
                <a:cs typeface="Times New Roman"/>
              </a:rPr>
              <a:t> in </a:t>
            </a:r>
            <a:r>
              <a:rPr lang="en-US" sz="3400" err="1">
                <a:latin typeface="Times New Roman"/>
                <a:cs typeface="Times New Roman"/>
              </a:rPr>
              <a:t>un’ora</a:t>
            </a:r>
            <a:r>
              <a:rPr lang="en-US" sz="3400" dirty="0">
                <a:latin typeface="Times New Roman"/>
                <a:cs typeface="Times New Roman"/>
              </a:rPr>
              <a:t> sola la loro terra </a:t>
            </a:r>
            <a:r>
              <a:rPr lang="en-US" sz="3400" err="1">
                <a:latin typeface="Times New Roman"/>
                <a:cs typeface="Times New Roman"/>
              </a:rPr>
              <a:t>venne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interamente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coperta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dalla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sabbia</a:t>
            </a:r>
            <a:r>
              <a:rPr lang="en-US" sz="3400" dirty="0">
                <a:latin typeface="Times New Roman"/>
                <a:cs typeface="Times New Roman"/>
              </a:rPr>
              <a:t>? o </a:t>
            </a:r>
            <a:r>
              <a:rPr lang="en-US" sz="3400" err="1">
                <a:latin typeface="Times New Roman"/>
                <a:cs typeface="Times New Roman"/>
              </a:rPr>
              <a:t>i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Giudei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dall’esecuzione</a:t>
            </a:r>
            <a:r>
              <a:rPr lang="en-US" sz="3400" dirty="0">
                <a:latin typeface="Times New Roman"/>
                <a:cs typeface="Times New Roman"/>
              </a:rPr>
              <a:t> del loro re </a:t>
            </a:r>
            <a:r>
              <a:rPr lang="en-US" sz="3400" err="1">
                <a:latin typeface="Times New Roman"/>
                <a:cs typeface="Times New Roman"/>
              </a:rPr>
              <a:t>saggio</a:t>
            </a:r>
            <a:r>
              <a:rPr lang="en-US" sz="3400" dirty="0">
                <a:latin typeface="Times New Roman"/>
                <a:cs typeface="Times New Roman"/>
              </a:rPr>
              <a:t>, </a:t>
            </a:r>
            <a:r>
              <a:rPr lang="en-US" sz="3400" err="1">
                <a:latin typeface="Times New Roman"/>
                <a:cs typeface="Times New Roman"/>
              </a:rPr>
              <a:t>dato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che</a:t>
            </a:r>
            <a:r>
              <a:rPr lang="en-US" sz="3400" dirty="0">
                <a:latin typeface="Times New Roman"/>
                <a:cs typeface="Times New Roman"/>
              </a:rPr>
              <a:t> da </a:t>
            </a:r>
            <a:r>
              <a:rPr lang="en-US" sz="3400" err="1">
                <a:latin typeface="Times New Roman"/>
                <a:cs typeface="Times New Roman"/>
              </a:rPr>
              <a:t>quel</a:t>
            </a:r>
            <a:r>
              <a:rPr lang="en-US" sz="3400" dirty="0">
                <a:latin typeface="Times New Roman"/>
                <a:cs typeface="Times New Roman"/>
              </a:rPr>
              <a:t> tempo il loro regno fu </a:t>
            </a:r>
            <a:r>
              <a:rPr lang="en-US" sz="3400" err="1">
                <a:latin typeface="Times New Roman"/>
                <a:cs typeface="Times New Roman"/>
              </a:rPr>
              <a:t>eliminato</a:t>
            </a:r>
            <a:r>
              <a:rPr lang="en-US" sz="3400" dirty="0">
                <a:latin typeface="Times New Roman"/>
                <a:cs typeface="Times New Roman"/>
              </a:rPr>
              <a:t>? Con </a:t>
            </a:r>
            <a:r>
              <a:rPr lang="en-US" sz="3400" err="1">
                <a:latin typeface="Times New Roman"/>
                <a:cs typeface="Times New Roman"/>
              </a:rPr>
              <a:t>giustizia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infatti</a:t>
            </a:r>
            <a:r>
              <a:rPr lang="en-US" sz="3400" dirty="0">
                <a:latin typeface="Times New Roman"/>
                <a:cs typeface="Times New Roman"/>
              </a:rPr>
              <a:t> Dio ha </a:t>
            </a:r>
            <a:r>
              <a:rPr lang="en-US" sz="3400" err="1">
                <a:latin typeface="Times New Roman"/>
                <a:cs typeface="Times New Roman"/>
              </a:rPr>
              <a:t>vendicato</a:t>
            </a:r>
            <a:r>
              <a:rPr lang="en-US" sz="3400" dirty="0">
                <a:latin typeface="Times New Roman"/>
                <a:cs typeface="Times New Roman"/>
              </a:rPr>
              <a:t> la </a:t>
            </a:r>
            <a:r>
              <a:rPr lang="en-US" sz="3400" err="1">
                <a:latin typeface="Times New Roman"/>
                <a:cs typeface="Times New Roman"/>
              </a:rPr>
              <a:t>saggezza</a:t>
            </a:r>
            <a:r>
              <a:rPr lang="en-US" sz="3400" dirty="0">
                <a:latin typeface="Times New Roman"/>
                <a:cs typeface="Times New Roman"/>
              </a:rPr>
              <a:t> di </a:t>
            </a:r>
            <a:r>
              <a:rPr lang="en-US" sz="3400" err="1">
                <a:latin typeface="Times New Roman"/>
                <a:cs typeface="Times New Roman"/>
              </a:rPr>
              <a:t>quei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tre</a:t>
            </a:r>
            <a:r>
              <a:rPr lang="en-US" sz="3400" dirty="0">
                <a:latin typeface="Times New Roman"/>
                <a:cs typeface="Times New Roman"/>
              </a:rPr>
              <a:t>, </a:t>
            </a:r>
            <a:r>
              <a:rPr lang="en-US" sz="3400" err="1">
                <a:latin typeface="Times New Roman"/>
                <a:cs typeface="Times New Roman"/>
              </a:rPr>
              <a:t>ché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gli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Ateniensi</a:t>
            </a:r>
            <a:r>
              <a:rPr lang="en-US" sz="3400" dirty="0">
                <a:latin typeface="Times New Roman"/>
                <a:cs typeface="Times New Roman"/>
              </a:rPr>
              <a:t> in </a:t>
            </a:r>
            <a:r>
              <a:rPr lang="en-US" sz="3400" err="1">
                <a:latin typeface="Times New Roman"/>
                <a:cs typeface="Times New Roman"/>
              </a:rPr>
              <a:t>effetti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morirono</a:t>
            </a:r>
            <a:r>
              <a:rPr lang="en-US" sz="3400" dirty="0">
                <a:latin typeface="Times New Roman"/>
                <a:cs typeface="Times New Roman"/>
              </a:rPr>
              <a:t> di fame, il </a:t>
            </a:r>
            <a:r>
              <a:rPr lang="en-US" sz="3400" err="1">
                <a:latin typeface="Times New Roman"/>
                <a:cs typeface="Times New Roman"/>
              </a:rPr>
              <a:t>popolo</a:t>
            </a:r>
            <a:r>
              <a:rPr lang="en-US" sz="3400" dirty="0">
                <a:latin typeface="Times New Roman"/>
                <a:cs typeface="Times New Roman"/>
              </a:rPr>
              <a:t> di Samo senza scampo fu </a:t>
            </a:r>
            <a:r>
              <a:rPr lang="en-US" sz="3400" err="1">
                <a:latin typeface="Times New Roman"/>
                <a:cs typeface="Times New Roman"/>
              </a:rPr>
              <a:t>ricoperto</a:t>
            </a:r>
            <a:r>
              <a:rPr lang="en-US" sz="3400" dirty="0">
                <a:latin typeface="Times New Roman"/>
                <a:cs typeface="Times New Roman"/>
              </a:rPr>
              <a:t> dal mare, e </a:t>
            </a:r>
            <a:r>
              <a:rPr lang="en-US" sz="3400" err="1">
                <a:latin typeface="Times New Roman"/>
                <a:cs typeface="Times New Roman"/>
              </a:rPr>
              <a:t>i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Giudei</a:t>
            </a:r>
            <a:r>
              <a:rPr lang="en-US" sz="3400" dirty="0">
                <a:latin typeface="Times New Roman"/>
                <a:cs typeface="Times New Roman"/>
              </a:rPr>
              <a:t>, poi </a:t>
            </a:r>
            <a:r>
              <a:rPr lang="en-US" sz="3400" err="1">
                <a:latin typeface="Times New Roman"/>
                <a:cs typeface="Times New Roman"/>
              </a:rPr>
              <a:t>che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furono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abbattuti</a:t>
            </a:r>
            <a:r>
              <a:rPr lang="en-US" sz="3400" dirty="0">
                <a:latin typeface="Times New Roman"/>
                <a:cs typeface="Times New Roman"/>
              </a:rPr>
              <a:t> e </a:t>
            </a:r>
            <a:r>
              <a:rPr lang="en-US" sz="3400" err="1">
                <a:latin typeface="Times New Roman"/>
                <a:cs typeface="Times New Roman"/>
              </a:rPr>
              <a:t>cacciati</a:t>
            </a:r>
            <a:r>
              <a:rPr lang="en-US" sz="3400" dirty="0">
                <a:latin typeface="Times New Roman"/>
                <a:cs typeface="Times New Roman"/>
              </a:rPr>
              <a:t> dal loro regno, </a:t>
            </a:r>
            <a:r>
              <a:rPr lang="en-US" sz="3400" err="1">
                <a:latin typeface="Times New Roman"/>
                <a:cs typeface="Times New Roman"/>
              </a:rPr>
              <a:t>sono</a:t>
            </a:r>
            <a:r>
              <a:rPr lang="en-US" sz="3400" dirty="0">
                <a:latin typeface="Times New Roman"/>
                <a:cs typeface="Times New Roman"/>
              </a:rPr>
              <a:t> </a:t>
            </a:r>
            <a:r>
              <a:rPr lang="en-US" sz="3400" err="1">
                <a:latin typeface="Times New Roman"/>
                <a:cs typeface="Times New Roman"/>
              </a:rPr>
              <a:t>dispersi</a:t>
            </a:r>
            <a:r>
              <a:rPr lang="en-US" sz="3400" dirty="0">
                <a:latin typeface="Times New Roman"/>
                <a:cs typeface="Times New Roman"/>
              </a:rPr>
              <a:t> in ogni terra.</a:t>
            </a:r>
          </a:p>
        </p:txBody>
      </p:sp>
    </p:spTree>
    <p:extLst>
      <p:ext uri="{BB962C8B-B14F-4D97-AF65-F5344CB8AC3E}">
        <p14:creationId xmlns:p14="http://schemas.microsoft.com/office/powerpoint/2010/main" val="463083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12D61-7BC0-5DB7-D8C2-4F89097CF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049" y="632304"/>
            <a:ext cx="10831901" cy="560216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buNone/>
            </a:pPr>
            <a:r>
              <a:rPr lang="en-US" sz="3600" dirty="0">
                <a:latin typeface="Times New Roman"/>
                <a:cs typeface="Times New Roman"/>
              </a:rPr>
              <a:t>Talmud </a:t>
            </a:r>
            <a:r>
              <a:rPr lang="en-US" sz="3600" dirty="0" err="1">
                <a:latin typeface="Times New Roman"/>
                <a:cs typeface="Times New Roman"/>
              </a:rPr>
              <a:t>Babilonese</a:t>
            </a:r>
            <a:r>
              <a:rPr lang="en-US" sz="3600" dirty="0">
                <a:latin typeface="Times New Roman"/>
                <a:cs typeface="Times New Roman"/>
              </a:rPr>
              <a:t>, Sanhedrin 43a (550 ca.)</a:t>
            </a:r>
            <a:endParaRPr lang="en-US" sz="3600"/>
          </a:p>
          <a:p>
            <a:pPr marL="0" indent="0" algn="r">
              <a:buNone/>
            </a:pPr>
            <a:r>
              <a:rPr lang="en-US" sz="3600" dirty="0">
                <a:latin typeface="Times New Roman"/>
                <a:cs typeface="Times New Roman"/>
              </a:rPr>
              <a:t>[...] la </a:t>
            </a:r>
            <a:r>
              <a:rPr lang="en-US" sz="3600" dirty="0" err="1">
                <a:latin typeface="Times New Roman"/>
                <a:cs typeface="Times New Roman"/>
              </a:rPr>
              <a:t>vigilia</a:t>
            </a:r>
            <a:r>
              <a:rPr lang="en-US" sz="3600" dirty="0">
                <a:latin typeface="Times New Roman"/>
                <a:cs typeface="Times New Roman"/>
              </a:rPr>
              <a:t> della Pasqua </a:t>
            </a:r>
            <a:r>
              <a:rPr lang="en-US" sz="3600" dirty="0" err="1">
                <a:latin typeface="Times New Roman"/>
                <a:cs typeface="Times New Roman"/>
              </a:rPr>
              <a:t>ebraica</a:t>
            </a:r>
            <a:r>
              <a:rPr lang="en-US" sz="3600" dirty="0">
                <a:latin typeface="Times New Roman"/>
                <a:cs typeface="Times New Roman"/>
              </a:rPr>
              <a:t>, dopo </a:t>
            </a:r>
            <a:r>
              <a:rPr lang="en-US" sz="3600" dirty="0" err="1">
                <a:latin typeface="Times New Roman"/>
                <a:cs typeface="Times New Roman"/>
              </a:rPr>
              <a:t>averlo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ucciso</a:t>
            </a:r>
            <a:r>
              <a:rPr lang="en-US" sz="3600" dirty="0">
                <a:latin typeface="Times New Roman"/>
                <a:cs typeface="Times New Roman"/>
              </a:rPr>
              <a:t> con la </a:t>
            </a:r>
            <a:r>
              <a:rPr lang="en-US" sz="3600" dirty="0" err="1">
                <a:latin typeface="Times New Roman"/>
                <a:cs typeface="Times New Roman"/>
              </a:rPr>
              <a:t>lapidazione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dirty="0" err="1">
                <a:latin typeface="Times New Roman"/>
                <a:cs typeface="Times New Roman"/>
              </a:rPr>
              <a:t>appesero</a:t>
            </a:r>
            <a:r>
              <a:rPr lang="en-US" sz="3600" dirty="0">
                <a:latin typeface="Times New Roman"/>
                <a:cs typeface="Times New Roman"/>
              </a:rPr>
              <a:t> il </a:t>
            </a:r>
            <a:r>
              <a:rPr lang="en-US" sz="3600" dirty="0" err="1">
                <a:latin typeface="Times New Roman"/>
                <a:cs typeface="Times New Roman"/>
              </a:rPr>
              <a:t>cadavere</a:t>
            </a:r>
            <a:r>
              <a:rPr lang="en-US" sz="3600" dirty="0">
                <a:latin typeface="Times New Roman"/>
                <a:cs typeface="Times New Roman"/>
              </a:rPr>
              <a:t> di Gesù il Nazareno [...] E il </a:t>
            </a:r>
            <a:r>
              <a:rPr lang="en-US" sz="3600" dirty="0" err="1">
                <a:latin typeface="Times New Roman"/>
                <a:cs typeface="Times New Roman"/>
              </a:rPr>
              <a:t>tribunale</a:t>
            </a:r>
            <a:r>
              <a:rPr lang="en-US" sz="3600" dirty="0">
                <a:latin typeface="Times New Roman"/>
                <a:cs typeface="Times New Roman"/>
              </a:rPr>
              <a:t> non </a:t>
            </a:r>
            <a:r>
              <a:rPr lang="en-US" sz="3600" dirty="0" err="1">
                <a:latin typeface="Times New Roman"/>
                <a:cs typeface="Times New Roman"/>
              </a:rPr>
              <a:t>trovò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alcun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motivo</a:t>
            </a:r>
            <a:r>
              <a:rPr lang="en-US" sz="3600" dirty="0">
                <a:latin typeface="Times New Roman"/>
                <a:cs typeface="Times New Roman"/>
              </a:rPr>
              <a:t> per </a:t>
            </a:r>
            <a:r>
              <a:rPr lang="en-US" sz="3600" dirty="0" err="1">
                <a:latin typeface="Times New Roman"/>
                <a:cs typeface="Times New Roman"/>
              </a:rPr>
              <a:t>assolverlo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dirty="0" err="1">
                <a:latin typeface="Times New Roman"/>
                <a:cs typeface="Times New Roman"/>
              </a:rPr>
              <a:t>così</a:t>
            </a:r>
            <a:r>
              <a:rPr lang="en-US" sz="3600" dirty="0">
                <a:latin typeface="Times New Roman"/>
                <a:cs typeface="Times New Roman"/>
              </a:rPr>
              <a:t> lo </a:t>
            </a:r>
            <a:r>
              <a:rPr lang="en-US" sz="3600" dirty="0" err="1">
                <a:latin typeface="Times New Roman"/>
                <a:cs typeface="Times New Roman"/>
              </a:rPr>
              <a:t>lapidarono</a:t>
            </a:r>
            <a:r>
              <a:rPr lang="en-US" sz="3600" dirty="0">
                <a:latin typeface="Times New Roman"/>
                <a:cs typeface="Times New Roman"/>
              </a:rPr>
              <a:t> e </a:t>
            </a:r>
            <a:r>
              <a:rPr lang="en-US" sz="3600" dirty="0" err="1">
                <a:latin typeface="Times New Roman"/>
                <a:cs typeface="Times New Roman"/>
              </a:rPr>
              <a:t>appesero</a:t>
            </a:r>
            <a:r>
              <a:rPr lang="en-US" sz="3600" dirty="0">
                <a:latin typeface="Times New Roman"/>
                <a:cs typeface="Times New Roman"/>
              </a:rPr>
              <a:t> il </a:t>
            </a:r>
            <a:r>
              <a:rPr lang="en-US" sz="3600" dirty="0" err="1">
                <a:latin typeface="Times New Roman"/>
                <a:cs typeface="Times New Roman"/>
              </a:rPr>
              <a:t>suo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cadavere</a:t>
            </a:r>
            <a:r>
              <a:rPr lang="en-US" sz="3600" dirty="0">
                <a:latin typeface="Times New Roman"/>
                <a:cs typeface="Times New Roman"/>
              </a:rPr>
              <a:t> alla </a:t>
            </a:r>
            <a:r>
              <a:rPr lang="en-US" sz="3600" dirty="0" err="1">
                <a:latin typeface="Times New Roman"/>
                <a:cs typeface="Times New Roman"/>
              </a:rPr>
              <a:t>vigilia</a:t>
            </a:r>
            <a:r>
              <a:rPr lang="en-US" sz="3600" dirty="0">
                <a:latin typeface="Times New Roman"/>
                <a:cs typeface="Times New Roman"/>
              </a:rPr>
              <a:t> della Pasqua </a:t>
            </a:r>
            <a:r>
              <a:rPr lang="en-US" sz="3600" dirty="0" err="1">
                <a:latin typeface="Times New Roman"/>
                <a:cs typeface="Times New Roman"/>
              </a:rPr>
              <a:t>ebraica</a:t>
            </a:r>
            <a:r>
              <a:rPr lang="en-US" sz="3600" dirty="0">
                <a:latin typeface="Times New Roman"/>
                <a:cs typeface="Times New Roman"/>
              </a:rPr>
              <a:t> [...] Gesù era </a:t>
            </a:r>
            <a:r>
              <a:rPr lang="en-US" sz="3600" dirty="0" err="1">
                <a:latin typeface="Times New Roman"/>
                <a:cs typeface="Times New Roman"/>
              </a:rPr>
              <a:t>invece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diverso</a:t>
            </a:r>
            <a:r>
              <a:rPr lang="en-US" sz="3600" dirty="0">
                <a:latin typeface="Times New Roman"/>
                <a:cs typeface="Times New Roman"/>
              </a:rPr>
              <a:t>, </a:t>
            </a:r>
            <a:r>
              <a:rPr lang="en-US" sz="3600" dirty="0" err="1">
                <a:latin typeface="Times New Roman"/>
                <a:cs typeface="Times New Roman"/>
              </a:rPr>
              <a:t>poiché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aveva</a:t>
            </a:r>
            <a:r>
              <a:rPr lang="en-US" sz="3600" dirty="0">
                <a:latin typeface="Times New Roman"/>
                <a:cs typeface="Times New Roman"/>
              </a:rPr>
              <a:t> stretti </a:t>
            </a:r>
            <a:r>
              <a:rPr lang="en-US" sz="3600" dirty="0" err="1">
                <a:latin typeface="Times New Roman"/>
                <a:cs typeface="Times New Roman"/>
              </a:rPr>
              <a:t>legami</a:t>
            </a:r>
            <a:r>
              <a:rPr lang="en-US" sz="3600" dirty="0">
                <a:latin typeface="Times New Roman"/>
                <a:cs typeface="Times New Roman"/>
              </a:rPr>
              <a:t> con il </a:t>
            </a:r>
            <a:r>
              <a:rPr lang="en-US" sz="3600" dirty="0" err="1">
                <a:latin typeface="Times New Roman"/>
                <a:cs typeface="Times New Roman"/>
              </a:rPr>
              <a:t>governo</a:t>
            </a:r>
            <a:r>
              <a:rPr lang="en-US" sz="3600" dirty="0">
                <a:latin typeface="Times New Roman"/>
                <a:cs typeface="Times New Roman"/>
              </a:rPr>
              <a:t> e le </a:t>
            </a:r>
            <a:r>
              <a:rPr lang="en-US" sz="3600" dirty="0" err="1">
                <a:latin typeface="Times New Roman"/>
                <a:cs typeface="Times New Roman"/>
              </a:rPr>
              <a:t>autorità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gentili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erano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interessate</a:t>
            </a:r>
            <a:r>
              <a:rPr lang="en-US" sz="3600" dirty="0">
                <a:latin typeface="Times New Roman"/>
                <a:cs typeface="Times New Roman"/>
              </a:rPr>
              <a:t> alla </a:t>
            </a:r>
            <a:r>
              <a:rPr lang="en-US" sz="3600" dirty="0" err="1">
                <a:latin typeface="Times New Roman"/>
                <a:cs typeface="Times New Roman"/>
              </a:rPr>
              <a:t>sua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assoluzione</a:t>
            </a:r>
            <a:r>
              <a:rPr lang="en-US" sz="3600" dirty="0">
                <a:latin typeface="Times New Roman"/>
                <a:cs typeface="Times New Roman"/>
              </a:rPr>
              <a:t>. Di </a:t>
            </a:r>
            <a:r>
              <a:rPr lang="en-US" sz="3600" dirty="0" err="1">
                <a:latin typeface="Times New Roman"/>
                <a:cs typeface="Times New Roman"/>
              </a:rPr>
              <a:t>conseguenza</a:t>
            </a:r>
            <a:r>
              <a:rPr lang="en-US" sz="3600" dirty="0">
                <a:latin typeface="Times New Roman"/>
                <a:cs typeface="Times New Roman"/>
              </a:rPr>
              <a:t>, il </a:t>
            </a:r>
            <a:r>
              <a:rPr lang="en-US" sz="3600" dirty="0" err="1">
                <a:latin typeface="Times New Roman"/>
                <a:cs typeface="Times New Roman"/>
              </a:rPr>
              <a:t>tribunale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gli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diede</a:t>
            </a:r>
            <a:r>
              <a:rPr lang="en-US" sz="3600" dirty="0">
                <a:latin typeface="Times New Roman"/>
                <a:cs typeface="Times New Roman"/>
              </a:rPr>
              <a:t> ogni </a:t>
            </a:r>
            <a:r>
              <a:rPr lang="en-US" sz="3600" dirty="0" err="1">
                <a:latin typeface="Times New Roman"/>
                <a:cs typeface="Times New Roman"/>
              </a:rPr>
              <a:t>opportunità</a:t>
            </a:r>
            <a:r>
              <a:rPr lang="en-US" sz="3600" dirty="0">
                <a:latin typeface="Times New Roman"/>
                <a:cs typeface="Times New Roman"/>
              </a:rPr>
              <a:t> di </a:t>
            </a:r>
            <a:r>
              <a:rPr lang="en-US" sz="3600" dirty="0" err="1">
                <a:latin typeface="Times New Roman"/>
                <a:cs typeface="Times New Roman"/>
              </a:rPr>
              <a:t>discolparsi</a:t>
            </a:r>
            <a:r>
              <a:rPr lang="en-US" sz="3600" dirty="0">
                <a:latin typeface="Times New Roman"/>
                <a:cs typeface="Times New Roman"/>
              </a:rPr>
              <a:t>, in modo </a:t>
            </a:r>
            <a:r>
              <a:rPr lang="en-US" sz="3600" dirty="0" err="1">
                <a:latin typeface="Times New Roman"/>
                <a:cs typeface="Times New Roman"/>
              </a:rPr>
              <a:t>che</a:t>
            </a:r>
            <a:r>
              <a:rPr lang="en-US" sz="3600" dirty="0">
                <a:latin typeface="Times New Roman"/>
                <a:cs typeface="Times New Roman"/>
              </a:rPr>
              <a:t> non </a:t>
            </a:r>
            <a:r>
              <a:rPr lang="en-US" sz="3600" dirty="0" err="1">
                <a:latin typeface="Times New Roman"/>
                <a:cs typeface="Times New Roman"/>
              </a:rPr>
              <a:t>si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potesse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sostenere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che</a:t>
            </a:r>
            <a:r>
              <a:rPr lang="en-US" sz="3600" dirty="0">
                <a:latin typeface="Times New Roman"/>
                <a:cs typeface="Times New Roman"/>
              </a:rPr>
              <a:t> fosse </a:t>
            </a:r>
            <a:r>
              <a:rPr lang="en-US" sz="3600" dirty="0" err="1">
                <a:latin typeface="Times New Roman"/>
                <a:cs typeface="Times New Roman"/>
              </a:rPr>
              <a:t>stato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condannato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ingiustamente</a:t>
            </a:r>
            <a:r>
              <a:rPr lang="en-US" sz="3600" dirty="0">
                <a:latin typeface="Times New Roman"/>
                <a:cs typeface="Times New Roman"/>
              </a:rPr>
              <a:t>.</a:t>
            </a:r>
            <a:endParaRPr lang="en-US" sz="3600" dirty="0" err="1"/>
          </a:p>
        </p:txBody>
      </p:sp>
    </p:spTree>
    <p:extLst>
      <p:ext uri="{BB962C8B-B14F-4D97-AF65-F5344CB8AC3E}">
        <p14:creationId xmlns:p14="http://schemas.microsoft.com/office/powerpoint/2010/main" val="3857111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0D283-E054-6E87-F083-E63D0BE32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ED32F-7777-0FE5-AB6D-5570701F4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144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4900" dirty="0">
                <a:latin typeface="Minion Pro"/>
              </a:rPr>
              <a:t>Gesù è un semplice </a:t>
            </a:r>
            <a:r>
              <a:rPr lang="en-US" sz="4900" dirty="0" err="1">
                <a:latin typeface="Minion Pro"/>
              </a:rPr>
              <a:t>uomo</a:t>
            </a:r>
            <a:endParaRPr lang="en-US" sz="4900" dirty="0" err="1"/>
          </a:p>
        </p:txBody>
      </p:sp>
    </p:spTree>
    <p:extLst>
      <p:ext uri="{BB962C8B-B14F-4D97-AF65-F5344CB8AC3E}">
        <p14:creationId xmlns:p14="http://schemas.microsoft.com/office/powerpoint/2010/main" val="1508704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61B3-E338-84F1-8E8A-5373004C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9852"/>
            <a:ext cx="10515600" cy="525711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 sz="4000" i="1" dirty="0">
                <a:latin typeface="Times New Roman"/>
                <a:cs typeface="Times New Roman"/>
              </a:rPr>
              <a:t>Io</a:t>
            </a:r>
            <a:r>
              <a:rPr lang="en-US" sz="4000" dirty="0">
                <a:latin typeface="Times New Roman"/>
                <a:cs typeface="Times New Roman"/>
              </a:rPr>
              <a:t>. 10, 31-33</a:t>
            </a:r>
            <a:endParaRPr lang="en-US" sz="4000" dirty="0"/>
          </a:p>
          <a:p>
            <a:pPr>
              <a:buNone/>
            </a:pPr>
            <a:endParaRPr lang="en-US" sz="4000" dirty="0">
              <a:latin typeface="Times New Roman"/>
              <a:cs typeface="Times New Roman"/>
            </a:endParaRPr>
          </a:p>
          <a:p>
            <a:pPr marL="0" indent="0" algn="r">
              <a:buNone/>
            </a:pPr>
            <a:r>
              <a:rPr lang="en-US" sz="4000" dirty="0">
                <a:latin typeface="Times New Roman"/>
                <a:cs typeface="Times New Roman"/>
              </a:rPr>
              <a:t>Di nuovo </a:t>
            </a:r>
            <a:r>
              <a:rPr lang="en-US" sz="4000" err="1">
                <a:latin typeface="Times New Roman"/>
                <a:cs typeface="Times New Roman"/>
              </a:rPr>
              <a:t>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Giudei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raccolsero</a:t>
            </a:r>
            <a:r>
              <a:rPr lang="en-US" sz="4000" dirty="0">
                <a:latin typeface="Times New Roman"/>
                <a:cs typeface="Times New Roman"/>
              </a:rPr>
              <a:t> delle </a:t>
            </a:r>
            <a:r>
              <a:rPr lang="en-US" sz="4000" err="1">
                <a:latin typeface="Times New Roman"/>
                <a:cs typeface="Times New Roman"/>
              </a:rPr>
              <a:t>pietre</a:t>
            </a:r>
            <a:r>
              <a:rPr lang="en-US" sz="4000" dirty="0">
                <a:latin typeface="Times New Roman"/>
                <a:cs typeface="Times New Roman"/>
              </a:rPr>
              <a:t> per </a:t>
            </a:r>
            <a:r>
              <a:rPr lang="en-US" sz="4000" err="1">
                <a:latin typeface="Times New Roman"/>
                <a:cs typeface="Times New Roman"/>
              </a:rPr>
              <a:t>lapidarlo</a:t>
            </a:r>
            <a:r>
              <a:rPr lang="en-US" sz="4000" dirty="0">
                <a:latin typeface="Times New Roman"/>
                <a:cs typeface="Times New Roman"/>
              </a:rPr>
              <a:t>. Gesù </a:t>
            </a:r>
            <a:r>
              <a:rPr lang="en-US" sz="4000" err="1">
                <a:latin typeface="Times New Roman"/>
                <a:cs typeface="Times New Roman"/>
              </a:rPr>
              <a:t>disse</a:t>
            </a:r>
            <a:r>
              <a:rPr lang="en-US" sz="4000" dirty="0">
                <a:latin typeface="Times New Roman"/>
                <a:cs typeface="Times New Roman"/>
              </a:rPr>
              <a:t> loro: «Vi ho </a:t>
            </a:r>
            <a:r>
              <a:rPr lang="en-US" sz="4000" err="1">
                <a:latin typeface="Times New Roman"/>
                <a:cs typeface="Times New Roman"/>
              </a:rPr>
              <a:t>fatto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vedere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molte</a:t>
            </a:r>
            <a:r>
              <a:rPr lang="en-US" sz="4000" dirty="0">
                <a:latin typeface="Times New Roman"/>
                <a:cs typeface="Times New Roman"/>
              </a:rPr>
              <a:t> opere </a:t>
            </a:r>
            <a:r>
              <a:rPr lang="en-US" sz="4000" err="1">
                <a:latin typeface="Times New Roman"/>
                <a:cs typeface="Times New Roman"/>
              </a:rPr>
              <a:t>buone</a:t>
            </a:r>
            <a:r>
              <a:rPr lang="en-US" sz="4000" dirty="0">
                <a:latin typeface="Times New Roman"/>
                <a:cs typeface="Times New Roman"/>
              </a:rPr>
              <a:t> da </a:t>
            </a:r>
            <a:r>
              <a:rPr lang="en-US" sz="4000" err="1">
                <a:latin typeface="Times New Roman"/>
                <a:cs typeface="Times New Roman"/>
              </a:rPr>
              <a:t>parte</a:t>
            </a:r>
            <a:r>
              <a:rPr lang="en-US" sz="4000" dirty="0">
                <a:latin typeface="Times New Roman"/>
                <a:cs typeface="Times New Roman"/>
              </a:rPr>
              <a:t> del Padre: per quale di esse </a:t>
            </a:r>
            <a:r>
              <a:rPr lang="en-US" sz="4000" err="1">
                <a:latin typeface="Times New Roman"/>
                <a:cs typeface="Times New Roman"/>
              </a:rPr>
              <a:t>volete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lapidarmi</a:t>
            </a:r>
            <a:r>
              <a:rPr lang="en-US" sz="4000" dirty="0">
                <a:latin typeface="Times New Roman"/>
                <a:cs typeface="Times New Roman"/>
              </a:rPr>
              <a:t>?». </a:t>
            </a:r>
            <a:r>
              <a:rPr lang="en-US" sz="4000" err="1">
                <a:latin typeface="Times New Roman"/>
                <a:cs typeface="Times New Roman"/>
              </a:rPr>
              <a:t>Gli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risposero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Giudei</a:t>
            </a:r>
            <a:r>
              <a:rPr lang="en-US" sz="4000" dirty="0">
                <a:latin typeface="Times New Roman"/>
                <a:cs typeface="Times New Roman"/>
              </a:rPr>
              <a:t>: «Non </a:t>
            </a:r>
            <a:r>
              <a:rPr lang="en-US" sz="4000" err="1">
                <a:latin typeface="Times New Roman"/>
                <a:cs typeface="Times New Roman"/>
              </a:rPr>
              <a:t>ti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lapidiamo</a:t>
            </a:r>
            <a:r>
              <a:rPr lang="en-US" sz="4000" dirty="0">
                <a:latin typeface="Times New Roman"/>
                <a:cs typeface="Times New Roman"/>
              </a:rPr>
              <a:t> per </a:t>
            </a:r>
            <a:r>
              <a:rPr lang="en-US" sz="4000" err="1">
                <a:latin typeface="Times New Roman"/>
                <a:cs typeface="Times New Roman"/>
              </a:rPr>
              <a:t>un'opera</a:t>
            </a:r>
            <a:r>
              <a:rPr lang="en-US" sz="4000" dirty="0">
                <a:latin typeface="Times New Roman"/>
                <a:cs typeface="Times New Roman"/>
              </a:rPr>
              <a:t> buona, ma per </a:t>
            </a:r>
            <a:r>
              <a:rPr lang="en-US" sz="4000" err="1">
                <a:latin typeface="Times New Roman"/>
                <a:cs typeface="Times New Roman"/>
              </a:rPr>
              <a:t>una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bestemmia</a:t>
            </a:r>
            <a:r>
              <a:rPr lang="en-US" sz="4000" dirty="0">
                <a:latin typeface="Times New Roman"/>
                <a:cs typeface="Times New Roman"/>
              </a:rPr>
              <a:t>: </a:t>
            </a:r>
            <a:r>
              <a:rPr lang="en-US" sz="4000" err="1">
                <a:latin typeface="Times New Roman"/>
                <a:cs typeface="Times New Roman"/>
              </a:rPr>
              <a:t>perché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tu</a:t>
            </a:r>
            <a:r>
              <a:rPr lang="en-US" sz="4000" dirty="0">
                <a:latin typeface="Times New Roman"/>
                <a:cs typeface="Times New Roman"/>
              </a:rPr>
              <a:t>, </a:t>
            </a:r>
            <a:r>
              <a:rPr lang="en-US" sz="4000" err="1">
                <a:latin typeface="Times New Roman"/>
                <a:cs typeface="Times New Roman"/>
              </a:rPr>
              <a:t>che</a:t>
            </a:r>
            <a:r>
              <a:rPr lang="en-US" sz="4000" dirty="0">
                <a:latin typeface="Times New Roman"/>
                <a:cs typeface="Times New Roman"/>
              </a:rPr>
              <a:t> sei </a:t>
            </a:r>
            <a:r>
              <a:rPr lang="en-US" sz="4000" err="1">
                <a:latin typeface="Times New Roman"/>
                <a:cs typeface="Times New Roman"/>
              </a:rPr>
              <a:t>uomo</a:t>
            </a:r>
            <a:r>
              <a:rPr lang="en-US" sz="4000" dirty="0">
                <a:latin typeface="Times New Roman"/>
                <a:cs typeface="Times New Roman"/>
              </a:rPr>
              <a:t>, </a:t>
            </a:r>
            <a:r>
              <a:rPr lang="en-US" sz="4000" err="1">
                <a:latin typeface="Times New Roman"/>
                <a:cs typeface="Times New Roman"/>
              </a:rPr>
              <a:t>ti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err="1">
                <a:latin typeface="Times New Roman"/>
                <a:cs typeface="Times New Roman"/>
              </a:rPr>
              <a:t>fai</a:t>
            </a:r>
            <a:r>
              <a:rPr lang="en-US" sz="4000" dirty="0">
                <a:latin typeface="Times New Roman"/>
                <a:cs typeface="Times New Roman"/>
              </a:rPr>
              <a:t> Dio».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7793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7C88B-CBA1-AD90-3210-90ABC32F1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Novat</a:t>
            </a:r>
            <a:r>
              <a:rPr lang="en-US" sz="4000" dirty="0"/>
              <a:t>., </a:t>
            </a:r>
            <a:r>
              <a:rPr lang="en-US" sz="4000" i="1" dirty="0"/>
              <a:t>Trin.</a:t>
            </a:r>
            <a:r>
              <a:rPr lang="en-US" sz="4000" dirty="0"/>
              <a:t> 11 (CTP 246, </a:t>
            </a:r>
            <a:r>
              <a:rPr lang="en-US" sz="4000" dirty="0" err="1"/>
              <a:t>pagg</a:t>
            </a:r>
            <a:r>
              <a:rPr lang="en-US" sz="4000" dirty="0"/>
              <a:t>. 75-95)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42D37-1FFF-0057-2709-8A85624A0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521" y="1696230"/>
            <a:ext cx="11162580" cy="446635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r">
              <a:buNone/>
            </a:pPr>
            <a:r>
              <a:rPr lang="en-US" sz="4000" dirty="0"/>
              <a:t>11,1 </a:t>
            </a:r>
            <a:r>
              <a:rPr lang="en-US" sz="4000" err="1"/>
              <a:t>Tuttavia</a:t>
            </a:r>
            <a:r>
              <a:rPr lang="en-US" sz="4000" dirty="0"/>
              <a:t> se </a:t>
            </a:r>
            <a:r>
              <a:rPr lang="en-US" sz="4000" err="1"/>
              <a:t>sosteniamo</a:t>
            </a:r>
            <a:r>
              <a:rPr lang="en-US" sz="4000" dirty="0"/>
              <a:t> </a:t>
            </a:r>
            <a:r>
              <a:rPr lang="en-US" sz="4000" err="1"/>
              <a:t>che</a:t>
            </a:r>
            <a:r>
              <a:rPr lang="en-US" sz="4000" dirty="0"/>
              <a:t> il Signore nostro Gesù Cristo Figlio di Dio </a:t>
            </a:r>
            <a:r>
              <a:rPr lang="en-US" sz="4000" err="1"/>
              <a:t>creatore</a:t>
            </a:r>
            <a:r>
              <a:rPr lang="en-US" sz="4000" dirty="0"/>
              <a:t> </a:t>
            </a:r>
            <a:r>
              <a:rPr lang="en-US" sz="4000" err="1"/>
              <a:t>si</a:t>
            </a:r>
            <a:r>
              <a:rPr lang="en-US" sz="4000" dirty="0"/>
              <a:t> è </a:t>
            </a:r>
            <a:r>
              <a:rPr lang="en-US" sz="4000" err="1"/>
              <a:t>mostrato</a:t>
            </a:r>
            <a:r>
              <a:rPr lang="en-US" sz="4000" dirty="0"/>
              <a:t> </a:t>
            </a:r>
            <a:r>
              <a:rPr lang="en-US" sz="4000" err="1"/>
              <a:t>nella</a:t>
            </a:r>
            <a:r>
              <a:rPr lang="en-US" sz="4000" dirty="0"/>
              <a:t> </a:t>
            </a:r>
            <a:r>
              <a:rPr lang="en-US" sz="4000" err="1"/>
              <a:t>sostanza</a:t>
            </a:r>
            <a:r>
              <a:rPr lang="en-US" sz="4000" dirty="0"/>
              <a:t> di un </a:t>
            </a:r>
            <a:r>
              <a:rPr lang="en-US" sz="4000" err="1"/>
              <a:t>vero</a:t>
            </a:r>
            <a:r>
              <a:rPr lang="en-US" sz="4000" dirty="0"/>
              <a:t> </a:t>
            </a:r>
            <a:r>
              <a:rPr lang="en-US" sz="4000" err="1"/>
              <a:t>corpo</a:t>
            </a:r>
            <a:r>
              <a:rPr lang="en-US" sz="4000" dirty="0"/>
              <a:t>, </a:t>
            </a:r>
            <a:r>
              <a:rPr lang="en-US" sz="4000" err="1"/>
              <a:t>potrebbe</a:t>
            </a:r>
            <a:r>
              <a:rPr lang="en-US" sz="4000" dirty="0"/>
              <a:t> </a:t>
            </a:r>
            <a:r>
              <a:rPr lang="en-US" sz="4000" err="1"/>
              <a:t>sembrare</a:t>
            </a:r>
            <a:r>
              <a:rPr lang="en-US" sz="4000" dirty="0"/>
              <a:t> </a:t>
            </a:r>
            <a:r>
              <a:rPr lang="en-US" sz="4000" err="1"/>
              <a:t>che</a:t>
            </a:r>
            <a:r>
              <a:rPr lang="en-US" sz="4000" dirty="0"/>
              <a:t> </a:t>
            </a:r>
            <a:r>
              <a:rPr lang="en-US" sz="4000" err="1"/>
              <a:t>abbiamo</a:t>
            </a:r>
            <a:r>
              <a:rPr lang="en-US" sz="4000" dirty="0"/>
              <a:t> </a:t>
            </a:r>
            <a:r>
              <a:rPr lang="en-US" sz="4000" err="1"/>
              <a:t>dato</a:t>
            </a:r>
            <a:r>
              <a:rPr lang="en-US" sz="4000" dirty="0"/>
              <a:t> il via libera e </a:t>
            </a:r>
            <a:r>
              <a:rPr lang="en-US" sz="4000" err="1"/>
              <a:t>abbiamo</a:t>
            </a:r>
            <a:r>
              <a:rPr lang="en-US" sz="4000" dirty="0"/>
              <a:t> </a:t>
            </a:r>
            <a:r>
              <a:rPr lang="en-US" sz="4000" err="1"/>
              <a:t>offerto</a:t>
            </a:r>
            <a:r>
              <a:rPr lang="en-US" sz="4000" dirty="0"/>
              <a:t> </a:t>
            </a:r>
            <a:r>
              <a:rPr lang="en-US" sz="4000" err="1"/>
              <a:t>materia</a:t>
            </a:r>
            <a:r>
              <a:rPr lang="en-US" sz="4000" dirty="0"/>
              <a:t> di </a:t>
            </a:r>
            <a:r>
              <a:rPr lang="en-US" sz="4000" err="1"/>
              <a:t>discussione</a:t>
            </a:r>
            <a:r>
              <a:rPr lang="en-US" sz="4000" dirty="0"/>
              <a:t> </a:t>
            </a:r>
            <a:r>
              <a:rPr lang="en-US" sz="4000" err="1"/>
              <a:t>agli</a:t>
            </a:r>
            <a:r>
              <a:rPr lang="en-US" sz="4000" dirty="0"/>
              <a:t> </a:t>
            </a:r>
            <a:r>
              <a:rPr lang="en-US" sz="4000" err="1"/>
              <a:t>eretici</a:t>
            </a:r>
            <a:r>
              <a:rPr lang="en-US" sz="4000" dirty="0"/>
              <a:t>, </a:t>
            </a:r>
            <a:r>
              <a:rPr lang="en-US" sz="4000" err="1"/>
              <a:t>che</a:t>
            </a:r>
            <a:r>
              <a:rPr lang="en-US" sz="4000" dirty="0"/>
              <a:t> in </a:t>
            </a:r>
            <a:r>
              <a:rPr lang="en-US" sz="4000" err="1"/>
              <a:t>questo</a:t>
            </a:r>
            <a:r>
              <a:rPr lang="en-US" sz="4000" dirty="0"/>
              <a:t> </a:t>
            </a:r>
            <a:r>
              <a:rPr lang="en-US" sz="4000" err="1"/>
              <a:t>caso</a:t>
            </a:r>
            <a:r>
              <a:rPr lang="en-US" sz="4000" dirty="0"/>
              <a:t> </a:t>
            </a:r>
            <a:r>
              <a:rPr lang="en-US" sz="4000" err="1"/>
              <a:t>sostengono</a:t>
            </a:r>
            <a:r>
              <a:rPr lang="en-US" sz="4000" dirty="0"/>
              <a:t> </a:t>
            </a:r>
            <a:r>
              <a:rPr lang="en-US" sz="4000" err="1"/>
              <a:t>che</a:t>
            </a:r>
            <a:r>
              <a:rPr lang="en-US" sz="4000" dirty="0"/>
              <a:t> </a:t>
            </a:r>
            <a:r>
              <a:rPr lang="en-US" sz="4000" err="1"/>
              <a:t>sia</a:t>
            </a:r>
            <a:r>
              <a:rPr lang="en-US" sz="4000" dirty="0"/>
              <a:t> </a:t>
            </a:r>
            <a:r>
              <a:rPr lang="en-US" sz="4000" err="1"/>
              <a:t>soltanto</a:t>
            </a:r>
            <a:r>
              <a:rPr lang="en-US" sz="4000" dirty="0"/>
              <a:t> un </a:t>
            </a:r>
            <a:r>
              <a:rPr lang="en-US" sz="4000" err="1"/>
              <a:t>uomo</a:t>
            </a:r>
            <a:r>
              <a:rPr lang="en-US" sz="4000" dirty="0"/>
              <a:t> e per </a:t>
            </a:r>
            <a:r>
              <a:rPr lang="en-US" sz="4000" err="1"/>
              <a:t>questo</a:t>
            </a:r>
            <a:r>
              <a:rPr lang="en-US" sz="4000" dirty="0"/>
              <a:t> </a:t>
            </a:r>
            <a:r>
              <a:rPr lang="en-US" sz="4000" err="1"/>
              <a:t>desiderano</a:t>
            </a:r>
            <a:r>
              <a:rPr lang="en-US" sz="4000" dirty="0"/>
              <a:t> </a:t>
            </a:r>
            <a:r>
              <a:rPr lang="en-US" sz="4000" err="1"/>
              <a:t>dimostrare</a:t>
            </a:r>
            <a:r>
              <a:rPr lang="en-US" sz="4000" dirty="0"/>
              <a:t> </a:t>
            </a:r>
            <a:r>
              <a:rPr lang="en-US" sz="4000" err="1"/>
              <a:t>che</a:t>
            </a:r>
            <a:r>
              <a:rPr lang="en-US" sz="4000" dirty="0"/>
              <a:t> non è </a:t>
            </a:r>
            <a:r>
              <a:rPr lang="en-US" sz="4000" err="1"/>
              <a:t>nient'altro</a:t>
            </a:r>
            <a:r>
              <a:rPr lang="en-US" sz="4000" dirty="0"/>
              <a:t> </a:t>
            </a:r>
            <a:r>
              <a:rPr lang="en-US" sz="4000" err="1"/>
              <a:t>che</a:t>
            </a:r>
            <a:r>
              <a:rPr lang="en-US" sz="4000" dirty="0"/>
              <a:t> un semplice </a:t>
            </a:r>
            <a:r>
              <a:rPr lang="en-US" sz="4000" err="1"/>
              <a:t>uomo</a:t>
            </a:r>
            <a:r>
              <a:rPr lang="en-US" sz="4000" dirty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7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IL CRISTO AL BIVIO: UN UOMO DIO O UN DIO UOMO? L’ANTICO DILEMMA</vt:lpstr>
      <vt:lpstr>Gesù secondo le testimonianze antiche esterne alla comunità cristiana</vt:lpstr>
      <vt:lpstr>PowerPoint Presentation</vt:lpstr>
      <vt:lpstr>PowerPoint Presentation</vt:lpstr>
      <vt:lpstr>PowerPoint Presentation</vt:lpstr>
      <vt:lpstr>PowerPoint Presentation</vt:lpstr>
      <vt:lpstr>Gesù è un semplice uomo</vt:lpstr>
      <vt:lpstr>PowerPoint Presentation</vt:lpstr>
      <vt:lpstr>Novat., Trin. 11 (CTP 246, pagg. 75-95)</vt:lpstr>
      <vt:lpstr>Eus., h. e. 5, 28, 1 (CTP 158, pagg. 305-306).</vt:lpstr>
      <vt:lpstr>PowerPoint Presentation</vt:lpstr>
      <vt:lpstr>PowerPoint Presentation</vt:lpstr>
      <vt:lpstr>Gesù è un essere divino</vt:lpstr>
      <vt:lpstr>1 Io. 4, 2 ogni spirito che riconosce Gesù Cristo venuto nella carne, è da Dio  2 Io. 7 Sono apparti infatti nel mondo molti seduttori, che non riconoscono Gesù venuto nella carne.</vt:lpstr>
      <vt:lpstr>PowerPoint Presentation</vt:lpstr>
      <vt:lpstr>PowerPoint Presentation</vt:lpstr>
      <vt:lpstr>il Figlio è il Logos</vt:lpstr>
      <vt:lpstr>1 Tim. 2, 5  Uno solo, infatti, è Dio e uno solo anche il mediatore fra Dio e gli uomini, l'uomo Cristo Gesù</vt:lpstr>
      <vt:lpstr>PowerPoint Presentation</vt:lpstr>
      <vt:lpstr>PowerPoint Presentation</vt:lpstr>
      <vt:lpstr>Thphl. Ant., Autol. 2, 10 (trad. P. Gramaglia, Torino 1964, pag. 59). Nulla coesisteva con Dio; lui stesso era il suo luogo, di nulla aveva bisogno ed era anteriore ai secoli; vuole creare l'uomo perché fosse da lui conosciuto; per l'uomo aveva preparato prima il mondo [...] Dio, avendo il suo Logos immanente nelle sue viscere, lo generò assieme alla sua Sapienza, esprimendolo prima di ogni cosa. Egli ebbe questo Logos come esecutore di tutte le sue opere e per mezzo di lui ha fatto tutto.</vt:lpstr>
      <vt:lpstr>PowerPoint Presentation</vt:lpstr>
      <vt:lpstr>PowerPoint Presentation</vt:lpstr>
      <vt:lpstr>Apollinare, fr. l'unione (trad. M. Simonetti, Milano 2003, 319). Poiché infatti Paolo dichiara nel modo migliore «Nel Dio onnipotente e unico viviamo e ci muoviamo e siamo» (Act. 17, 28), è sufficiente anche solo la sua volontà per mezzo del Logos, che ha preso dimora nella carne, per vivificare e muovere questa, in quanto l'energia divina occupa il posto dell'anima e dell'intelletto umano [...] è impossibile che due principi intellettivi e volitivi coesistano insieme, così che uno non si opponga all'altro con la propria volontà ed energia.</vt:lpstr>
      <vt:lpstr>Gr. Naz., ep. 101, 21 Per dirla in breve, di una cosa e di un’altra cosa (ἄλλο καὶ ἄλλο) è ciò di cui è composto il Salvatore, perché ciò che è invisibile non è lo stesso di ciò che è visibile, né ciò che è fuori dal tempo è lo stesso di ciò che è sotto le leggi del tempo. Non sono un altro e un altro (ἄλλος καὶ ἄλλος) – non sia mai! – perché le due entità sono in realtà una sola per via della mescolanza (σύγκρασις), poiché Dio si è fatto uomo e l’uomo è stato fatto Dio, così o comunque uno voglia dire.</vt:lpstr>
      <vt:lpstr>Leo M., ep. 28, 3 Dal momento che permangono integre le proprietà di entrambe le nature e le sostanze che convergono in una sola persona, dall’altezza è stata assunta la miseria e dalla potenza la fragilità e dall’immortalità la mortalità. Perché la natura inviolabile si è unita alla natura passibile per saldare il debito della nostra condizione umana, di modo che, come conveniva alla nostra guarigione, «l’unico e solo mediatore fra Dio e gli uomini, l’uomo Cristo Gesù» (1 Tim. 2,5), potesse morire in base alla condizione umana e non potesse morire in base alla condizione divina.</vt:lpstr>
      <vt:lpstr>Dal Simbolo di Calcedonia (451) Generato dal Padre prima di tutti i secoli secondo la divinita, in questi ultimi giorni egli stesso e nato da Maria Vergine Madre di Dio secondo l’umanita, per noi e per la nostra salvezza, uno solo e lo stesso Cristo, Figlio, Signore, Unigenito, che si fa conoscere in due nature unite ma non confuse, immutabili, indivisibili, inseparabili.</vt:lpstr>
      <vt:lpstr>Henoticon (Zenone, 482) apud Evag. Sch., h. e. 3, 14 Noi confessiamo che il Figlio unigenito di Dio, che è Dio e si è veramente fatto uomo, è Gesù Cristo nostro Signore, che egli è della stessa sostanza del Padre secondo la divinità, e della stessa nostra sostanza secondo l’umanità. Egli è disceso e si fece carne dallo Spirito Santo e da Maria la Vergine Madre di Dio. Egli è uno solo e non due.</vt:lpstr>
      <vt:lpstr>Terzo anatematismo del II concilio di Costantinopoli (553)</vt:lpstr>
      <vt:lpstr>Ecthesis di Eraclio (anno 638) Di uno solo e lo stesso predichiamo i miracoli e le sofferenze, e riconduciamo tutta l’operazione divina e umana all’unico e stesso Logos incarnato, a cui offriamo l’unica adorazione, proprio a lui che, in verità e per sua volontà, è stato crocifisso nella carne a nostro beneficio, ed è risorto dai morti, e risalito in cielo siede alla destra del Padre, e poi ritornerà per giudicare i vivi e i morti. Non permettiamo che nessuno affermi o insegni riguardo all’unica operazione o alle due operazioni a proposito dell’incarnazione del Signore nostro Dio [...]</vt:lpstr>
      <vt:lpstr>Lettera di Sergio a Onorio (ψῆφος) del 633</vt:lpstr>
      <vt:lpstr>Dal Simbolo di Costantinopoli III (680-681) Questo santo concilio ecumenico, accogliendo i cinque santi concili ecumenici e i santi ed eletti Padri, definisce unanimemente e professa che il Signore nostro Gesù Cristo è il vero Dio ed è uno della santa vivificante e consustanziale Trinità. Egli è perfetto nella divinità e perfetto nell’umanità, Egli è veramente Dio e veramente uomo, ha un’anima razionale e un corpo, è consustanziale al Padre secondo la divinità e consustanziale a noi secondo l’umanità, in tutto a somiglianza di noi, escluso il peccato (Hbr. 4,15) [...] Egli è uno solo e lo stesso Cristo Figlio Signore Unigenito, che si fa conoscere in due nature unite ma non confuse, immutabili, indivisibili, inseparabili.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712</cp:revision>
  <dcterms:created xsi:type="dcterms:W3CDTF">2026-01-24T07:58:57Z</dcterms:created>
  <dcterms:modified xsi:type="dcterms:W3CDTF">2026-01-26T18:33:38Z</dcterms:modified>
</cp:coreProperties>
</file>