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0" r:id="rId4"/>
    <p:sldId id="258" r:id="rId5"/>
    <p:sldId id="261" r:id="rId6"/>
    <p:sldId id="259" r:id="rId7"/>
    <p:sldId id="264" r:id="rId8"/>
    <p:sldId id="265" r:id="rId9"/>
    <p:sldId id="262" r:id="rId10"/>
    <p:sldId id="263" r:id="rId11"/>
    <p:sldId id="266" r:id="rId12"/>
    <p:sldId id="267" r:id="rId13"/>
    <p:sldId id="270" r:id="rId14"/>
    <p:sldId id="271" r:id="rId15"/>
    <p:sldId id="268" r:id="rId16"/>
    <p:sldId id="269" r:id="rId17"/>
    <p:sldId id="272"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40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DC9DF6-FB87-41C4-941C-119FFFF93C17}" type="datetimeFigureOut">
              <a:rPr lang="it-IT" smtClean="0"/>
              <a:t>27/03/2026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F97EBA-0188-4821-8013-51448FB08BBA}" type="slidenum">
              <a:rPr lang="it-IT" smtClean="0"/>
              <a:t>‹N›</a:t>
            </a:fld>
            <a:endParaRPr lang="it-IT"/>
          </a:p>
        </p:txBody>
      </p:sp>
    </p:spTree>
    <p:extLst>
      <p:ext uri="{BB962C8B-B14F-4D97-AF65-F5344CB8AC3E}">
        <p14:creationId xmlns:p14="http://schemas.microsoft.com/office/powerpoint/2010/main" val="23771245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AF97EBA-0188-4821-8013-51448FB08BBA}" type="slidenum">
              <a:rPr lang="it-IT" smtClean="0"/>
              <a:t>16</a:t>
            </a:fld>
            <a:endParaRPr lang="it-IT"/>
          </a:p>
        </p:txBody>
      </p:sp>
    </p:spTree>
    <p:extLst>
      <p:ext uri="{BB962C8B-B14F-4D97-AF65-F5344CB8AC3E}">
        <p14:creationId xmlns:p14="http://schemas.microsoft.com/office/powerpoint/2010/main" val="1461598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3FE8A7-3D82-DD93-E0FD-2A81426A958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ACDA8B7-2A1E-0C8C-7D2B-3A240B709C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1C2D29E-25E3-CE82-8EC3-D22598F9B325}"/>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442D3494-447E-D87D-55E7-496D9E32C2A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710CC82-954E-3C39-3421-F6CC2EE3B055}"/>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1629364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000813-DE4F-D528-B368-5FE31178AB4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4C6E90B-FCD3-9EC5-32F4-D2252FF02B3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4607D-C65D-929E-E240-2B5B00840FC6}"/>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7874FFE0-2D28-381C-9DE3-CBF85C2F4E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DB730D0-B101-3B5D-03C1-F89BBA335289}"/>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88390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90E36C65-FF08-E1A3-19A8-59B5DC9B3E5E}"/>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5812898-7FEF-A6C5-B2FC-3BE4B0617A2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5C3D9D5-BE51-C896-BE7E-29D8D8D856E2}"/>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05D06325-0E1C-C405-98BB-C065A427DB1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3BBCDD5-B12C-5B02-E3E0-78DB05D4EE34}"/>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3041726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54892B-74FB-04CB-D964-087A803561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8ED08B0-FEDC-16B7-BB05-0EE2C3E83F6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3D2F29E-4B30-4D0E-BE0E-DD3EE90FFC04}"/>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5A499A95-45B2-58C9-6445-9C313ABCD32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41033F8-522C-E78A-9D2C-D792943014DE}"/>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1120496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FD7894-93F3-C7D4-8CEF-995EDC7E7F8B}"/>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A5DE199-AD65-D61B-E3F6-062D7465FEB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D55C3BC-9429-52BB-E2A9-D5D7D49A6C36}"/>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5A4B9596-5C4E-9B40-A4C9-2602CED00D8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13CA26F-9887-1F35-C5A1-5366C3364E71}"/>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3546170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97DFB7-373A-132C-5F29-E54C464A248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E3292E7-1862-72C2-C2C6-8D9E1DCF7E89}"/>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FB9F330-D7BA-B03C-9509-8803FDA57569}"/>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67FB691-D32A-38C8-065D-B03F17D4EA01}"/>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6" name="Segnaposto piè di pagina 5">
            <a:extLst>
              <a:ext uri="{FF2B5EF4-FFF2-40B4-BE49-F238E27FC236}">
                <a16:creationId xmlns:a16="http://schemas.microsoft.com/office/drawing/2014/main" id="{718FD5E1-BBA8-56BE-9515-C8B7E4A83C0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634EFFB-FDB2-6C7F-0268-2E8AB7153C52}"/>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2349778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5AE8A8-E6AC-3E9E-09E7-2C6B2F8461C7}"/>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85ABDB7-8E05-F569-EE12-4EAAB52429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FC3084B0-1D78-0634-1273-C5987DBB66F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70450B8-6839-9EAF-304F-FC0B81FE7B9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FCE7DFDB-4F4F-FCA2-17E6-887B4DD40C4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E9017D0-99EC-013B-2A28-8301525BBF5B}"/>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8" name="Segnaposto piè di pagina 7">
            <a:extLst>
              <a:ext uri="{FF2B5EF4-FFF2-40B4-BE49-F238E27FC236}">
                <a16:creationId xmlns:a16="http://schemas.microsoft.com/office/drawing/2014/main" id="{7FC61545-99F3-A031-D37F-0A286A78865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21322AA-A61B-0F79-32FD-C8B5F425D448}"/>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2894835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7F3A0C-8952-0A9E-3AC2-854447CE37D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008E3FC-6F6D-BA57-B61A-7E13EDB5D1F5}"/>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4" name="Segnaposto piè di pagina 3">
            <a:extLst>
              <a:ext uri="{FF2B5EF4-FFF2-40B4-BE49-F238E27FC236}">
                <a16:creationId xmlns:a16="http://schemas.microsoft.com/office/drawing/2014/main" id="{6BD425E9-A24D-37FD-16CA-2CDF8F6096D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714C83E-2511-F109-5242-9AE8029BA5BB}"/>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895800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616CB5B-F5E5-C29E-F645-BDE85868D2D9}"/>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3" name="Segnaposto piè di pagina 2">
            <a:extLst>
              <a:ext uri="{FF2B5EF4-FFF2-40B4-BE49-F238E27FC236}">
                <a16:creationId xmlns:a16="http://schemas.microsoft.com/office/drawing/2014/main" id="{C5D00056-9762-0FEF-9F29-A63D2631CBE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C58C9C81-FEFA-4A03-7A47-B205BD3B3710}"/>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1659204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FAFD3B-6D73-0E32-1EFA-8F5630AE852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94F27F3-2C3E-B5A7-0EB7-6D247E7952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2EC8BE0-DFEC-CDD1-D971-FAE6914447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597FF02-8494-D0AE-40B3-41DC38F4DEB7}"/>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6" name="Segnaposto piè di pagina 5">
            <a:extLst>
              <a:ext uri="{FF2B5EF4-FFF2-40B4-BE49-F238E27FC236}">
                <a16:creationId xmlns:a16="http://schemas.microsoft.com/office/drawing/2014/main" id="{F3CE4DF4-EBA8-D4D5-8C3D-794937B53BA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6D8BDC8-C4C6-8310-5133-CAD1E3847D87}"/>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1056462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DC7A37-BEC1-B70E-1955-4C606264C811}"/>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69DF527-CB9B-3E82-EDEA-2AAD3ADA53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57F5164-B53B-8187-16E4-F980CBDB34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68AF920-9667-5640-3E50-DC04B261008F}"/>
              </a:ext>
            </a:extLst>
          </p:cNvPr>
          <p:cNvSpPr>
            <a:spLocks noGrp="1"/>
          </p:cNvSpPr>
          <p:nvPr>
            <p:ph type="dt" sz="half" idx="10"/>
          </p:nvPr>
        </p:nvSpPr>
        <p:spPr/>
        <p:txBody>
          <a:bodyPr/>
          <a:lstStyle/>
          <a:p>
            <a:fld id="{E546F140-EFD7-4D60-8800-984198E717D9}" type="datetimeFigureOut">
              <a:rPr lang="it-IT" smtClean="0"/>
              <a:t>27/03/2026</a:t>
            </a:fld>
            <a:endParaRPr lang="it-IT"/>
          </a:p>
        </p:txBody>
      </p:sp>
      <p:sp>
        <p:nvSpPr>
          <p:cNvPr id="6" name="Segnaposto piè di pagina 5">
            <a:extLst>
              <a:ext uri="{FF2B5EF4-FFF2-40B4-BE49-F238E27FC236}">
                <a16:creationId xmlns:a16="http://schemas.microsoft.com/office/drawing/2014/main" id="{A1D8F988-011E-0EBB-C241-C95AAB6BE32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7A2CBC0-4984-BC8B-2B74-06E100494026}"/>
              </a:ext>
            </a:extLst>
          </p:cNvPr>
          <p:cNvSpPr>
            <a:spLocks noGrp="1"/>
          </p:cNvSpPr>
          <p:nvPr>
            <p:ph type="sldNum" sz="quarter" idx="12"/>
          </p:nvPr>
        </p:nvSpPr>
        <p:spPr/>
        <p:txBody>
          <a:bodyPr/>
          <a:lstStyle/>
          <a:p>
            <a:fld id="{7E11060D-B824-4C67-9890-479333FD4539}" type="slidenum">
              <a:rPr lang="it-IT" smtClean="0"/>
              <a:t>‹N›</a:t>
            </a:fld>
            <a:endParaRPr lang="it-IT"/>
          </a:p>
        </p:txBody>
      </p:sp>
    </p:spTree>
    <p:extLst>
      <p:ext uri="{BB962C8B-B14F-4D97-AF65-F5344CB8AC3E}">
        <p14:creationId xmlns:p14="http://schemas.microsoft.com/office/powerpoint/2010/main" val="22674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DA73598-B451-C4F2-0491-A97BB17FCE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E2949B4-AA5B-DEFD-85D5-E336ED0F5F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606765E-831E-DD8E-C3FC-24D0ACFFB3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46F140-EFD7-4D60-8800-984198E717D9}" type="datetimeFigureOut">
              <a:rPr lang="it-IT" smtClean="0"/>
              <a:t>27/03/2026</a:t>
            </a:fld>
            <a:endParaRPr lang="it-IT"/>
          </a:p>
        </p:txBody>
      </p:sp>
      <p:sp>
        <p:nvSpPr>
          <p:cNvPr id="5" name="Segnaposto piè di pagina 4">
            <a:extLst>
              <a:ext uri="{FF2B5EF4-FFF2-40B4-BE49-F238E27FC236}">
                <a16:creationId xmlns:a16="http://schemas.microsoft.com/office/drawing/2014/main" id="{8CF5AFCC-0215-D6FC-A6C3-71CF80D11A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D49B4D90-F3B0-E224-A656-2A03312DEE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E11060D-B824-4C67-9890-479333FD4539}" type="slidenum">
              <a:rPr lang="it-IT" smtClean="0"/>
              <a:t>‹N›</a:t>
            </a:fld>
            <a:endParaRPr lang="it-IT"/>
          </a:p>
        </p:txBody>
      </p:sp>
    </p:spTree>
    <p:extLst>
      <p:ext uri="{BB962C8B-B14F-4D97-AF65-F5344CB8AC3E}">
        <p14:creationId xmlns:p14="http://schemas.microsoft.com/office/powerpoint/2010/main" val="3924277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662FC928-33F7-AE85-73C4-BECB5F6AB7CC}"/>
              </a:ext>
            </a:extLst>
          </p:cNvPr>
          <p:cNvSpPr>
            <a:spLocks noGrp="1"/>
          </p:cNvSpPr>
          <p:nvPr>
            <p:ph type="ctrTitle"/>
          </p:nvPr>
        </p:nvSpPr>
        <p:spPr>
          <a:xfrm>
            <a:off x="1137034" y="609597"/>
            <a:ext cx="9392421" cy="1330841"/>
          </a:xfrm>
        </p:spPr>
        <p:txBody>
          <a:bodyPr vert="horz" lIns="91440" tIns="45720" rIns="91440" bIns="45720" rtlCol="0" anchor="ctr">
            <a:normAutofit/>
          </a:bodyPr>
          <a:lstStyle/>
          <a:p>
            <a:pPr algn="l"/>
            <a:r>
              <a:rPr lang="en-US" sz="4400" b="1" kern="1200" dirty="0">
                <a:solidFill>
                  <a:schemeClr val="tx1"/>
                </a:solidFill>
                <a:latin typeface="+mj-lt"/>
                <a:ea typeface="+mj-ea"/>
                <a:cs typeface="+mj-cs"/>
              </a:rPr>
              <a:t>Il </a:t>
            </a:r>
            <a:r>
              <a:rPr lang="en-US" sz="4400" b="1" kern="1200" dirty="0" err="1">
                <a:solidFill>
                  <a:schemeClr val="tx1"/>
                </a:solidFill>
                <a:latin typeface="+mj-lt"/>
                <a:ea typeface="+mj-ea"/>
                <a:cs typeface="+mj-cs"/>
              </a:rPr>
              <a:t>creato</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nei</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primi</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testi</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dei</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cristiani</a:t>
            </a:r>
            <a:r>
              <a:rPr lang="en-US" sz="4400" b="1" kern="1200" dirty="0">
                <a:solidFill>
                  <a:schemeClr val="tx1"/>
                </a:solidFill>
                <a:latin typeface="+mj-lt"/>
                <a:ea typeface="+mj-ea"/>
                <a:cs typeface="+mj-cs"/>
              </a:rPr>
              <a:t>: </a:t>
            </a:r>
            <a:br>
              <a:rPr lang="en-US" sz="4400" b="1" kern="1200" dirty="0">
                <a:solidFill>
                  <a:schemeClr val="tx1"/>
                </a:solidFill>
                <a:latin typeface="+mj-lt"/>
                <a:ea typeface="+mj-ea"/>
                <a:cs typeface="+mj-cs"/>
              </a:rPr>
            </a:br>
            <a:r>
              <a:rPr lang="en-US" sz="4400" b="1" kern="1200" dirty="0" err="1">
                <a:solidFill>
                  <a:schemeClr val="tx1"/>
                </a:solidFill>
                <a:latin typeface="+mj-lt"/>
                <a:ea typeface="+mj-ea"/>
                <a:cs typeface="+mj-cs"/>
              </a:rPr>
              <a:t>tra</a:t>
            </a:r>
            <a:r>
              <a:rPr lang="en-US" sz="4400" b="1" kern="1200" dirty="0">
                <a:solidFill>
                  <a:schemeClr val="tx1"/>
                </a:solidFill>
                <a:latin typeface="+mj-lt"/>
                <a:ea typeface="+mj-ea"/>
                <a:cs typeface="+mj-cs"/>
              </a:rPr>
              <a:t> </a:t>
            </a:r>
            <a:r>
              <a:rPr lang="en-US" sz="4400" b="1" kern="1200" dirty="0" err="1">
                <a:solidFill>
                  <a:schemeClr val="tx1"/>
                </a:solidFill>
                <a:latin typeface="+mj-lt"/>
                <a:ea typeface="+mj-ea"/>
                <a:cs typeface="+mj-cs"/>
              </a:rPr>
              <a:t>ecologia</a:t>
            </a:r>
            <a:r>
              <a:rPr lang="en-US" sz="4400" b="1" kern="1200" dirty="0">
                <a:solidFill>
                  <a:schemeClr val="tx1"/>
                </a:solidFill>
                <a:latin typeface="+mj-lt"/>
                <a:ea typeface="+mj-ea"/>
                <a:cs typeface="+mj-cs"/>
              </a:rPr>
              <a:t> e </a:t>
            </a:r>
            <a:r>
              <a:rPr lang="en-US" sz="4400" b="1" kern="1200" dirty="0" err="1">
                <a:solidFill>
                  <a:schemeClr val="tx1"/>
                </a:solidFill>
                <a:latin typeface="+mj-lt"/>
                <a:ea typeface="+mj-ea"/>
                <a:cs typeface="+mj-cs"/>
              </a:rPr>
              <a:t>spiritualità</a:t>
            </a:r>
            <a:endParaRPr lang="en-US" sz="4400" kern="1200" dirty="0">
              <a:solidFill>
                <a:schemeClr val="tx1"/>
              </a:solidFill>
              <a:latin typeface="+mj-lt"/>
              <a:ea typeface="+mj-ea"/>
              <a:cs typeface="+mj-cs"/>
            </a:endParaRPr>
          </a:p>
        </p:txBody>
      </p:sp>
      <p:sp>
        <p:nvSpPr>
          <p:cNvPr id="6" name="CasellaDiTesto 5">
            <a:extLst>
              <a:ext uri="{FF2B5EF4-FFF2-40B4-BE49-F238E27FC236}">
                <a16:creationId xmlns:a16="http://schemas.microsoft.com/office/drawing/2014/main" id="{32012B0F-6BC1-B706-F7ED-9520ECA84938}"/>
              </a:ext>
            </a:extLst>
          </p:cNvPr>
          <p:cNvSpPr txBox="1"/>
          <p:nvPr/>
        </p:nvSpPr>
        <p:spPr>
          <a:xfrm>
            <a:off x="1137034" y="2198362"/>
            <a:ext cx="4958966" cy="3917773"/>
          </a:xfrm>
          <a:prstGeom prst="rect">
            <a:avLst/>
          </a:prstGeom>
        </p:spPr>
        <p:txBody>
          <a:bodyPr vert="horz" lIns="91440" tIns="45720" rIns="91440" bIns="45720" rtlCol="0">
            <a:normAutofit/>
          </a:bodyPr>
          <a:lstStyle/>
          <a:p>
            <a:pPr marR="0" lvl="0" fontAlgn="base">
              <a:lnSpc>
                <a:spcPct val="90000"/>
              </a:lnSpc>
              <a:spcBef>
                <a:spcPct val="0"/>
              </a:spcBef>
              <a:spcAft>
                <a:spcPts val="600"/>
              </a:spcAft>
              <a:buClrTx/>
              <a:buSzTx/>
              <a:tabLst/>
            </a:pPr>
            <a:r>
              <a:rPr lang="en-US" altLang="it-IT" sz="2400" dirty="0"/>
              <a:t>Alessandro Capone</a:t>
            </a:r>
          </a:p>
          <a:p>
            <a:pPr marR="0" lvl="0" fontAlgn="base">
              <a:lnSpc>
                <a:spcPct val="90000"/>
              </a:lnSpc>
              <a:spcBef>
                <a:spcPct val="0"/>
              </a:spcBef>
              <a:spcAft>
                <a:spcPts val="600"/>
              </a:spcAft>
              <a:buClrTx/>
              <a:buSzTx/>
              <a:tabLst/>
            </a:pPr>
            <a:r>
              <a:rPr lang="en-US" altLang="it-IT" sz="2000" dirty="0"/>
              <a:t>Università del Salento</a:t>
            </a:r>
          </a:p>
          <a:p>
            <a:pPr marR="0" lvl="0" fontAlgn="base">
              <a:lnSpc>
                <a:spcPct val="90000"/>
              </a:lnSpc>
              <a:spcBef>
                <a:spcPct val="0"/>
              </a:spcBef>
              <a:spcAft>
                <a:spcPts val="600"/>
              </a:spcAft>
              <a:buClrTx/>
              <a:buSzTx/>
              <a:tabLst/>
            </a:pPr>
            <a:endParaRPr lang="en-US" altLang="it-IT" sz="2000" dirty="0"/>
          </a:p>
          <a:p>
            <a:pPr marR="0" lvl="0" fontAlgn="base">
              <a:lnSpc>
                <a:spcPct val="90000"/>
              </a:lnSpc>
              <a:spcBef>
                <a:spcPct val="0"/>
              </a:spcBef>
              <a:spcAft>
                <a:spcPts val="600"/>
              </a:spcAft>
              <a:buClrTx/>
              <a:buSzTx/>
              <a:tabLst/>
            </a:pPr>
            <a:endParaRPr lang="en-US" altLang="it-IT" sz="2000" dirty="0"/>
          </a:p>
          <a:p>
            <a:pPr marR="0" lvl="0" fontAlgn="base">
              <a:lnSpc>
                <a:spcPct val="90000"/>
              </a:lnSpc>
              <a:spcBef>
                <a:spcPct val="0"/>
              </a:spcBef>
              <a:spcAft>
                <a:spcPts val="600"/>
              </a:spcAft>
              <a:buClrTx/>
              <a:buSzTx/>
              <a:tabLst/>
            </a:pPr>
            <a:r>
              <a:rPr lang="en-US" altLang="it-IT" sz="2000" dirty="0"/>
              <a:t>alessandro.capone@unisalento.it</a:t>
            </a:r>
          </a:p>
          <a:p>
            <a:pPr marL="0" marR="0" lvl="0" indent="-228600" fontAlgn="base">
              <a:lnSpc>
                <a:spcPct val="90000"/>
              </a:lnSpc>
              <a:spcBef>
                <a:spcPct val="0"/>
              </a:spcBef>
              <a:spcAft>
                <a:spcPts val="600"/>
              </a:spcAft>
              <a:buClrTx/>
              <a:buSzTx/>
              <a:buFont typeface="Arial" panose="020B0604020202020204" pitchFamily="34" charset="0"/>
              <a:buChar char="•"/>
              <a:tabLst/>
            </a:pPr>
            <a:endParaRPr lang="en-US" altLang="it-IT" sz="2000" dirty="0"/>
          </a:p>
          <a:p>
            <a:pPr marR="0" lvl="0" fontAlgn="base">
              <a:lnSpc>
                <a:spcPct val="90000"/>
              </a:lnSpc>
              <a:spcBef>
                <a:spcPct val="0"/>
              </a:spcBef>
              <a:spcAft>
                <a:spcPts val="600"/>
              </a:spcAft>
              <a:buClrTx/>
              <a:buSzTx/>
              <a:tabLst/>
            </a:pPr>
            <a:endParaRPr lang="en-US" altLang="it-IT" sz="2000" dirty="0"/>
          </a:p>
          <a:p>
            <a:pPr marR="0" lvl="0" fontAlgn="base">
              <a:lnSpc>
                <a:spcPct val="90000"/>
              </a:lnSpc>
              <a:spcBef>
                <a:spcPct val="0"/>
              </a:spcBef>
              <a:spcAft>
                <a:spcPts val="600"/>
              </a:spcAft>
              <a:buClrTx/>
              <a:buSzTx/>
              <a:tabLst/>
            </a:pPr>
            <a:endParaRPr lang="en-US" altLang="it-IT" sz="2000" dirty="0"/>
          </a:p>
          <a:p>
            <a:pPr marR="0" lvl="0" fontAlgn="base">
              <a:lnSpc>
                <a:spcPct val="90000"/>
              </a:lnSpc>
              <a:spcBef>
                <a:spcPct val="0"/>
              </a:spcBef>
              <a:spcAft>
                <a:spcPts val="600"/>
              </a:spcAft>
              <a:buClrTx/>
              <a:buSzTx/>
              <a:tabLst/>
            </a:pPr>
            <a:r>
              <a:rPr lang="en-US" altLang="it-IT" sz="2000" dirty="0"/>
              <a:t>27 </a:t>
            </a:r>
            <a:r>
              <a:rPr lang="en-US" altLang="it-IT" sz="2000" dirty="0" err="1"/>
              <a:t>marzo</a:t>
            </a:r>
            <a:r>
              <a:rPr lang="en-US" altLang="it-IT" sz="2000" dirty="0"/>
              <a:t> 2026</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5432" y="5521022"/>
            <a:ext cx="2160000" cy="688391"/>
          </a:xfrm>
          <a:prstGeom prst="rect">
            <a:avLst/>
          </a:prstGeom>
        </p:spPr>
      </p:pic>
      <p:sp>
        <p:nvSpPr>
          <p:cNvPr id="26" name="Freeform: Shape 25">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22429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C3B8CE6-DD0A-0F98-6373-16D3E33D147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A278C20D-C498-7426-532D-7A6FEA66395B}"/>
              </a:ext>
            </a:extLst>
          </p:cNvPr>
          <p:cNvSpPr>
            <a:spLocks noGrp="1"/>
          </p:cNvSpPr>
          <p:nvPr>
            <p:ph type="ctrTitle"/>
          </p:nvPr>
        </p:nvSpPr>
        <p:spPr>
          <a:xfrm>
            <a:off x="113456" y="68239"/>
            <a:ext cx="11698658" cy="6264322"/>
          </a:xfrm>
        </p:spPr>
        <p:txBody>
          <a:bodyPr>
            <a:normAutofit fontScale="90000"/>
          </a:bodyPr>
          <a:lstStyle/>
          <a:p>
            <a:pPr algn="l"/>
            <a:r>
              <a:rPr lang="it-IT" sz="2600" dirty="0">
                <a:latin typeface="Times New Roman" panose="02020603050405020304" pitchFamily="18" charset="0"/>
                <a:cs typeface="Times New Roman" panose="02020603050405020304" pitchFamily="18" charset="0"/>
              </a:rPr>
              <a:t>Benché sia ordinato con diversi uffici (</a:t>
            </a:r>
            <a:r>
              <a:rPr lang="it-IT" sz="2600" i="1" dirty="0">
                <a:latin typeface="Times New Roman" panose="02020603050405020304" pitchFamily="18" charset="0"/>
                <a:cs typeface="Times New Roman" panose="02020603050405020304" pitchFamily="18" charset="0"/>
              </a:rPr>
              <a:t>in </a:t>
            </a:r>
            <a:r>
              <a:rPr lang="it-IT" sz="2600" i="1" dirty="0" err="1">
                <a:latin typeface="Times New Roman" panose="02020603050405020304" pitchFamily="18" charset="0"/>
                <a:cs typeface="Times New Roman" panose="02020603050405020304" pitchFamily="18" charset="0"/>
              </a:rPr>
              <a:t>diversis</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sit</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officiis</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ordinatus</a:t>
            </a:r>
            <a:r>
              <a:rPr lang="it-IT" sz="2600" dirty="0">
                <a:latin typeface="Times New Roman" panose="02020603050405020304" pitchFamily="18" charset="0"/>
                <a:cs typeface="Times New Roman" panose="02020603050405020304" pitchFamily="18" charset="0"/>
              </a:rPr>
              <a:t>), non dobbiamo credere che lo stato del mondo risulti inorganico e disarmonico (</a:t>
            </a:r>
            <a:r>
              <a:rPr lang="it-IT" sz="2600" i="1" dirty="0" err="1">
                <a:latin typeface="Times New Roman" panose="02020603050405020304" pitchFamily="18" charset="0"/>
                <a:cs typeface="Times New Roman" panose="02020603050405020304" pitchFamily="18" charset="0"/>
              </a:rPr>
              <a:t>dissonans</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atque</a:t>
            </a:r>
            <a:r>
              <a:rPr lang="it-IT" sz="2600" i="1" dirty="0">
                <a:latin typeface="Times New Roman" panose="02020603050405020304" pitchFamily="18" charset="0"/>
                <a:cs typeface="Times New Roman" panose="02020603050405020304" pitchFamily="18" charset="0"/>
              </a:rPr>
              <a:t> a se </a:t>
            </a:r>
            <a:r>
              <a:rPr lang="it-IT" sz="2600" i="1" dirty="0" err="1">
                <a:latin typeface="Times New Roman" panose="02020603050405020304" pitchFamily="18" charset="0"/>
                <a:cs typeface="Times New Roman" panose="02020603050405020304" pitchFamily="18" charset="0"/>
              </a:rPr>
              <a:t>discrepans</a:t>
            </a:r>
            <a:r>
              <a:rPr lang="it-IT" sz="2600" dirty="0">
                <a:latin typeface="Times New Roman" panose="02020603050405020304" pitchFamily="18" charset="0"/>
                <a:cs typeface="Times New Roman" panose="02020603050405020304" pitchFamily="18" charset="0"/>
              </a:rPr>
              <a:t>): ma come il nostro corpo è formato da molte membra (</a:t>
            </a:r>
            <a:r>
              <a:rPr lang="it-IT" sz="2600" i="1" dirty="0">
                <a:latin typeface="Times New Roman" panose="02020603050405020304" pitchFamily="18" charset="0"/>
                <a:cs typeface="Times New Roman" panose="02020603050405020304" pitchFamily="18" charset="0"/>
              </a:rPr>
              <a:t>I </a:t>
            </a:r>
            <a:r>
              <a:rPr lang="it-IT" sz="2600" i="1" dirty="0" err="1">
                <a:latin typeface="Times New Roman" panose="02020603050405020304" pitchFamily="18" charset="0"/>
                <a:cs typeface="Times New Roman" panose="02020603050405020304" pitchFamily="18" charset="0"/>
              </a:rPr>
              <a:t>Cor</a:t>
            </a:r>
            <a:r>
              <a:rPr lang="it-IT" sz="2600" b="1" i="1" dirty="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12,12) ed è retto da una sola anima, così dobbiamo pensare a tutto l’universo come ad uno smisurato essere animato (</a:t>
            </a:r>
            <a:r>
              <a:rPr lang="it-IT" sz="2600" i="1" dirty="0">
                <a:latin typeface="Times New Roman" panose="02020603050405020304" pitchFamily="18" charset="0"/>
                <a:cs typeface="Times New Roman" panose="02020603050405020304" pitchFamily="18" charset="0"/>
              </a:rPr>
              <a:t>universum </a:t>
            </a:r>
            <a:r>
              <a:rPr lang="it-IT" sz="2600" i="1" dirty="0" err="1">
                <a:latin typeface="Times New Roman" panose="02020603050405020304" pitchFamily="18" charset="0"/>
                <a:cs typeface="Times New Roman" panose="02020603050405020304" pitchFamily="18" charset="0"/>
              </a:rPr>
              <a:t>mundum</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velut</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animal</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quoddam</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inmensum</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atque</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inmane</a:t>
            </a:r>
            <a:r>
              <a:rPr lang="it-IT" sz="2600" dirty="0">
                <a:latin typeface="Times New Roman" panose="02020603050405020304" pitchFamily="18" charset="0"/>
                <a:cs typeface="Times New Roman" panose="02020603050405020304" pitchFamily="18" charset="0"/>
              </a:rPr>
              <a:t>), retto dalla potenza e dalla parola di Dio, che ne costituisce, per così dire, l’anima (</a:t>
            </a:r>
            <a:r>
              <a:rPr lang="it-IT" sz="2600" i="1" dirty="0">
                <a:latin typeface="Times New Roman" panose="02020603050405020304" pitchFamily="18" charset="0"/>
                <a:cs typeface="Times New Roman" panose="02020603050405020304" pitchFamily="18" charset="0"/>
              </a:rPr>
              <a:t>quasi ab una anima </a:t>
            </a:r>
            <a:r>
              <a:rPr lang="it-IT" sz="2600" i="1" dirty="0" err="1">
                <a:latin typeface="Times New Roman" panose="02020603050405020304" pitchFamily="18" charset="0"/>
                <a:cs typeface="Times New Roman" panose="02020603050405020304" pitchFamily="18" charset="0"/>
              </a:rPr>
              <a:t>virtute</a:t>
            </a:r>
            <a:r>
              <a:rPr lang="it-IT" sz="2600" i="1" dirty="0">
                <a:latin typeface="Times New Roman" panose="02020603050405020304" pitchFamily="18" charset="0"/>
                <a:cs typeface="Times New Roman" panose="02020603050405020304" pitchFamily="18" charset="0"/>
              </a:rPr>
              <a:t> dei </a:t>
            </a:r>
            <a:r>
              <a:rPr lang="it-IT" sz="2600" i="1" dirty="0" err="1">
                <a:latin typeface="Times New Roman" panose="02020603050405020304" pitchFamily="18" charset="0"/>
                <a:cs typeface="Times New Roman" panose="02020603050405020304" pitchFamily="18" charset="0"/>
              </a:rPr>
              <a:t>ac</a:t>
            </a:r>
            <a:r>
              <a:rPr lang="it-IT" sz="2600" i="1" dirty="0">
                <a:latin typeface="Times New Roman" panose="02020603050405020304" pitchFamily="18" charset="0"/>
                <a:cs typeface="Times New Roman" panose="02020603050405020304" pitchFamily="18" charset="0"/>
              </a:rPr>
              <a:t> ratione </a:t>
            </a:r>
            <a:r>
              <a:rPr lang="it-IT" sz="2600" i="1" dirty="0" err="1">
                <a:latin typeface="Times New Roman" panose="02020603050405020304" pitchFamily="18" charset="0"/>
                <a:cs typeface="Times New Roman" panose="02020603050405020304" pitchFamily="18" charset="0"/>
              </a:rPr>
              <a:t>teneatur</a:t>
            </a:r>
            <a:r>
              <a:rPr lang="it-IT" sz="2600" dirty="0">
                <a:latin typeface="Times New Roman" panose="02020603050405020304" pitchFamily="18" charset="0"/>
                <a:cs typeface="Times New Roman" panose="02020603050405020304" pitchFamily="18" charset="0"/>
              </a:rPr>
              <a:t>). Ritengo che anche la sacra scrittura alluda a questo, là dove il profeta dice: </a:t>
            </a:r>
            <a:r>
              <a:rPr lang="it-IT" sz="2600" i="1" dirty="0">
                <a:latin typeface="Times New Roman" panose="02020603050405020304" pitchFamily="18" charset="0"/>
                <a:cs typeface="Times New Roman" panose="02020603050405020304" pitchFamily="18" charset="0"/>
              </a:rPr>
              <a:t>Non riempio cielo e terra? dice il Signore </a:t>
            </a:r>
            <a:r>
              <a:rPr lang="it-IT" sz="2600" dirty="0">
                <a:latin typeface="Times New Roman" panose="02020603050405020304" pitchFamily="18" charset="0"/>
                <a:cs typeface="Times New Roman" panose="02020603050405020304" pitchFamily="18" charset="0"/>
              </a:rPr>
              <a:t>(</a:t>
            </a:r>
            <a:r>
              <a:rPr lang="it-IT" sz="2600" i="1" dirty="0" err="1">
                <a:latin typeface="Times New Roman" panose="02020603050405020304" pitchFamily="18" charset="0"/>
                <a:cs typeface="Times New Roman" panose="02020603050405020304" pitchFamily="18" charset="0"/>
              </a:rPr>
              <a:t>Ger</a:t>
            </a:r>
            <a:r>
              <a:rPr lang="it-IT" sz="2600" i="1" dirty="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23, 24) e ancora: </a:t>
            </a:r>
            <a:r>
              <a:rPr lang="it-IT" sz="2600" i="1" dirty="0">
                <a:latin typeface="Times New Roman" panose="02020603050405020304" pitchFamily="18" charset="0"/>
                <a:cs typeface="Times New Roman" panose="02020603050405020304" pitchFamily="18" charset="0"/>
              </a:rPr>
              <a:t>Il cielo è mia sede e la terra sgabello dei miei piedi </a:t>
            </a:r>
            <a:r>
              <a:rPr lang="it-IT" sz="2600" dirty="0">
                <a:latin typeface="Times New Roman" panose="02020603050405020304" pitchFamily="18" charset="0"/>
                <a:cs typeface="Times New Roman" panose="02020603050405020304" pitchFamily="18" charset="0"/>
              </a:rPr>
              <a:t>(</a:t>
            </a:r>
            <a:r>
              <a:rPr lang="it-IT" sz="2600" i="1" dirty="0" err="1">
                <a:latin typeface="Times New Roman" panose="02020603050405020304" pitchFamily="18" charset="0"/>
                <a:cs typeface="Times New Roman" panose="02020603050405020304" pitchFamily="18" charset="0"/>
              </a:rPr>
              <a:t>Is</a:t>
            </a:r>
            <a:r>
              <a:rPr lang="it-IT" sz="2600" i="1" dirty="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66,1); e questo significò il salvatore quando disse che non bisogna giurare né per il cielo, perché è sede di Dio, né per la terra, perché è sgabello dei suoi piedi (</a:t>
            </a:r>
            <a:r>
              <a:rPr lang="it-IT" sz="2600" i="1" dirty="0">
                <a:latin typeface="Times New Roman" panose="02020603050405020304" pitchFamily="18" charset="0"/>
                <a:cs typeface="Times New Roman" panose="02020603050405020304" pitchFamily="18" charset="0"/>
              </a:rPr>
              <a:t>Mt </a:t>
            </a:r>
            <a:r>
              <a:rPr lang="it-IT" sz="2600" dirty="0">
                <a:latin typeface="Times New Roman" panose="02020603050405020304" pitchFamily="18" charset="0"/>
                <a:cs typeface="Times New Roman" panose="02020603050405020304" pitchFamily="18" charset="0"/>
              </a:rPr>
              <a:t>5,34seg.); e Paolo, quando, parlando agli Ateniesi, disse: </a:t>
            </a:r>
            <a:r>
              <a:rPr lang="it-IT" sz="2600" i="1" dirty="0">
                <a:latin typeface="Times New Roman" panose="02020603050405020304" pitchFamily="18" charset="0"/>
                <a:cs typeface="Times New Roman" panose="02020603050405020304" pitchFamily="18" charset="0"/>
              </a:rPr>
              <a:t>In lui viviamo ci muoviamo ed esistiamo </a:t>
            </a:r>
            <a:r>
              <a:rPr lang="it-IT" sz="2600" dirty="0">
                <a:latin typeface="Times New Roman" panose="02020603050405020304" pitchFamily="18" charset="0"/>
                <a:cs typeface="Times New Roman" panose="02020603050405020304" pitchFamily="18" charset="0"/>
              </a:rPr>
              <a:t>(</a:t>
            </a:r>
            <a:r>
              <a:rPr lang="it-IT" sz="2600" i="1" dirty="0">
                <a:latin typeface="Times New Roman" panose="02020603050405020304" pitchFamily="18" charset="0"/>
                <a:cs typeface="Times New Roman" panose="02020603050405020304" pitchFamily="18" charset="0"/>
              </a:rPr>
              <a:t>At </a:t>
            </a:r>
            <a:r>
              <a:rPr lang="it-IT" sz="2600" dirty="0">
                <a:latin typeface="Times New Roman" panose="02020603050405020304" pitchFamily="18" charset="0"/>
                <a:cs typeface="Times New Roman" panose="02020603050405020304" pitchFamily="18" charset="0"/>
              </a:rPr>
              <a:t>17,28). Come infatti viviamo ci muoviamo ed esistiamo in Dio, se non perché egli contiene e abbraccia il mondo con la sua forza (</a:t>
            </a:r>
            <a:r>
              <a:rPr lang="it-IT" sz="2600" i="1" dirty="0" err="1">
                <a:latin typeface="Times New Roman" panose="02020603050405020304" pitchFamily="18" charset="0"/>
                <a:cs typeface="Times New Roman" panose="02020603050405020304" pitchFamily="18" charset="0"/>
              </a:rPr>
              <a:t>virtute</a:t>
            </a:r>
            <a:r>
              <a:rPr lang="it-IT" sz="2600" i="1" dirty="0">
                <a:latin typeface="Times New Roman" panose="02020603050405020304" pitchFamily="18" charset="0"/>
                <a:cs typeface="Times New Roman" panose="02020603050405020304" pitchFamily="18" charset="0"/>
              </a:rPr>
              <a:t> sua universum </a:t>
            </a:r>
            <a:r>
              <a:rPr lang="it-IT" sz="2600" i="1" dirty="0" err="1">
                <a:latin typeface="Times New Roman" panose="02020603050405020304" pitchFamily="18" charset="0"/>
                <a:cs typeface="Times New Roman" panose="02020603050405020304" pitchFamily="18" charset="0"/>
              </a:rPr>
              <a:t>constringit</a:t>
            </a:r>
            <a:r>
              <a:rPr lang="it-IT" sz="2600" i="1" dirty="0">
                <a:latin typeface="Times New Roman" panose="02020603050405020304" pitchFamily="18" charset="0"/>
                <a:cs typeface="Times New Roman" panose="02020603050405020304" pitchFamily="18" charset="0"/>
              </a:rPr>
              <a:t> et </a:t>
            </a:r>
            <a:r>
              <a:rPr lang="it-IT" sz="2600" i="1" dirty="0" err="1">
                <a:latin typeface="Times New Roman" panose="02020603050405020304" pitchFamily="18" charset="0"/>
                <a:cs typeface="Times New Roman" panose="02020603050405020304" pitchFamily="18" charset="0"/>
              </a:rPr>
              <a:t>continet</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mundum</a:t>
            </a:r>
            <a:r>
              <a:rPr lang="it-IT" sz="2600" dirty="0">
                <a:latin typeface="Times New Roman" panose="02020603050405020304" pitchFamily="18" charset="0"/>
                <a:cs typeface="Times New Roman" panose="02020603050405020304" pitchFamily="18" charset="0"/>
              </a:rPr>
              <a:t>)? Come il cielo è sede di Dio e la terra sgabello dei suoi piedi, come dice il salvatore, se non perché la sua potenza riempie ogni cosa in cielo e in terra, secondo quanto è detto: </a:t>
            </a:r>
            <a:r>
              <a:rPr lang="it-IT" sz="2600" i="1" dirty="0">
                <a:latin typeface="Times New Roman" panose="02020603050405020304" pitchFamily="18" charset="0"/>
                <a:cs typeface="Times New Roman" panose="02020603050405020304" pitchFamily="18" charset="0"/>
              </a:rPr>
              <a:t>Non riempio cielo e terra? dice il Signore</a:t>
            </a:r>
            <a:r>
              <a:rPr lang="it-IT" sz="2600"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Ger</a:t>
            </a:r>
            <a:r>
              <a:rPr lang="it-IT" sz="2600" i="1" dirty="0">
                <a:latin typeface="Times New Roman" panose="02020603050405020304" pitchFamily="18" charset="0"/>
                <a:cs typeface="Times New Roman" panose="02020603050405020304" pitchFamily="18" charset="0"/>
              </a:rPr>
              <a:t> </a:t>
            </a:r>
            <a:r>
              <a:rPr lang="it-IT" sz="2600" dirty="0">
                <a:latin typeface="Times New Roman" panose="02020603050405020304" pitchFamily="18" charset="0"/>
                <a:cs typeface="Times New Roman" panose="02020603050405020304" pitchFamily="18" charset="0"/>
              </a:rPr>
              <a:t>23, 24)? Ritengo pertanto che, sulla base di quanto abbiamo esposto, nessuno farà difficoltà ad ammettere che Dio, padre di tutti (</a:t>
            </a:r>
            <a:r>
              <a:rPr lang="it-IT" sz="2600" i="1" dirty="0" err="1">
                <a:latin typeface="Times New Roman" panose="02020603050405020304" pitchFamily="18" charset="0"/>
                <a:cs typeface="Times New Roman" panose="02020603050405020304" pitchFamily="18" charset="0"/>
              </a:rPr>
              <a:t>parens</a:t>
            </a:r>
            <a:r>
              <a:rPr lang="it-IT" sz="2600" i="1" dirty="0">
                <a:latin typeface="Times New Roman" panose="02020603050405020304" pitchFamily="18" charset="0"/>
                <a:cs typeface="Times New Roman" panose="02020603050405020304" pitchFamily="18" charset="0"/>
              </a:rPr>
              <a:t> omnium</a:t>
            </a:r>
            <a:r>
              <a:rPr lang="it-IT" sz="2600" dirty="0">
                <a:latin typeface="Times New Roman" panose="02020603050405020304" pitchFamily="18" charset="0"/>
                <a:cs typeface="Times New Roman" panose="02020603050405020304" pitchFamily="18" charset="0"/>
              </a:rPr>
              <a:t>), riempie ed abbraccia l’universo con la pienezza della sua potenza (</a:t>
            </a:r>
            <a:r>
              <a:rPr lang="it-IT" sz="2600" i="1" dirty="0">
                <a:latin typeface="Times New Roman" panose="02020603050405020304" pitchFamily="18" charset="0"/>
                <a:cs typeface="Times New Roman" panose="02020603050405020304" pitchFamily="18" charset="0"/>
              </a:rPr>
              <a:t>universum </a:t>
            </a:r>
            <a:r>
              <a:rPr lang="it-IT" sz="2600" i="1" dirty="0" err="1">
                <a:latin typeface="Times New Roman" panose="02020603050405020304" pitchFamily="18" charset="0"/>
                <a:cs typeface="Times New Roman" panose="02020603050405020304" pitchFamily="18" charset="0"/>
              </a:rPr>
              <a:t>mundum</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virtutis</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suae</a:t>
            </a:r>
            <a:r>
              <a:rPr lang="it-IT" sz="2600" i="1" dirty="0">
                <a:latin typeface="Times New Roman" panose="02020603050405020304" pitchFamily="18" charset="0"/>
                <a:cs typeface="Times New Roman" panose="02020603050405020304" pitchFamily="18" charset="0"/>
              </a:rPr>
              <a:t> plenitudine </a:t>
            </a:r>
            <a:r>
              <a:rPr lang="it-IT" sz="2600" i="1" dirty="0" err="1">
                <a:latin typeface="Times New Roman" panose="02020603050405020304" pitchFamily="18" charset="0"/>
                <a:cs typeface="Times New Roman" panose="02020603050405020304" pitchFamily="18" charset="0"/>
              </a:rPr>
              <a:t>repleat</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atque</a:t>
            </a:r>
            <a:r>
              <a:rPr lang="it-IT" sz="2600" i="1" dirty="0">
                <a:latin typeface="Times New Roman" panose="02020603050405020304" pitchFamily="18" charset="0"/>
                <a:cs typeface="Times New Roman" panose="02020603050405020304" pitchFamily="18" charset="0"/>
              </a:rPr>
              <a:t> </a:t>
            </a:r>
            <a:r>
              <a:rPr lang="it-IT" sz="2600" i="1" dirty="0" err="1">
                <a:latin typeface="Times New Roman" panose="02020603050405020304" pitchFamily="18" charset="0"/>
                <a:cs typeface="Times New Roman" panose="02020603050405020304" pitchFamily="18" charset="0"/>
              </a:rPr>
              <a:t>contineat</a:t>
            </a:r>
            <a:r>
              <a:rPr lang="it-IT" sz="2600" dirty="0">
                <a:latin typeface="Times New Roman" panose="02020603050405020304" pitchFamily="18" charset="0"/>
                <a:cs typeface="Times New Roman" panose="02020603050405020304" pitchFamily="18" charset="0"/>
              </a:rPr>
              <a:t>).</a:t>
            </a:r>
            <a:br>
              <a:rPr lang="it-IT" sz="1100" dirty="0">
                <a:latin typeface="Times New Roman" panose="02020603050405020304" pitchFamily="18" charset="0"/>
                <a:cs typeface="Times New Roman" panose="02020603050405020304" pitchFamily="18" charset="0"/>
              </a:rPr>
            </a:br>
            <a:br>
              <a:rPr lang="it-IT" sz="1100" dirty="0">
                <a:latin typeface="Times New Roman" panose="02020603050405020304" pitchFamily="18" charset="0"/>
                <a:cs typeface="Times New Roman" panose="02020603050405020304" pitchFamily="18" charset="0"/>
              </a:rPr>
            </a:br>
            <a:r>
              <a:rPr lang="it-IT" sz="1900" dirty="0" err="1">
                <a:latin typeface="Times New Roman" panose="02020603050405020304" pitchFamily="18" charset="0"/>
                <a:cs typeface="Times New Roman" panose="02020603050405020304" pitchFamily="18" charset="0"/>
              </a:rPr>
              <a:t>Orig</a:t>
            </a:r>
            <a:r>
              <a:rPr lang="it-IT" sz="1900" dirty="0">
                <a:latin typeface="Times New Roman" panose="02020603050405020304" pitchFamily="18" charset="0"/>
                <a:cs typeface="Times New Roman" panose="02020603050405020304" pitchFamily="18" charset="0"/>
              </a:rPr>
              <a:t>. </a:t>
            </a:r>
            <a:r>
              <a:rPr lang="it-IT" sz="1900" i="1" dirty="0" err="1">
                <a:latin typeface="Times New Roman" panose="02020603050405020304" pitchFamily="18" charset="0"/>
                <a:cs typeface="Times New Roman" panose="02020603050405020304" pitchFamily="18" charset="0"/>
              </a:rPr>
              <a:t>Princ</a:t>
            </a:r>
            <a:r>
              <a:rPr lang="it-IT" sz="1900" dirty="0">
                <a:latin typeface="Times New Roman" panose="02020603050405020304" pitchFamily="18" charset="0"/>
                <a:cs typeface="Times New Roman" panose="02020603050405020304" pitchFamily="18" charset="0"/>
              </a:rPr>
              <a:t>. 2,1,3</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18544" y="6092020"/>
            <a:ext cx="2160000" cy="685800"/>
          </a:xfrm>
          <a:prstGeom prst="rect">
            <a:avLst/>
          </a:prstGeom>
        </p:spPr>
      </p:pic>
    </p:spTree>
    <p:extLst>
      <p:ext uri="{BB962C8B-B14F-4D97-AF65-F5344CB8AC3E}">
        <p14:creationId xmlns:p14="http://schemas.microsoft.com/office/powerpoint/2010/main" val="2413041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C5FCAF-1D8A-9FD5-2663-1F12C396DB5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0721138C-DEDC-7C20-FB64-8703A5DE6ECD}"/>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L’opera d’arte del mondo</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3632" y="6080858"/>
            <a:ext cx="2160000" cy="685800"/>
          </a:xfrm>
          <a:prstGeom prst="rect">
            <a:avLst/>
          </a:prstGeom>
        </p:spPr>
      </p:pic>
    </p:spTree>
    <p:extLst>
      <p:ext uri="{BB962C8B-B14F-4D97-AF65-F5344CB8AC3E}">
        <p14:creationId xmlns:p14="http://schemas.microsoft.com/office/powerpoint/2010/main" val="3793423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3CCF69-EAE2-18FF-5095-39A806E7851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75007A48-30DD-7DBE-5691-CC7BF67C1DC3}"/>
              </a:ext>
            </a:extLst>
          </p:cNvPr>
          <p:cNvSpPr>
            <a:spLocks noGrp="1"/>
          </p:cNvSpPr>
          <p:nvPr>
            <p:ph type="ctrTitle"/>
          </p:nvPr>
        </p:nvSpPr>
        <p:spPr>
          <a:xfrm>
            <a:off x="177421" y="643467"/>
            <a:ext cx="11873551" cy="5614032"/>
          </a:xfrm>
        </p:spPr>
        <p:txBody>
          <a:bodyPr>
            <a:normAutofit fontScale="90000"/>
          </a:bodyPr>
          <a:lstStyle/>
          <a:p>
            <a:pPr algn="l"/>
            <a:r>
              <a:rPr lang="it-IT" sz="3000" dirty="0">
                <a:latin typeface="Times New Roman" panose="02020603050405020304" pitchFamily="18" charset="0"/>
                <a:cs typeface="Times New Roman" panose="02020603050405020304" pitchFamily="18" charset="0"/>
              </a:rPr>
              <a:t>Fra le arti alcune si dicono creative, altre pratiche, altre ancora teoriche. Il fine delle arti teoriche è l'attività intellettiva; quello delle arti pratiche è il movimento del corpo, cessato il quale nulla più esiste o rimane percettibile allo sguardo: infatti un fine della danza e dell'arte del flauto non c'è, ma la loro azione finisce in sé stessa. Nelle arti creative invece, anche quando cessa la loro attività, l'opera rimane. Così nell'architettura, nell'edilizia, nell'arte metallurgica e nell'arte della tessitura, e in quante altre del genere: anche in assenza dell'artefice, esse manifestano chiaramente in sé stesse le virtù operative, ed è possibile così ammirare nell'opera l'architetto, il fabbro e il tessitore. Perché fosse manifesto che il mondo è un'opera d'arte offerta alla penetrante conoscenza di tutti, così che per suo mezzo venga riconosciuta la sapienza del suo Creatore, il saggio Mosè non usò altra parola se non questa: </a:t>
            </a:r>
            <a:r>
              <a:rPr lang="it-IT" sz="3000" i="1" dirty="0">
                <a:latin typeface="Times New Roman" panose="02020603050405020304" pitchFamily="18" charset="0"/>
                <a:cs typeface="Times New Roman" panose="02020603050405020304" pitchFamily="18" charset="0"/>
              </a:rPr>
              <a:t>In principio Dio creò. </a:t>
            </a:r>
            <a:r>
              <a:rPr lang="it-IT" sz="3000" dirty="0">
                <a:latin typeface="Times New Roman" panose="02020603050405020304" pitchFamily="18" charset="0"/>
                <a:cs typeface="Times New Roman" panose="02020603050405020304" pitchFamily="18" charset="0"/>
              </a:rPr>
              <a:t>Non disse «ha prodotto» oppure «ha fondato», ma «ha creato».</a:t>
            </a: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r>
              <a:rPr lang="en-US" sz="1900" dirty="0">
                <a:latin typeface="Times New Roman" panose="02020603050405020304" pitchFamily="18" charset="0"/>
                <a:cs typeface="Times New Roman" panose="02020603050405020304" pitchFamily="18" charset="0"/>
              </a:rPr>
              <a:t>Bas. </a:t>
            </a:r>
            <a:r>
              <a:rPr lang="en-US" sz="1900" i="1" dirty="0">
                <a:latin typeface="Times New Roman" panose="02020603050405020304" pitchFamily="18" charset="0"/>
                <a:cs typeface="Times New Roman" panose="02020603050405020304" pitchFamily="18" charset="0"/>
              </a:rPr>
              <a:t>Hom. </a:t>
            </a:r>
            <a:r>
              <a:rPr lang="en-US" sz="1900" i="1" dirty="0" err="1">
                <a:latin typeface="Times New Roman" panose="02020603050405020304" pitchFamily="18" charset="0"/>
                <a:cs typeface="Times New Roman" panose="02020603050405020304" pitchFamily="18" charset="0"/>
              </a:rPr>
              <a:t>Hexaem</a:t>
            </a:r>
            <a:r>
              <a:rPr lang="en-US" sz="1900" dirty="0">
                <a:latin typeface="Times New Roman" panose="02020603050405020304" pitchFamily="18" charset="0"/>
                <a:cs typeface="Times New Roman" panose="02020603050405020304" pitchFamily="18" charset="0"/>
              </a:rPr>
              <a:t>. 1,7,1-3</a:t>
            </a:r>
            <a:endParaRPr lang="it-IT" sz="1900" dirty="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85303" y="6013460"/>
            <a:ext cx="2165669" cy="687600"/>
          </a:xfrm>
          <a:prstGeom prst="rect">
            <a:avLst/>
          </a:prstGeom>
        </p:spPr>
      </p:pic>
    </p:spTree>
    <p:extLst>
      <p:ext uri="{BB962C8B-B14F-4D97-AF65-F5344CB8AC3E}">
        <p14:creationId xmlns:p14="http://schemas.microsoft.com/office/powerpoint/2010/main" val="2607373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E93B73-F8F9-A1C5-61D4-32A3EE4814C0}"/>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65B608B6-6AA1-DE8C-F61F-11AAEA2DAE1F}"/>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La delizia del mondo</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72899" y="6043095"/>
            <a:ext cx="2165669" cy="687600"/>
          </a:xfrm>
          <a:prstGeom prst="rect">
            <a:avLst/>
          </a:prstGeom>
        </p:spPr>
      </p:pic>
    </p:spTree>
    <p:extLst>
      <p:ext uri="{BB962C8B-B14F-4D97-AF65-F5344CB8AC3E}">
        <p14:creationId xmlns:p14="http://schemas.microsoft.com/office/powerpoint/2010/main" val="2407894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825CAE-0FF8-10C7-8A65-F20ECDF4DC9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3A234C0A-7104-D5FD-21AF-48591D75A1D6}"/>
              </a:ext>
            </a:extLst>
          </p:cNvPr>
          <p:cNvSpPr>
            <a:spLocks noGrp="1"/>
          </p:cNvSpPr>
          <p:nvPr>
            <p:ph type="ctrTitle"/>
          </p:nvPr>
        </p:nvSpPr>
        <p:spPr>
          <a:xfrm>
            <a:off x="327547" y="643467"/>
            <a:ext cx="11498238" cy="5429787"/>
          </a:xfrm>
        </p:spPr>
        <p:txBody>
          <a:bodyPr>
            <a:normAutofit/>
          </a:bodyPr>
          <a:lstStyle/>
          <a:p>
            <a:pPr algn="l"/>
            <a:r>
              <a:rPr lang="it-IT" sz="2400" dirty="0">
                <a:latin typeface="Times New Roman" panose="02020603050405020304" pitchFamily="18" charset="0"/>
                <a:cs typeface="Times New Roman" panose="02020603050405020304" pitchFamily="18" charset="0"/>
              </a:rPr>
              <a:t>E, quando la campagna è rigogliosa, che splendore (</a:t>
            </a:r>
            <a:r>
              <a:rPr lang="it-IT" sz="2400" i="1" dirty="0" err="1">
                <a:latin typeface="Times New Roman" panose="02020603050405020304" pitchFamily="18" charset="0"/>
                <a:cs typeface="Times New Roman" panose="02020603050405020304" pitchFamily="18" charset="0"/>
              </a:rPr>
              <a:t>species</a:t>
            </a:r>
            <a:r>
              <a:rPr lang="it-IT" sz="2400" dirty="0">
                <a:latin typeface="Times New Roman" panose="02020603050405020304" pitchFamily="18" charset="0"/>
                <a:cs typeface="Times New Roman" panose="02020603050405020304" pitchFamily="18" charset="0"/>
              </a:rPr>
              <a:t>), che profumo (</a:t>
            </a:r>
            <a:r>
              <a:rPr lang="it-IT" sz="2400" i="1" dirty="0" err="1">
                <a:latin typeface="Times New Roman" panose="02020603050405020304" pitchFamily="18" charset="0"/>
                <a:cs typeface="Times New Roman" panose="02020603050405020304" pitchFamily="18" charset="0"/>
              </a:rPr>
              <a:t>odor</a:t>
            </a:r>
            <a:r>
              <a:rPr lang="it-IT" sz="2400" dirty="0">
                <a:latin typeface="Times New Roman" panose="02020603050405020304" pitchFamily="18" charset="0"/>
                <a:cs typeface="Times New Roman" panose="02020603050405020304" pitchFamily="18" charset="0"/>
              </a:rPr>
              <a:t>), che incanto (</a:t>
            </a:r>
            <a:r>
              <a:rPr lang="it-IT" sz="2400" i="1" dirty="0" err="1">
                <a:latin typeface="Times New Roman" panose="02020603050405020304" pitchFamily="18" charset="0"/>
                <a:cs typeface="Times New Roman" panose="02020603050405020304" pitchFamily="18" charset="0"/>
              </a:rPr>
              <a:t>suauitas</a:t>
            </a:r>
            <a:r>
              <a:rPr lang="it-IT" sz="2400" dirty="0">
                <a:latin typeface="Times New Roman" panose="02020603050405020304" pitchFamily="18" charset="0"/>
                <a:cs typeface="Times New Roman" panose="02020603050405020304" pitchFamily="18" charset="0"/>
              </a:rPr>
              <a:t>), che delizia (</a:t>
            </a:r>
            <a:r>
              <a:rPr lang="it-IT" sz="2400" i="1" dirty="0" err="1">
                <a:latin typeface="Times New Roman" panose="02020603050405020304" pitchFamily="18" charset="0"/>
                <a:cs typeface="Times New Roman" panose="02020603050405020304" pitchFamily="18" charset="0"/>
              </a:rPr>
              <a:t>uoluptas</a:t>
            </a:r>
            <a:r>
              <a:rPr lang="it-IT" sz="2400" dirty="0">
                <a:latin typeface="Times New Roman" panose="02020603050405020304" pitchFamily="18" charset="0"/>
                <a:cs typeface="Times New Roman" panose="02020603050405020304" pitchFamily="18" charset="0"/>
              </a:rPr>
              <a:t>) per i contadini! Come potremmo esprimere tutto ciò, se avessimo a disposizione solo le nostre parole? Ma abbiano le testimonianze della Scrittura, da cui apprendiamo che l’incanto (</a:t>
            </a:r>
            <a:r>
              <a:rPr lang="it-IT" sz="2400" i="1" dirty="0" err="1">
                <a:latin typeface="Times New Roman" panose="02020603050405020304" pitchFamily="18" charset="0"/>
                <a:cs typeface="Times New Roman" panose="02020603050405020304" pitchFamily="18" charset="0"/>
              </a:rPr>
              <a:t>suauitatem</a:t>
            </a:r>
            <a:r>
              <a:rPr lang="it-IT" sz="2400" dirty="0">
                <a:latin typeface="Times New Roman" panose="02020603050405020304" pitchFamily="18" charset="0"/>
                <a:cs typeface="Times New Roman" panose="02020603050405020304" pitchFamily="18" charset="0"/>
              </a:rPr>
              <a:t>) della campagna è paragonato alla benedizione e alla grazia dei santi, dal momento che il santo Isacco dice: “il profumo di mio figlio è come il profumo di una campagna fiorita” (</a:t>
            </a:r>
            <a:r>
              <a:rPr lang="it-IT" sz="2400" i="1" dirty="0" err="1">
                <a:latin typeface="Times New Roman" panose="02020603050405020304" pitchFamily="18" charset="0"/>
                <a:cs typeface="Times New Roman" panose="02020603050405020304" pitchFamily="18" charset="0"/>
              </a:rPr>
              <a:t>Gn</a:t>
            </a:r>
            <a:r>
              <a:rPr lang="it-IT" sz="2400" dirty="0">
                <a:latin typeface="Times New Roman" panose="02020603050405020304" pitchFamily="18" charset="0"/>
                <a:cs typeface="Times New Roman" panose="02020603050405020304" pitchFamily="18" charset="0"/>
              </a:rPr>
              <a:t> 27,27). Perché dunque descrivere le viole che prendono il color della porpora, i gigli dalla luminosa bianchezza, le rose rosseggianti, e i campi ornati da fiori ora color d’oro, ora screziati, ora color arancione, nei quali non sapresti se rechi maggior diletto la vista dei fiori o il loro penetrante profumo? Gli occhi si pascono del delizioso spettacolo, e per ampio tratto si diffonde il profumo, dal cui effluvio (</a:t>
            </a:r>
            <a:r>
              <a:rPr lang="it-IT" sz="2400" i="1" dirty="0" err="1">
                <a:latin typeface="Times New Roman" panose="02020603050405020304" pitchFamily="18" charset="0"/>
                <a:cs typeface="Times New Roman" panose="02020603050405020304" pitchFamily="18" charset="0"/>
              </a:rPr>
              <a:t>suauitate</a:t>
            </a:r>
            <a:r>
              <a:rPr lang="it-IT" sz="2400" dirty="0">
                <a:latin typeface="Times New Roman" panose="02020603050405020304" pitchFamily="18" charset="0"/>
                <a:cs typeface="Times New Roman" panose="02020603050405020304" pitchFamily="18" charset="0"/>
              </a:rPr>
              <a:t>) noi siano inondati. Perciò giustamente il Signore dice: “e la bellezza del campo è con me” (</a:t>
            </a:r>
            <a:r>
              <a:rPr lang="it-IT" sz="2400" i="1" dirty="0">
                <a:latin typeface="Times New Roman" panose="02020603050405020304" pitchFamily="18" charset="0"/>
                <a:cs typeface="Times New Roman" panose="02020603050405020304" pitchFamily="18" charset="0"/>
              </a:rPr>
              <a:t>Sal</a:t>
            </a:r>
            <a:r>
              <a:rPr lang="it-IT" sz="2400" dirty="0">
                <a:latin typeface="Times New Roman" panose="02020603050405020304" pitchFamily="18" charset="0"/>
                <a:cs typeface="Times New Roman" panose="02020603050405020304" pitchFamily="18" charset="0"/>
              </a:rPr>
              <a:t> 49,11). Con lui è, infatti, la bellezza che egli ha plasmato; quale altro artista sarebbe in grado di rappresentare la così grande bellezza (</a:t>
            </a:r>
            <a:r>
              <a:rPr lang="it-IT" sz="2400" i="1" dirty="0" err="1">
                <a:latin typeface="Times New Roman" panose="02020603050405020304" pitchFamily="18" charset="0"/>
                <a:cs typeface="Times New Roman" panose="02020603050405020304" pitchFamily="18" charset="0"/>
              </a:rPr>
              <a:t>uenustatem</a:t>
            </a:r>
            <a:r>
              <a:rPr lang="it-IT" sz="2400" dirty="0">
                <a:latin typeface="Times New Roman" panose="02020603050405020304" pitchFamily="18" charset="0"/>
                <a:cs typeface="Times New Roman" panose="02020603050405020304" pitchFamily="18" charset="0"/>
              </a:rPr>
              <a:t>) delle singole cose?</a:t>
            </a: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r>
              <a:rPr lang="en-US" sz="1900" dirty="0">
                <a:latin typeface="Times New Roman" panose="02020603050405020304" pitchFamily="18" charset="0"/>
                <a:cs typeface="Times New Roman" panose="02020603050405020304" pitchFamily="18" charset="0"/>
              </a:rPr>
              <a:t>Ambr.</a:t>
            </a:r>
            <a:r>
              <a:rPr lang="en-US" sz="1900" i="1" dirty="0">
                <a:latin typeface="Times New Roman" panose="02020603050405020304" pitchFamily="18" charset="0"/>
                <a:cs typeface="Times New Roman" panose="02020603050405020304" pitchFamily="18" charset="0"/>
              </a:rPr>
              <a:t> </a:t>
            </a:r>
            <a:r>
              <a:rPr lang="it-IT" sz="1900" i="1" dirty="0" err="1">
                <a:latin typeface="Times New Roman" panose="02020603050405020304" pitchFamily="18" charset="0"/>
                <a:cs typeface="Times New Roman" panose="02020603050405020304" pitchFamily="18" charset="0"/>
              </a:rPr>
              <a:t>Exam</a:t>
            </a:r>
            <a:r>
              <a:rPr lang="pt-BR" sz="1900" dirty="0">
                <a:latin typeface="Times New Roman" panose="02020603050405020304" pitchFamily="18" charset="0"/>
                <a:cs typeface="Times New Roman" panose="02020603050405020304" pitchFamily="18" charset="0"/>
              </a:rPr>
              <a:t>.</a:t>
            </a:r>
            <a:r>
              <a:rPr lang="en-US" sz="1900" i="1" dirty="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3,7,36</a:t>
            </a:r>
            <a:endParaRPr lang="it-IT" sz="1900" dirty="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28952" y="6029121"/>
            <a:ext cx="2165669" cy="687600"/>
          </a:xfrm>
          <a:prstGeom prst="rect">
            <a:avLst/>
          </a:prstGeom>
        </p:spPr>
      </p:pic>
    </p:spTree>
    <p:extLst>
      <p:ext uri="{BB962C8B-B14F-4D97-AF65-F5344CB8AC3E}">
        <p14:creationId xmlns:p14="http://schemas.microsoft.com/office/powerpoint/2010/main" val="741147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26DCDAC-649B-BCAE-0D30-846AD8F0AEBA}"/>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66F00985-103A-4A1C-069C-059E02076523}"/>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Creato e giustizia sociale</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99079" y="6048651"/>
            <a:ext cx="2165669" cy="687600"/>
          </a:xfrm>
          <a:prstGeom prst="rect">
            <a:avLst/>
          </a:prstGeom>
        </p:spPr>
      </p:pic>
    </p:spTree>
    <p:extLst>
      <p:ext uri="{BB962C8B-B14F-4D97-AF65-F5344CB8AC3E}">
        <p14:creationId xmlns:p14="http://schemas.microsoft.com/office/powerpoint/2010/main" val="235191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CB30CA-8477-C15A-18AC-5469E95E9E5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1FF395D6-5AF0-A1D7-36F2-204193951B83}"/>
              </a:ext>
            </a:extLst>
          </p:cNvPr>
          <p:cNvSpPr>
            <a:spLocks noGrp="1"/>
          </p:cNvSpPr>
          <p:nvPr>
            <p:ph type="ctrTitle"/>
          </p:nvPr>
        </p:nvSpPr>
        <p:spPr>
          <a:xfrm>
            <a:off x="234847" y="384834"/>
            <a:ext cx="11719258" cy="5641675"/>
          </a:xfrm>
        </p:spPr>
        <p:txBody>
          <a:bodyPr>
            <a:normAutofit fontScale="90000"/>
          </a:bodyPr>
          <a:lstStyle/>
          <a:p>
            <a:pPr algn="l"/>
            <a:r>
              <a:rPr lang="it-IT" sz="2900" i="1" dirty="0">
                <a:latin typeface="Times New Roman" panose="02020603050405020304" pitchFamily="18" charset="0"/>
                <a:cs typeface="Times New Roman" panose="02020603050405020304" pitchFamily="18" charset="0"/>
              </a:rPr>
              <a:t>E diverrà per me</a:t>
            </a:r>
            <a:r>
              <a:rPr lang="it-IT" sz="2900" dirty="0">
                <a:latin typeface="Times New Roman" panose="02020603050405020304" pitchFamily="18" charset="0"/>
                <a:cs typeface="Times New Roman" panose="02020603050405020304" pitchFamily="18" charset="0"/>
              </a:rPr>
              <a:t>, dice, </a:t>
            </a:r>
            <a:r>
              <a:rPr lang="it-IT" sz="2900" i="1" dirty="0">
                <a:latin typeface="Times New Roman" panose="02020603050405020304" pitchFamily="18" charset="0"/>
                <a:cs typeface="Times New Roman" panose="02020603050405020304" pitchFamily="18" charset="0"/>
              </a:rPr>
              <a:t>un orto di verdure. </a:t>
            </a:r>
            <a:r>
              <a:rPr lang="it-IT" sz="2900" dirty="0">
                <a:latin typeface="Times New Roman" panose="02020603050405020304" pitchFamily="18" charset="0"/>
                <a:cs typeface="Times New Roman" panose="02020603050405020304" pitchFamily="18" charset="0"/>
              </a:rPr>
              <a:t>Era dunque questa la ragione di tanta follia (</a:t>
            </a:r>
            <a:r>
              <a:rPr lang="it-IT" sz="2900" i="1" dirty="0">
                <a:latin typeface="Times New Roman" panose="02020603050405020304" pitchFamily="18" charset="0"/>
                <a:cs typeface="Times New Roman" panose="02020603050405020304" pitchFamily="18" charset="0"/>
              </a:rPr>
              <a:t>insania</a:t>
            </a:r>
            <a:r>
              <a:rPr lang="it-IT" sz="2900" dirty="0">
                <a:latin typeface="Times New Roman" panose="02020603050405020304" pitchFamily="18" charset="0"/>
                <a:cs typeface="Times New Roman" panose="02020603050405020304" pitchFamily="18" charset="0"/>
              </a:rPr>
              <a:t>), di tanta prepotenza (</a:t>
            </a:r>
            <a:r>
              <a:rPr lang="it-IT" sz="2900" i="1" dirty="0" err="1">
                <a:latin typeface="Times New Roman" panose="02020603050405020304" pitchFamily="18" charset="0"/>
                <a:cs typeface="Times New Roman" panose="02020603050405020304" pitchFamily="18" charset="0"/>
              </a:rPr>
              <a:t>furor</a:t>
            </a:r>
            <a:r>
              <a:rPr lang="it-IT" sz="2900" dirty="0">
                <a:latin typeface="Times New Roman" panose="02020603050405020304" pitchFamily="18" charset="0"/>
                <a:cs typeface="Times New Roman" panose="02020603050405020304" pitchFamily="18" charset="0"/>
              </a:rPr>
              <a:t>): cercare un terreno per dei comuni ortaggi. Voi non tanto desiderate possedere qualcosa di utile per voi, quanto volete escludere gli altri. Vi è in voi maggiore interesse nell’accaparrarvi le spoglie dei poveri quanto nel procurare a voi stessi dei guadagni. Ma non fate questo poiché Dio non disprezza il povero! Voi ritenete un’offesa per voi stessi se un povero ha qualcosa che sia ritenuta degno di essere proprietà di un ricco. Giudicate un danno per voi ciò che appartiene ad altri. Perché vi diletta recare danno alla Natura (</a:t>
            </a:r>
            <a:r>
              <a:rPr lang="it-IT" sz="2900" i="1" dirty="0">
                <a:latin typeface="Times New Roman" panose="02020603050405020304" pitchFamily="18" charset="0"/>
                <a:cs typeface="Times New Roman" panose="02020603050405020304" pitchFamily="18" charset="0"/>
              </a:rPr>
              <a:t>quid </a:t>
            </a:r>
            <a:r>
              <a:rPr lang="it-IT" sz="2900" i="1" dirty="0" err="1">
                <a:latin typeface="Times New Roman" panose="02020603050405020304" pitchFamily="18" charset="0"/>
                <a:cs typeface="Times New Roman" panose="02020603050405020304" pitchFamily="18" charset="0"/>
              </a:rPr>
              <a:t>uos</a:t>
            </a:r>
            <a:r>
              <a:rPr lang="it-IT" sz="2900" i="1" dirty="0">
                <a:latin typeface="Times New Roman" panose="02020603050405020304" pitchFamily="18" charset="0"/>
                <a:cs typeface="Times New Roman" panose="02020603050405020304" pitchFamily="18" charset="0"/>
              </a:rPr>
              <a:t> </a:t>
            </a:r>
            <a:r>
              <a:rPr lang="it-IT" sz="2900" i="1" dirty="0" err="1">
                <a:latin typeface="Times New Roman" panose="02020603050405020304" pitchFamily="18" charset="0"/>
                <a:cs typeface="Times New Roman" panose="02020603050405020304" pitchFamily="18" charset="0"/>
              </a:rPr>
              <a:t>delectant</a:t>
            </a:r>
            <a:r>
              <a:rPr lang="it-IT" sz="2900" i="1" dirty="0">
                <a:latin typeface="Times New Roman" panose="02020603050405020304" pitchFamily="18" charset="0"/>
                <a:cs typeface="Times New Roman" panose="02020603050405020304" pitchFamily="18" charset="0"/>
              </a:rPr>
              <a:t> </a:t>
            </a:r>
            <a:r>
              <a:rPr lang="it-IT" sz="2900" i="1" dirty="0" err="1">
                <a:latin typeface="Times New Roman" panose="02020603050405020304" pitchFamily="18" charset="0"/>
                <a:cs typeface="Times New Roman" panose="02020603050405020304" pitchFamily="18" charset="0"/>
              </a:rPr>
              <a:t>naturae</a:t>
            </a:r>
            <a:r>
              <a:rPr lang="it-IT" sz="2900" i="1" dirty="0">
                <a:latin typeface="Times New Roman" panose="02020603050405020304" pitchFamily="18" charset="0"/>
                <a:cs typeface="Times New Roman" panose="02020603050405020304" pitchFamily="18" charset="0"/>
              </a:rPr>
              <a:t> </a:t>
            </a:r>
            <a:r>
              <a:rPr lang="it-IT" sz="2900" i="1" dirty="0" err="1">
                <a:latin typeface="Times New Roman" panose="02020603050405020304" pitchFamily="18" charset="0"/>
                <a:cs typeface="Times New Roman" panose="02020603050405020304" pitchFamily="18" charset="0"/>
              </a:rPr>
              <a:t>dispendia</a:t>
            </a:r>
            <a:r>
              <a:rPr lang="it-IT" sz="2900" dirty="0">
                <a:latin typeface="Times New Roman" panose="02020603050405020304" pitchFamily="18" charset="0"/>
                <a:cs typeface="Times New Roman" panose="02020603050405020304" pitchFamily="18" charset="0"/>
              </a:rPr>
              <a:t>)? Per tutti è stato creato il mondo (</a:t>
            </a:r>
            <a:r>
              <a:rPr lang="it-IT" sz="2900" i="1" dirty="0" err="1">
                <a:latin typeface="Times New Roman" panose="02020603050405020304" pitchFamily="18" charset="0"/>
                <a:cs typeface="Times New Roman" panose="02020603050405020304" pitchFamily="18" charset="0"/>
              </a:rPr>
              <a:t>uniuersis</a:t>
            </a:r>
            <a:r>
              <a:rPr lang="it-IT" sz="2900" i="1" dirty="0">
                <a:latin typeface="Times New Roman" panose="02020603050405020304" pitchFamily="18" charset="0"/>
                <a:cs typeface="Times New Roman" panose="02020603050405020304" pitchFamily="18" charset="0"/>
              </a:rPr>
              <a:t> </a:t>
            </a:r>
            <a:r>
              <a:rPr lang="it-IT" sz="2900" i="1" dirty="0" err="1">
                <a:latin typeface="Times New Roman" panose="02020603050405020304" pitchFamily="18" charset="0"/>
                <a:cs typeface="Times New Roman" panose="02020603050405020304" pitchFamily="18" charset="0"/>
              </a:rPr>
              <a:t>creatus</a:t>
            </a:r>
            <a:r>
              <a:rPr lang="it-IT" sz="2900" i="1" dirty="0">
                <a:latin typeface="Times New Roman" panose="02020603050405020304" pitchFamily="18" charset="0"/>
                <a:cs typeface="Times New Roman" panose="02020603050405020304" pitchFamily="18" charset="0"/>
              </a:rPr>
              <a:t> est mundus</a:t>
            </a:r>
            <a:r>
              <a:rPr lang="it-IT" sz="2900" dirty="0">
                <a:latin typeface="Times New Roman" panose="02020603050405020304" pitchFamily="18" charset="0"/>
                <a:cs typeface="Times New Roman" panose="02020603050405020304" pitchFamily="18" charset="0"/>
              </a:rPr>
              <a:t>), quel mondo che invece voi pochi ricchi tentate di rivendicare solo per voi. Non soltanto infatti il possesso della terra, ma lo stesso cielo, l’aria, il mare vengono rivendicati per il vantaggio di pochi ricchi. Questi campi che tu quasi rinserri nei tuoi vasti possedimenti, quanti popoli può nutrire! Forse che gli angeli hanno spazi delimitati nel cielo, perché tu possa suddividere con dei confini la terra?</a:t>
            </a:r>
            <a:br>
              <a:rPr lang="it-IT" sz="29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r>
              <a:rPr lang="pt-BR" sz="1900" dirty="0">
                <a:latin typeface="Times New Roman" panose="02020603050405020304" pitchFamily="18" charset="0"/>
                <a:cs typeface="Times New Roman" panose="02020603050405020304" pitchFamily="18" charset="0"/>
              </a:rPr>
              <a:t>Ambr. </a:t>
            </a:r>
            <a:r>
              <a:rPr lang="pt-BR" sz="1900" i="1" dirty="0">
                <a:latin typeface="Times New Roman" panose="02020603050405020304" pitchFamily="18" charset="0"/>
                <a:cs typeface="Times New Roman" panose="02020603050405020304" pitchFamily="18" charset="0"/>
              </a:rPr>
              <a:t>Nab</a:t>
            </a:r>
            <a:r>
              <a:rPr lang="pt-BR" sz="1900" dirty="0">
                <a:latin typeface="Times New Roman" panose="02020603050405020304" pitchFamily="18" charset="0"/>
                <a:cs typeface="Times New Roman" panose="02020603050405020304" pitchFamily="18" charset="0"/>
              </a:rPr>
              <a:t>. 3,11</a:t>
            </a:r>
            <a:endParaRPr lang="it-IT" sz="1900" dirty="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58808" y="6015007"/>
            <a:ext cx="2159499" cy="685641"/>
          </a:xfrm>
          <a:prstGeom prst="rect">
            <a:avLst/>
          </a:prstGeom>
        </p:spPr>
      </p:pic>
    </p:spTree>
    <p:extLst>
      <p:ext uri="{BB962C8B-B14F-4D97-AF65-F5344CB8AC3E}">
        <p14:creationId xmlns:p14="http://schemas.microsoft.com/office/powerpoint/2010/main" val="173542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3AFA567-0C89-D34B-FE6B-9A2F3877C67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726B8FFD-8EC2-9138-3D68-E8229AF3E9DB}"/>
              </a:ext>
            </a:extLst>
          </p:cNvPr>
          <p:cNvSpPr>
            <a:spLocks noGrp="1"/>
          </p:cNvSpPr>
          <p:nvPr>
            <p:ph type="ctrTitle"/>
          </p:nvPr>
        </p:nvSpPr>
        <p:spPr>
          <a:xfrm>
            <a:off x="655607" y="1334219"/>
            <a:ext cx="10692505" cy="4618007"/>
          </a:xfrm>
        </p:spPr>
        <p:txBody>
          <a:bodyPr>
            <a:normAutofit/>
          </a:bodyPr>
          <a:lstStyle/>
          <a:p>
            <a:pPr algn="l"/>
            <a:r>
              <a:rPr lang="it-IT" sz="3000" dirty="0">
                <a:latin typeface="Times New Roman" panose="02020603050405020304" pitchFamily="18" charset="0"/>
                <a:cs typeface="Times New Roman" panose="02020603050405020304" pitchFamily="18" charset="0"/>
              </a:rPr>
              <a:t>Vorrei chiedere, per favore, a tutti coloro che occupano ruoli di responsabilità in ambito economico, politico o sociale, a tutti gli uomini e le donne di buona volontà: siamo “custodi” della creazione, del disegno di Dio iscritto nella natura, custodi dell’altro, dell’ambiente; non lasciamo che segni di distruzione e di morte accompagnino il cammino di questo nostro mondo!</a:t>
            </a:r>
            <a:br>
              <a:rPr lang="it-IT" sz="1800" dirty="0">
                <a:latin typeface="Times New Roman" panose="02020603050405020304" pitchFamily="18" charset="0"/>
                <a:cs typeface="Times New Roman" panose="02020603050405020304" pitchFamily="18" charset="0"/>
              </a:rPr>
            </a:br>
            <a:br>
              <a:rPr lang="it-IT" sz="1800" dirty="0">
                <a:latin typeface="Times New Roman" panose="02020603050405020304" pitchFamily="18" charset="0"/>
                <a:cs typeface="Times New Roman" panose="02020603050405020304" pitchFamily="18" charset="0"/>
              </a:rPr>
            </a:br>
            <a:br>
              <a:rPr lang="it-IT" sz="1800" dirty="0">
                <a:latin typeface="Times New Roman" panose="02020603050405020304" pitchFamily="18" charset="0"/>
                <a:cs typeface="Times New Roman" panose="02020603050405020304" pitchFamily="18" charset="0"/>
              </a:rPr>
            </a:br>
            <a:r>
              <a:rPr lang="it-IT" sz="1800" dirty="0">
                <a:effectLst/>
              </a:rPr>
              <a:t> </a:t>
            </a:r>
            <a:br>
              <a:rPr lang="it-IT" sz="1800">
                <a:effectLst/>
              </a:rPr>
            </a:br>
            <a:br>
              <a:rPr lang="it-IT" sz="1800" dirty="0">
                <a:effectLst/>
              </a:rPr>
            </a:br>
            <a:br>
              <a:rPr lang="it-IT" sz="1800" dirty="0">
                <a:effectLst/>
              </a:rPr>
            </a:br>
            <a:br>
              <a:rPr lang="it-IT" sz="1800" dirty="0">
                <a:latin typeface="Times New Roman" panose="02020603050405020304" pitchFamily="18" charset="0"/>
                <a:cs typeface="Times New Roman" panose="02020603050405020304" pitchFamily="18" charset="0"/>
              </a:rPr>
            </a:br>
            <a:br>
              <a:rPr lang="it-IT" sz="1800" dirty="0">
                <a:latin typeface="Times New Roman" panose="02020603050405020304" pitchFamily="18" charset="0"/>
                <a:cs typeface="Times New Roman" panose="02020603050405020304" pitchFamily="18" charset="0"/>
              </a:rPr>
            </a:br>
            <a:r>
              <a:rPr lang="it-IT" sz="1700" dirty="0">
                <a:latin typeface="Times New Roman" panose="02020603050405020304" pitchFamily="18" charset="0"/>
                <a:cs typeface="Times New Roman" panose="02020603050405020304" pitchFamily="18" charset="0"/>
              </a:rPr>
              <a:t>Francesco, 19 marzo 2013, </a:t>
            </a:r>
            <a:r>
              <a:rPr lang="it-IT" sz="1700" i="1" dirty="0">
                <a:latin typeface="Times New Roman" panose="02020603050405020304" pitchFamily="18" charset="0"/>
                <a:cs typeface="Times New Roman" panose="02020603050405020304" pitchFamily="18" charset="0"/>
              </a:rPr>
              <a:t>Solennità di San Giuseppe</a:t>
            </a:r>
            <a:endParaRPr lang="it-IT" sz="1700" dirty="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45793" y="6000883"/>
            <a:ext cx="2165669" cy="687600"/>
          </a:xfrm>
          <a:prstGeom prst="rect">
            <a:avLst/>
          </a:prstGeom>
        </p:spPr>
      </p:pic>
    </p:spTree>
    <p:extLst>
      <p:ext uri="{BB962C8B-B14F-4D97-AF65-F5344CB8AC3E}">
        <p14:creationId xmlns:p14="http://schemas.microsoft.com/office/powerpoint/2010/main" val="3264104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FBC7B42-9F30-AE24-15CB-C585BD2ADB3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4D72023C-EF9E-3EFA-DA96-E87E5F7058A8}"/>
              </a:ext>
            </a:extLst>
          </p:cNvPr>
          <p:cNvSpPr>
            <a:spLocks noGrp="1"/>
          </p:cNvSpPr>
          <p:nvPr>
            <p:ph type="ctrTitle"/>
          </p:nvPr>
        </p:nvSpPr>
        <p:spPr>
          <a:xfrm>
            <a:off x="240591" y="203020"/>
            <a:ext cx="11287381" cy="5873339"/>
          </a:xfrm>
        </p:spPr>
        <p:txBody>
          <a:bodyPr>
            <a:normAutofit/>
          </a:bodyPr>
          <a:lstStyle/>
          <a:p>
            <a:pPr algn="l"/>
            <a:r>
              <a:rPr lang="it-IT" sz="3000" dirty="0">
                <a:latin typeface="Times New Roman" panose="02020603050405020304" pitchFamily="18" charset="0"/>
                <a:cs typeface="Times New Roman" panose="02020603050405020304" pitchFamily="18" charset="0"/>
              </a:rPr>
              <a:t>Credo che Francesco sia l’esempio per eccellenza della cura per ciò che è debole e di una ecologia integrale, vissuta con gioia e autenticità. È il santo patrono di tutti quelli che studiano e lavorano nel campo dell’ecologia, amato anche da molti che non sono cristiani. Egli manifestò un’attenzione particolare verso la creazione di Dio e verso i più poveri e abbandonati. Amava ed era amato per la sua gioia, la sua dedizione generosa, il suo cuore universale. Era un mistico e un pellegrino che viveva con semplicità e in una meravigliosa armonia con Dio, con gli altri, con la natura e con se stesso. In lui si riscontra fino a che punto sono inseparabili la preoccupazione per la natura, la giustizia verso i poveri, l’impegno nella società e la pace interiore.</a:t>
            </a: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r>
              <a:rPr lang="it-IT" sz="1900" dirty="0">
                <a:latin typeface="Times New Roman" panose="02020603050405020304" pitchFamily="18" charset="0"/>
                <a:cs typeface="Times New Roman" panose="02020603050405020304" pitchFamily="18" charset="0"/>
              </a:rPr>
              <a:t>Francesco, </a:t>
            </a:r>
            <a:r>
              <a:rPr lang="it-IT" sz="1900" i="1" dirty="0">
                <a:latin typeface="Times New Roman" panose="02020603050405020304" pitchFamily="18" charset="0"/>
                <a:cs typeface="Times New Roman" panose="02020603050405020304" pitchFamily="18" charset="0"/>
              </a:rPr>
              <a:t>Laudato </a:t>
            </a:r>
            <a:r>
              <a:rPr lang="it-IT" sz="1900" i="1" dirty="0" err="1">
                <a:latin typeface="Times New Roman" panose="02020603050405020304" pitchFamily="18" charset="0"/>
                <a:cs typeface="Times New Roman" panose="02020603050405020304" pitchFamily="18" charset="0"/>
              </a:rPr>
              <a:t>si’</a:t>
            </a:r>
            <a:r>
              <a:rPr lang="it-IT" sz="1900" i="1" dirty="0">
                <a:latin typeface="Times New Roman" panose="02020603050405020304" pitchFamily="18" charset="0"/>
                <a:cs typeface="Times New Roman" panose="02020603050405020304" pitchFamily="18" charset="0"/>
              </a:rPr>
              <a:t> </a:t>
            </a:r>
            <a:r>
              <a:rPr lang="it-IT" sz="1900" dirty="0">
                <a:latin typeface="Times New Roman" panose="02020603050405020304" pitchFamily="18" charset="0"/>
                <a:cs typeface="Times New Roman" panose="02020603050405020304" pitchFamily="18" charset="0"/>
              </a:rPr>
              <a:t>10</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65773" y="6076359"/>
            <a:ext cx="2160000" cy="685800"/>
          </a:xfrm>
          <a:prstGeom prst="rect">
            <a:avLst/>
          </a:prstGeom>
        </p:spPr>
      </p:pic>
    </p:spTree>
    <p:extLst>
      <p:ext uri="{BB962C8B-B14F-4D97-AF65-F5344CB8AC3E}">
        <p14:creationId xmlns:p14="http://schemas.microsoft.com/office/powerpoint/2010/main" val="1902758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A2F90B-1264-B3F2-8BED-886A4ED2E42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476E59EC-F7B6-810D-CF75-18BF0A19D5F9}"/>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L’armonia dell’universo</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61879" y="6010439"/>
            <a:ext cx="2160000" cy="685800"/>
          </a:xfrm>
          <a:prstGeom prst="rect">
            <a:avLst/>
          </a:prstGeom>
        </p:spPr>
      </p:pic>
    </p:spTree>
    <p:extLst>
      <p:ext uri="{BB962C8B-B14F-4D97-AF65-F5344CB8AC3E}">
        <p14:creationId xmlns:p14="http://schemas.microsoft.com/office/powerpoint/2010/main" val="3893537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558FC4-8A2D-9D13-795C-C8947E00D4F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DC2A3225-DCEB-EDFB-27C0-7222E0E211CD}"/>
              </a:ext>
            </a:extLst>
          </p:cNvPr>
          <p:cNvSpPr>
            <a:spLocks noGrp="1"/>
          </p:cNvSpPr>
          <p:nvPr>
            <p:ph type="ctrTitle"/>
          </p:nvPr>
        </p:nvSpPr>
        <p:spPr>
          <a:xfrm>
            <a:off x="450376" y="643467"/>
            <a:ext cx="11436824" cy="5975697"/>
          </a:xfrm>
        </p:spPr>
        <p:txBody>
          <a:bodyPr>
            <a:normAutofit fontScale="90000"/>
          </a:bodyPr>
          <a:lstStyle/>
          <a:p>
            <a:pPr algn="l"/>
            <a:r>
              <a:rPr lang="it-IT" sz="2300" dirty="0">
                <a:latin typeface="Times New Roman" panose="02020603050405020304" pitchFamily="18" charset="0"/>
                <a:cs typeface="Times New Roman" panose="02020603050405020304" pitchFamily="18" charset="0"/>
              </a:rPr>
              <a:t>I cieli che si muovono perché lui li governa gli obbediscono nella pace (</a:t>
            </a:r>
            <a:r>
              <a:rPr lang="it-IT" sz="2300" dirty="0" err="1">
                <a:latin typeface="Times New Roman" panose="02020603050405020304" pitchFamily="18" charset="0"/>
                <a:cs typeface="Times New Roman" panose="02020603050405020304" pitchFamily="18" charset="0"/>
              </a:rPr>
              <a:t>ἐν</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εἰρήνῃ</a:t>
            </a:r>
            <a:r>
              <a:rPr lang="it-IT" sz="2300" dirty="0">
                <a:latin typeface="Times New Roman" panose="02020603050405020304" pitchFamily="18" charset="0"/>
                <a:cs typeface="Times New Roman" panose="02020603050405020304" pitchFamily="18" charset="0"/>
              </a:rPr>
              <a:t>). Il giorno e la notte compiono la corsa da lui stabilita, senza intralciarsi a vicenda (</a:t>
            </a:r>
            <a:r>
              <a:rPr lang="it-IT" sz="2300" dirty="0" err="1">
                <a:latin typeface="Times New Roman" panose="02020603050405020304" pitchFamily="18" charset="0"/>
                <a:cs typeface="Times New Roman" panose="02020603050405020304" pitchFamily="18" charset="0"/>
              </a:rPr>
              <a:t>μηδὲν</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ἀλλήλοις</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ἐμ</a:t>
            </a:r>
            <a:r>
              <a:rPr lang="it-IT" sz="2300" dirty="0">
                <a:latin typeface="Times New Roman" panose="02020603050405020304" pitchFamily="18" charset="0"/>
                <a:cs typeface="Times New Roman" panose="02020603050405020304" pitchFamily="18" charset="0"/>
              </a:rPr>
              <a:t>ποδίζοντα). Il sole, la luna, e i cori degli astri girano attorno secondo il suo ordine (κα</a:t>
            </a:r>
            <a:r>
              <a:rPr lang="it-IT" sz="2300" dirty="0" err="1">
                <a:latin typeface="Times New Roman" panose="02020603050405020304" pitchFamily="18" charset="0"/>
                <a:cs typeface="Times New Roman" panose="02020603050405020304" pitchFamily="18" charset="0"/>
              </a:rPr>
              <a:t>τὰ</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τὴν</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δι</a:t>
            </a:r>
            <a:r>
              <a:rPr lang="it-IT" sz="2300" dirty="0">
                <a:latin typeface="Times New Roman" panose="02020603050405020304" pitchFamily="18" charset="0"/>
                <a:cs typeface="Times New Roman" panose="02020603050405020304" pitchFamily="18" charset="0"/>
              </a:rPr>
              <a:t>αταγὴν) in concordia (</a:t>
            </a:r>
            <a:r>
              <a:rPr lang="el-GR" sz="2300" dirty="0">
                <a:latin typeface="Times New Roman" panose="02020603050405020304" pitchFamily="18" charset="0"/>
                <a:cs typeface="Times New Roman" panose="02020603050405020304" pitchFamily="18" charset="0"/>
              </a:rPr>
              <a:t>ἐν ὁμονοίᾳ</a:t>
            </a:r>
            <a:r>
              <a:rPr lang="it-IT" sz="2300" dirty="0">
                <a:latin typeface="Times New Roman" panose="02020603050405020304" pitchFamily="18" charset="0"/>
                <a:cs typeface="Times New Roman" panose="02020603050405020304" pitchFamily="18" charset="0"/>
              </a:rPr>
              <a:t>) senza mai oltrepassare i limiti loro fissati. La terra, colma di frutti, secondo il suo volere (κα</a:t>
            </a:r>
            <a:r>
              <a:rPr lang="it-IT" sz="2300" dirty="0" err="1">
                <a:latin typeface="Times New Roman" panose="02020603050405020304" pitchFamily="18" charset="0"/>
                <a:cs typeface="Times New Roman" panose="02020603050405020304" pitchFamily="18" charset="0"/>
              </a:rPr>
              <a:t>τὰ</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τὸ</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θέλημ</a:t>
            </a:r>
            <a:r>
              <a:rPr lang="it-IT" sz="2300" dirty="0">
                <a:latin typeface="Times New Roman" panose="02020603050405020304" pitchFamily="18" charset="0"/>
                <a:cs typeface="Times New Roman" panose="02020603050405020304" pitchFamily="18" charset="0"/>
              </a:rPr>
              <a:t>α αὐτοῦ), alle stagioni stabilite produce l’abbondante nutrimento per uomini, bestie e tutti gli esseri viventi che sono su di essa; senza discordare e senza mutare in nulla le regole che le sono state date (μὴ διχοστατοῦσα μηδὲ ἀλλοιοῦσά τι τῶν δεδογματισμένων ὑπ’ αὐτοῦ). Dai medesimi comandi sono mantenuti (</a:t>
            </a:r>
            <a:r>
              <a:rPr lang="it-IT" sz="2300" dirty="0" err="1">
                <a:latin typeface="Times New Roman" panose="02020603050405020304" pitchFamily="18" charset="0"/>
                <a:cs typeface="Times New Roman" panose="02020603050405020304" pitchFamily="18" charset="0"/>
              </a:rPr>
              <a:t>τοῖς</a:t>
            </a:r>
            <a:r>
              <a:rPr lang="it-IT" sz="2300" dirty="0">
                <a:latin typeface="Times New Roman" panose="02020603050405020304" pitchFamily="18" charset="0"/>
                <a:cs typeface="Times New Roman" panose="02020603050405020304" pitchFamily="18" charset="0"/>
              </a:rPr>
              <a:t> α</a:t>
            </a:r>
            <a:r>
              <a:rPr lang="it-IT" sz="2300" dirty="0" err="1">
                <a:latin typeface="Times New Roman" panose="02020603050405020304" pitchFamily="18" charset="0"/>
                <a:cs typeface="Times New Roman" panose="02020603050405020304" pitchFamily="18" charset="0"/>
              </a:rPr>
              <a:t>ὐτοῖς</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συνέχετ</a:t>
            </a:r>
            <a:r>
              <a:rPr lang="it-IT" sz="2300" dirty="0">
                <a:latin typeface="Times New Roman" panose="02020603050405020304" pitchFamily="18" charset="0"/>
                <a:cs typeface="Times New Roman" panose="02020603050405020304" pitchFamily="18" charset="0"/>
              </a:rPr>
              <a:t>αι προστάγμασιν) i giudizi inscrutabili degli abissi e quelli inesplicabili degli inferi. La cavità dell’illimitato mare, raccolta in bacini, grazie alla sua opera creatrice, non oltrepassa le barriere poste all’intorno, ma come le è stato ordinato, così si comporta (κα</a:t>
            </a:r>
            <a:r>
              <a:rPr lang="it-IT" sz="2300" dirty="0" err="1">
                <a:latin typeface="Times New Roman" panose="02020603050405020304" pitchFamily="18" charset="0"/>
                <a:cs typeface="Times New Roman" panose="02020603050405020304" pitchFamily="18" charset="0"/>
              </a:rPr>
              <a:t>θὼς</a:t>
            </a:r>
            <a:r>
              <a:rPr lang="it-IT" sz="2300" dirty="0">
                <a:latin typeface="Times New Roman" panose="02020603050405020304" pitchFamily="18" charset="0"/>
                <a:cs typeface="Times New Roman" panose="02020603050405020304" pitchFamily="18" charset="0"/>
              </a:rPr>
              <a:t> </a:t>
            </a:r>
            <a:r>
              <a:rPr lang="it-IT" sz="2300" dirty="0" err="1">
                <a:latin typeface="Times New Roman" panose="02020603050405020304" pitchFamily="18" charset="0"/>
                <a:cs typeface="Times New Roman" panose="02020603050405020304" pitchFamily="18" charset="0"/>
              </a:rPr>
              <a:t>διέτ</a:t>
            </a:r>
            <a:r>
              <a:rPr lang="it-IT" sz="2300" dirty="0">
                <a:latin typeface="Times New Roman" panose="02020603050405020304" pitchFamily="18" charset="0"/>
                <a:cs typeface="Times New Roman" panose="02020603050405020304" pitchFamily="18" charset="0"/>
              </a:rPr>
              <a:t>αξεν αὐτῇ, οὕτως ποιεῖ). Perché ha detto: «Fino a qui tu arriverai e anche i tuoi flutti si infrangeranno su di te» (</a:t>
            </a:r>
            <a:r>
              <a:rPr lang="it-IT" sz="2300" i="1" dirty="0">
                <a:latin typeface="Times New Roman" panose="02020603050405020304" pitchFamily="18" charset="0"/>
                <a:cs typeface="Times New Roman" panose="02020603050405020304" pitchFamily="18" charset="0"/>
              </a:rPr>
              <a:t>Gb</a:t>
            </a:r>
            <a:r>
              <a:rPr lang="it-IT" sz="2300" dirty="0">
                <a:latin typeface="Times New Roman" panose="02020603050405020304" pitchFamily="18" charset="0"/>
                <a:cs typeface="Times New Roman" panose="02020603050405020304" pitchFamily="18" charset="0"/>
              </a:rPr>
              <a:t> 38,11). L’oceano senza fine per gli uomini e i mondi che sono al di là di questo sono amministrati dai medesimi ordini del padrone (τα</a:t>
            </a:r>
            <a:r>
              <a:rPr lang="it-IT" sz="2300" dirty="0" err="1">
                <a:latin typeface="Times New Roman" panose="02020603050405020304" pitchFamily="18" charset="0"/>
                <a:cs typeface="Times New Roman" panose="02020603050405020304" pitchFamily="18" charset="0"/>
              </a:rPr>
              <a:t>ῖς</a:t>
            </a:r>
            <a:r>
              <a:rPr lang="it-IT" sz="2300" dirty="0">
                <a:latin typeface="Times New Roman" panose="02020603050405020304" pitchFamily="18" charset="0"/>
                <a:cs typeface="Times New Roman" panose="02020603050405020304" pitchFamily="18" charset="0"/>
              </a:rPr>
              <a:t> α</a:t>
            </a:r>
            <a:r>
              <a:rPr lang="it-IT" sz="2300" dirty="0" err="1">
                <a:latin typeface="Times New Roman" panose="02020603050405020304" pitchFamily="18" charset="0"/>
                <a:cs typeface="Times New Roman" panose="02020603050405020304" pitchFamily="18" charset="0"/>
              </a:rPr>
              <a:t>ὐτ</a:t>
            </a:r>
            <a:r>
              <a:rPr lang="it-IT" sz="2300" dirty="0">
                <a:latin typeface="Times New Roman" panose="02020603050405020304" pitchFamily="18" charset="0"/>
                <a:cs typeface="Times New Roman" panose="02020603050405020304" pitchFamily="18" charset="0"/>
              </a:rPr>
              <a:t>αῖς ταγαῖς τοῦ δεσπότου διευθύνονται). Le stagioni della primavera, dell’estate, dell’autunno e dell’inverno si succedono in pace le une alle altre. Le sedi dei venti compiono il loro servizio al tempo proprio senza inciampi (ἀπ</a:t>
            </a:r>
            <a:r>
              <a:rPr lang="it-IT" sz="2300" dirty="0" err="1">
                <a:latin typeface="Times New Roman" panose="02020603050405020304" pitchFamily="18" charset="0"/>
                <a:cs typeface="Times New Roman" panose="02020603050405020304" pitchFamily="18" charset="0"/>
              </a:rPr>
              <a:t>ροσκό</a:t>
            </a:r>
            <a:r>
              <a:rPr lang="it-IT" sz="2300" dirty="0">
                <a:latin typeface="Times New Roman" panose="02020603050405020304" pitchFamily="18" charset="0"/>
                <a:cs typeface="Times New Roman" panose="02020603050405020304" pitchFamily="18" charset="0"/>
              </a:rPr>
              <a:t>πως): le fonti perpetue, create per il piacere e la salute, senza interruzioni offrono agli uomini le loro mammelle vivificatrici. Anche i più piccoli fra gli animali cooperano fra loro in concordia e pace (</a:t>
            </a:r>
            <a:r>
              <a:rPr lang="el-GR" sz="2300" dirty="0">
                <a:latin typeface="Times New Roman" panose="02020603050405020304" pitchFamily="18" charset="0"/>
                <a:cs typeface="Times New Roman" panose="02020603050405020304" pitchFamily="18" charset="0"/>
              </a:rPr>
              <a:t>ἐν ὁμονοίᾳ καὶ εἰρήνῃ</a:t>
            </a:r>
            <a:r>
              <a:rPr lang="it-IT" sz="2300" dirty="0">
                <a:latin typeface="Times New Roman" panose="02020603050405020304" pitchFamily="18" charset="0"/>
                <a:cs typeface="Times New Roman" panose="02020603050405020304" pitchFamily="18" charset="0"/>
              </a:rPr>
              <a:t>).</a:t>
            </a:r>
            <a:r>
              <a:rPr lang="it-IT" sz="2300" b="1" dirty="0">
                <a:latin typeface="Times New Roman" panose="02020603050405020304" pitchFamily="18" charset="0"/>
                <a:cs typeface="Times New Roman" panose="02020603050405020304" pitchFamily="18" charset="0"/>
              </a:rPr>
              <a:t> </a:t>
            </a:r>
            <a:r>
              <a:rPr lang="it-IT" sz="2300" dirty="0">
                <a:latin typeface="Times New Roman" panose="02020603050405020304" pitchFamily="18" charset="0"/>
                <a:cs typeface="Times New Roman" panose="02020603050405020304" pitchFamily="18" charset="0"/>
              </a:rPr>
              <a:t>Tutte queste cose il grande artefice e padrone dell’universo ha stabilito che fossero nella pace e nella concordia (</a:t>
            </a:r>
            <a:r>
              <a:rPr lang="el-GR" sz="2300" dirty="0">
                <a:latin typeface="Times New Roman" panose="02020603050405020304" pitchFamily="18" charset="0"/>
                <a:cs typeface="Times New Roman" panose="02020603050405020304" pitchFamily="18" charset="0"/>
              </a:rPr>
              <a:t>ἐν εἰρήνῃ καὶ ὁμονοίᾳ</a:t>
            </a:r>
            <a:r>
              <a:rPr lang="it-IT" sz="2300" dirty="0">
                <a:latin typeface="Times New Roman" panose="02020603050405020304" pitchFamily="18" charset="0"/>
                <a:cs typeface="Times New Roman" panose="02020603050405020304" pitchFamily="18" charset="0"/>
              </a:rPr>
              <a:t>), poiché egli è benefico nei confronti dell'universo, ma in modo sovrabbondante verso di noi che ricorriamo alla sua misericordia per mezzo del nostro signore Gesù Cristo.</a:t>
            </a:r>
            <a:br>
              <a:rPr lang="it-IT" sz="2300" dirty="0">
                <a:latin typeface="Times New Roman" panose="02020603050405020304" pitchFamily="18" charset="0"/>
                <a:cs typeface="Times New Roman" panose="02020603050405020304" pitchFamily="18" charset="0"/>
              </a:rPr>
            </a:br>
            <a:br>
              <a:rPr lang="it-IT" sz="1100" dirty="0">
                <a:latin typeface="Times New Roman" panose="02020603050405020304" pitchFamily="18" charset="0"/>
                <a:cs typeface="Times New Roman" panose="02020603050405020304" pitchFamily="18" charset="0"/>
              </a:rPr>
            </a:br>
            <a:r>
              <a:rPr lang="it-IT" sz="1900" dirty="0">
                <a:latin typeface="Times New Roman" panose="02020603050405020304" pitchFamily="18" charset="0"/>
                <a:cs typeface="Times New Roman" panose="02020603050405020304" pitchFamily="18" charset="0"/>
              </a:rPr>
              <a:t>Clem. Rom. </a:t>
            </a:r>
            <a:r>
              <a:rPr lang="it-IT" sz="1900" i="1" dirty="0">
                <a:latin typeface="Times New Roman" panose="02020603050405020304" pitchFamily="18" charset="0"/>
                <a:cs typeface="Times New Roman" panose="02020603050405020304" pitchFamily="18" charset="0"/>
              </a:rPr>
              <a:t>Cor</a:t>
            </a:r>
            <a:r>
              <a:rPr lang="it-IT" sz="1900" dirty="0">
                <a:latin typeface="Times New Roman" panose="02020603050405020304" pitchFamily="18" charset="0"/>
                <a:cs typeface="Times New Roman" panose="02020603050405020304" pitchFamily="18" charset="0"/>
              </a:rPr>
              <a:t>. 20,1-11</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2502" y="6052782"/>
            <a:ext cx="2160000" cy="685800"/>
          </a:xfrm>
          <a:prstGeom prst="rect">
            <a:avLst/>
          </a:prstGeom>
        </p:spPr>
      </p:pic>
    </p:spTree>
    <p:extLst>
      <p:ext uri="{BB962C8B-B14F-4D97-AF65-F5344CB8AC3E}">
        <p14:creationId xmlns:p14="http://schemas.microsoft.com/office/powerpoint/2010/main" val="230486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71DBD4C-1454-10DF-A4D3-9BB312C3F38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07480F3F-93E6-4136-BEC9-29770BB1BD37}"/>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Il creato come dono di Dio</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24845" y="5970044"/>
            <a:ext cx="2160000" cy="685800"/>
          </a:xfrm>
          <a:prstGeom prst="rect">
            <a:avLst/>
          </a:prstGeom>
        </p:spPr>
      </p:pic>
    </p:spTree>
    <p:extLst>
      <p:ext uri="{BB962C8B-B14F-4D97-AF65-F5344CB8AC3E}">
        <p14:creationId xmlns:p14="http://schemas.microsoft.com/office/powerpoint/2010/main" val="3610947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1031F5-1DC2-17EC-36F2-F5100361A5C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6F3F33F3-21C6-7C3E-C386-B8DE37AAEEB5}"/>
              </a:ext>
            </a:extLst>
          </p:cNvPr>
          <p:cNvSpPr>
            <a:spLocks noGrp="1"/>
          </p:cNvSpPr>
          <p:nvPr>
            <p:ph type="ctrTitle"/>
          </p:nvPr>
        </p:nvSpPr>
        <p:spPr>
          <a:xfrm>
            <a:off x="443553" y="643467"/>
            <a:ext cx="11300346" cy="5941578"/>
          </a:xfrm>
        </p:spPr>
        <p:txBody>
          <a:bodyPr>
            <a:normAutofit fontScale="90000"/>
          </a:bodyPr>
          <a:lstStyle/>
          <a:p>
            <a:pPr algn="l"/>
            <a:r>
              <a:rPr lang="it-IT" sz="3000" dirty="0">
                <a:latin typeface="Times New Roman" panose="02020603050405020304" pitchFamily="18" charset="0"/>
                <a:cs typeface="Times New Roman" panose="02020603050405020304" pitchFamily="18" charset="0"/>
              </a:rPr>
              <a:t>Ci è stato, invece, insegnato che Dio non ha bisogno delle offerte materiali degli uomini, essendo evidente che è Lui che dona ogni cosa (α</a:t>
            </a:r>
            <a:r>
              <a:rPr lang="it-IT" sz="3000" dirty="0" err="1">
                <a:latin typeface="Times New Roman" panose="02020603050405020304" pitchFamily="18" charset="0"/>
                <a:cs typeface="Times New Roman" panose="02020603050405020304" pitchFamily="18" charset="0"/>
              </a:rPr>
              <a:t>ὐτὸν</a:t>
            </a:r>
            <a:r>
              <a:rPr lang="it-IT" sz="3000" dirty="0">
                <a:latin typeface="Times New Roman" panose="02020603050405020304" pitchFamily="18" charset="0"/>
                <a:cs typeface="Times New Roman" panose="02020603050405020304" pitchFamily="18" charset="0"/>
              </a:rPr>
              <a:t> πα</a:t>
            </a:r>
            <a:r>
              <a:rPr lang="it-IT" sz="3000" dirty="0" err="1">
                <a:latin typeface="Times New Roman" panose="02020603050405020304" pitchFamily="18" charset="0"/>
                <a:cs typeface="Times New Roman" panose="02020603050405020304" pitchFamily="18" charset="0"/>
              </a:rPr>
              <a:t>ρέχοντ</a:t>
            </a:r>
            <a:r>
              <a:rPr lang="it-IT" sz="3000" dirty="0">
                <a:latin typeface="Times New Roman" panose="02020603050405020304" pitchFamily="18" charset="0"/>
                <a:cs typeface="Times New Roman" panose="02020603050405020304" pitchFamily="18" charset="0"/>
              </a:rPr>
              <a:t>α πάντα); abbiamo appreso e abbiamo creduto per fede che Lui accoglie soltanto coloro che imitano le perfezioni che sono in Lui, cioè la sapienza, la giustizia, l’amore per gli uomini e tutto ciò che è proprio di Dio, a cui in realtà non è appropriato nessuno dei nomi con cui Lo si indica. Abbiamo appreso, inoltre, che Lui, essendo buono (</a:t>
            </a:r>
            <a:r>
              <a:rPr lang="it-IT" sz="3000" dirty="0" err="1">
                <a:latin typeface="Times New Roman" panose="02020603050405020304" pitchFamily="18" charset="0"/>
                <a:cs typeface="Times New Roman" panose="02020603050405020304" pitchFamily="18" charset="0"/>
              </a:rPr>
              <a:t>ἀγ</a:t>
            </a:r>
            <a:r>
              <a:rPr lang="it-IT" sz="3000" dirty="0">
                <a:latin typeface="Times New Roman" panose="02020603050405020304" pitchFamily="18" charset="0"/>
                <a:cs typeface="Times New Roman" panose="02020603050405020304" pitchFamily="18" charset="0"/>
              </a:rPr>
              <a:t>αθὸν ὄντα), in principio ha creato (δημιουργῆσαι), per gli uomini (δι’ ἀνθρώπους), l’universo a partire dalla materia amorfa (ἐξ ἀμόρφου ὕλης); se questi si mostreranno, nelle loro opere, degni della Sua volontà, ci è stato detto che saranno elevati a partecipare della Sua vita e della Sua regalità, resi incorruttibili e impassibili. Come, in principio, ha creato ciò che prima non esisteva, così crediamo che chi, nelle libere scelte, avrà preferito ciò che a Lui è gradito, sarà elevato a partecipare della Sua immortalità e della Sua vita. Venire all’esistenza, infatti, non dipende da noi; ma scegliere ciò che a Lui è caro, liberamente, grazie alle facoltà razionali che ci ha donato, ci convince e ci porta alla fede.</a:t>
            </a:r>
            <a:br>
              <a:rPr lang="it-IT" sz="1400" dirty="0">
                <a:latin typeface="Times New Roman" panose="02020603050405020304" pitchFamily="18" charset="0"/>
                <a:cs typeface="Times New Roman" panose="02020603050405020304" pitchFamily="18" charset="0"/>
              </a:rPr>
            </a:br>
            <a:br>
              <a:rPr lang="it-IT" sz="1400" dirty="0">
                <a:latin typeface="Times New Roman" panose="02020603050405020304" pitchFamily="18" charset="0"/>
                <a:cs typeface="Times New Roman" panose="02020603050405020304" pitchFamily="18" charset="0"/>
              </a:rPr>
            </a:br>
            <a:r>
              <a:rPr lang="it-IT" sz="1900" dirty="0" err="1">
                <a:latin typeface="Times New Roman" panose="02020603050405020304" pitchFamily="18" charset="0"/>
                <a:cs typeface="Times New Roman" panose="02020603050405020304" pitchFamily="18" charset="0"/>
              </a:rPr>
              <a:t>Iust</a:t>
            </a:r>
            <a:r>
              <a:rPr lang="it-IT" sz="1900" dirty="0">
                <a:latin typeface="Times New Roman" panose="02020603050405020304" pitchFamily="18" charset="0"/>
                <a:cs typeface="Times New Roman" panose="02020603050405020304" pitchFamily="18" charset="0"/>
              </a:rPr>
              <a:t>. </a:t>
            </a:r>
            <a:r>
              <a:rPr lang="it-IT" sz="1900" i="1" dirty="0">
                <a:latin typeface="Times New Roman" panose="02020603050405020304" pitchFamily="18" charset="0"/>
                <a:cs typeface="Times New Roman" panose="02020603050405020304" pitchFamily="18" charset="0"/>
              </a:rPr>
              <a:t>I </a:t>
            </a:r>
            <a:r>
              <a:rPr lang="it-IT" sz="1900" i="1" dirty="0" err="1">
                <a:latin typeface="Times New Roman" panose="02020603050405020304" pitchFamily="18" charset="0"/>
                <a:cs typeface="Times New Roman" panose="02020603050405020304" pitchFamily="18" charset="0"/>
              </a:rPr>
              <a:t>Apol</a:t>
            </a:r>
            <a:r>
              <a:rPr lang="it-IT" sz="1900" dirty="0">
                <a:latin typeface="Times New Roman" panose="02020603050405020304" pitchFamily="18" charset="0"/>
                <a:cs typeface="Times New Roman" panose="02020603050405020304" pitchFamily="18" charset="0"/>
              </a:rPr>
              <a:t>. 10,1-4</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7374" y="6083649"/>
            <a:ext cx="2160000" cy="685800"/>
          </a:xfrm>
          <a:prstGeom prst="rect">
            <a:avLst/>
          </a:prstGeom>
        </p:spPr>
      </p:pic>
    </p:spTree>
    <p:extLst>
      <p:ext uri="{BB962C8B-B14F-4D97-AF65-F5344CB8AC3E}">
        <p14:creationId xmlns:p14="http://schemas.microsoft.com/office/powerpoint/2010/main" val="3691511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8642DF-0D2C-5D8C-2E6F-D12D4738A8E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63B914E8-A459-210E-98E7-135CF16317E0}"/>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Il creato che prega</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4034" y="5953094"/>
            <a:ext cx="2160000" cy="685800"/>
          </a:xfrm>
          <a:prstGeom prst="rect">
            <a:avLst/>
          </a:prstGeom>
        </p:spPr>
      </p:pic>
    </p:spTree>
    <p:extLst>
      <p:ext uri="{BB962C8B-B14F-4D97-AF65-F5344CB8AC3E}">
        <p14:creationId xmlns:p14="http://schemas.microsoft.com/office/powerpoint/2010/main" val="3861092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4CC7824-982C-ED88-0BA8-D83724E83A0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E0873E75-4309-6384-5B21-0BDB48438B81}"/>
              </a:ext>
            </a:extLst>
          </p:cNvPr>
          <p:cNvSpPr>
            <a:spLocks noGrp="1"/>
          </p:cNvSpPr>
          <p:nvPr>
            <p:ph type="ctrTitle"/>
          </p:nvPr>
        </p:nvSpPr>
        <p:spPr>
          <a:xfrm>
            <a:off x="643467" y="643467"/>
            <a:ext cx="11400681" cy="4567137"/>
          </a:xfrm>
        </p:spPr>
        <p:txBody>
          <a:bodyPr>
            <a:normAutofit/>
          </a:bodyPr>
          <a:lstStyle/>
          <a:p>
            <a:pPr algn="l"/>
            <a:r>
              <a:rPr lang="it-IT" sz="2700" dirty="0">
                <a:latin typeface="Times New Roman" panose="02020603050405020304" pitchFamily="18" charset="0"/>
                <a:cs typeface="Times New Roman" panose="02020603050405020304" pitchFamily="18" charset="0"/>
              </a:rPr>
              <a:t>Pregano anche tutti gli angeli, prega ogni creatura (</a:t>
            </a:r>
            <a:r>
              <a:rPr lang="it-IT" sz="2700" i="1" dirty="0" err="1">
                <a:latin typeface="Times New Roman" panose="02020603050405020304" pitchFamily="18" charset="0"/>
                <a:cs typeface="Times New Roman" panose="02020603050405020304" pitchFamily="18" charset="0"/>
              </a:rPr>
              <a:t>orat</a:t>
            </a:r>
            <a:r>
              <a:rPr lang="it-IT" sz="2700" i="1" dirty="0">
                <a:latin typeface="Times New Roman" panose="02020603050405020304" pitchFamily="18" charset="0"/>
                <a:cs typeface="Times New Roman" panose="02020603050405020304" pitchFamily="18" charset="0"/>
              </a:rPr>
              <a:t> omnis creatura</a:t>
            </a:r>
            <a:r>
              <a:rPr lang="it-IT" sz="2700" dirty="0">
                <a:latin typeface="Times New Roman" panose="02020603050405020304" pitchFamily="18" charset="0"/>
                <a:cs typeface="Times New Roman" panose="02020603050405020304" pitchFamily="18" charset="0"/>
              </a:rPr>
              <a:t>). Pregano le greggi e le bestie selvatiche e piegano le ginocchia, e uscendo dalle stalle e dalle loro tane volgono al cielo il capo non senza motivo (</a:t>
            </a:r>
            <a:r>
              <a:rPr lang="it-IT" sz="2700" i="1" dirty="0">
                <a:latin typeface="Times New Roman" panose="02020603050405020304" pitchFamily="18" charset="0"/>
                <a:cs typeface="Times New Roman" panose="02020603050405020304" pitchFamily="18" charset="0"/>
              </a:rPr>
              <a:t>ad </a:t>
            </a:r>
            <a:r>
              <a:rPr lang="it-IT" sz="2700" i="1" dirty="0" err="1">
                <a:latin typeface="Times New Roman" panose="02020603050405020304" pitchFamily="18" charset="0"/>
                <a:cs typeface="Times New Roman" panose="02020603050405020304" pitchFamily="18" charset="0"/>
              </a:rPr>
              <a:t>caelum</a:t>
            </a:r>
            <a:r>
              <a:rPr lang="it-IT" sz="2700" i="1" dirty="0">
                <a:latin typeface="Times New Roman" panose="02020603050405020304" pitchFamily="18" charset="0"/>
                <a:cs typeface="Times New Roman" panose="02020603050405020304" pitchFamily="18" charset="0"/>
              </a:rPr>
              <a:t> non </a:t>
            </a:r>
            <a:r>
              <a:rPr lang="it-IT" sz="2700" i="1" dirty="0" err="1">
                <a:latin typeface="Times New Roman" panose="02020603050405020304" pitchFamily="18" charset="0"/>
                <a:cs typeface="Times New Roman" panose="02020603050405020304" pitchFamily="18" charset="0"/>
              </a:rPr>
              <a:t>otioso</a:t>
            </a:r>
            <a:r>
              <a:rPr lang="it-IT" sz="2700" i="1" dirty="0">
                <a:latin typeface="Times New Roman" panose="02020603050405020304" pitchFamily="18" charset="0"/>
                <a:cs typeface="Times New Roman" panose="02020603050405020304" pitchFamily="18" charset="0"/>
              </a:rPr>
              <a:t> ore </a:t>
            </a:r>
            <a:r>
              <a:rPr lang="it-IT" sz="2700" i="1" dirty="0" err="1">
                <a:latin typeface="Times New Roman" panose="02020603050405020304" pitchFamily="18" charset="0"/>
                <a:cs typeface="Times New Roman" panose="02020603050405020304" pitchFamily="18" charset="0"/>
              </a:rPr>
              <a:t>suspiciunt</a:t>
            </a:r>
            <a:r>
              <a:rPr lang="it-IT" sz="2700" dirty="0">
                <a:latin typeface="Times New Roman" panose="02020603050405020304" pitchFamily="18" charset="0"/>
                <a:cs typeface="Times New Roman" panose="02020603050405020304" pitchFamily="18" charset="0"/>
              </a:rPr>
              <a:t>), facendo risuonare alla loro maniera ognuno il proprio verso. Ma anche gli uccelli alzandosi in volo si protendono al cielo, e aprono le ali, come fossero mani, a formare una croce (</a:t>
            </a:r>
            <a:r>
              <a:rPr lang="it-IT" sz="2700" i="1" dirty="0" err="1">
                <a:latin typeface="Times New Roman" panose="02020603050405020304" pitchFamily="18" charset="0"/>
                <a:cs typeface="Times New Roman" panose="02020603050405020304" pitchFamily="18" charset="0"/>
              </a:rPr>
              <a:t>alarum</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crucem</a:t>
            </a:r>
            <a:r>
              <a:rPr lang="it-IT" sz="2700" i="1" dirty="0">
                <a:latin typeface="Times New Roman" panose="02020603050405020304" pitchFamily="18" charset="0"/>
                <a:cs typeface="Times New Roman" panose="02020603050405020304" pitchFamily="18" charset="0"/>
              </a:rPr>
              <a:t> pro </a:t>
            </a:r>
            <a:r>
              <a:rPr lang="it-IT" sz="2700" i="1" dirty="0" err="1">
                <a:latin typeface="Times New Roman" panose="02020603050405020304" pitchFamily="18" charset="0"/>
                <a:cs typeface="Times New Roman" panose="02020603050405020304" pitchFamily="18" charset="0"/>
              </a:rPr>
              <a:t>manibus</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expandunt</a:t>
            </a:r>
            <a:r>
              <a:rPr lang="it-IT" sz="2700" dirty="0">
                <a:latin typeface="Times New Roman" panose="02020603050405020304" pitchFamily="18" charset="0"/>
                <a:cs typeface="Times New Roman" panose="02020603050405020304" pitchFamily="18" charset="0"/>
              </a:rPr>
              <a:t>), ed emettono suoni che paiono una preghiera (</a:t>
            </a:r>
            <a:r>
              <a:rPr lang="it-IT" sz="2700" i="1" dirty="0" err="1">
                <a:latin typeface="Times New Roman" panose="02020603050405020304" pitchFamily="18" charset="0"/>
                <a:cs typeface="Times New Roman" panose="02020603050405020304" pitchFamily="18" charset="0"/>
              </a:rPr>
              <a:t>dicunt</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aliquid</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quod</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oratio</a:t>
            </a:r>
            <a:r>
              <a:rPr lang="it-IT" sz="2700" i="1" dirty="0">
                <a:latin typeface="Times New Roman" panose="02020603050405020304" pitchFamily="18" charset="0"/>
                <a:cs typeface="Times New Roman" panose="02020603050405020304" pitchFamily="18" charset="0"/>
              </a:rPr>
              <a:t> </a:t>
            </a:r>
            <a:r>
              <a:rPr lang="it-IT" sz="2700" i="1" dirty="0" err="1">
                <a:latin typeface="Times New Roman" panose="02020603050405020304" pitchFamily="18" charset="0"/>
                <a:cs typeface="Times New Roman" panose="02020603050405020304" pitchFamily="18" charset="0"/>
              </a:rPr>
              <a:t>uideatur</a:t>
            </a:r>
            <a:r>
              <a:rPr lang="it-IT" sz="2700" dirty="0">
                <a:latin typeface="Times New Roman" panose="02020603050405020304" pitchFamily="18" charset="0"/>
                <a:cs typeface="Times New Roman" panose="02020603050405020304" pitchFamily="18" charset="0"/>
              </a:rPr>
              <a:t>).</a:t>
            </a:r>
            <a:br>
              <a:rPr lang="it-IT" sz="1800" dirty="0">
                <a:latin typeface="Times New Roman" panose="02020603050405020304" pitchFamily="18" charset="0"/>
                <a:cs typeface="Times New Roman" panose="02020603050405020304" pitchFamily="18" charset="0"/>
              </a:rPr>
            </a:br>
            <a:br>
              <a:rPr lang="it-IT" sz="1800" dirty="0">
                <a:latin typeface="Times New Roman" panose="02020603050405020304" pitchFamily="18" charset="0"/>
                <a:cs typeface="Times New Roman" panose="02020603050405020304" pitchFamily="18" charset="0"/>
              </a:rPr>
            </a:br>
            <a:r>
              <a:rPr lang="it-IT" sz="1700" dirty="0" err="1">
                <a:latin typeface="Times New Roman" panose="02020603050405020304" pitchFamily="18" charset="0"/>
                <a:cs typeface="Times New Roman" panose="02020603050405020304" pitchFamily="18" charset="0"/>
              </a:rPr>
              <a:t>Tert</a:t>
            </a:r>
            <a:r>
              <a:rPr lang="it-IT" sz="1700" dirty="0">
                <a:latin typeface="Times New Roman" panose="02020603050405020304" pitchFamily="18" charset="0"/>
                <a:cs typeface="Times New Roman" panose="02020603050405020304" pitchFamily="18" charset="0"/>
              </a:rPr>
              <a:t>. </a:t>
            </a:r>
            <a:r>
              <a:rPr lang="it-IT" sz="1700" i="1" dirty="0">
                <a:latin typeface="Times New Roman" panose="02020603050405020304" pitchFamily="18" charset="0"/>
                <a:cs typeface="Times New Roman" panose="02020603050405020304" pitchFamily="18" charset="0"/>
              </a:rPr>
              <a:t>Or</a:t>
            </a:r>
            <a:r>
              <a:rPr lang="it-IT" sz="1700" dirty="0">
                <a:latin typeface="Times New Roman" panose="02020603050405020304" pitchFamily="18" charset="0"/>
                <a:cs typeface="Times New Roman" panose="02020603050405020304" pitchFamily="18" charset="0"/>
              </a:rPr>
              <a:t>. 29,4</a:t>
            </a: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6596" y="6124935"/>
            <a:ext cx="2160000" cy="685800"/>
          </a:xfrm>
          <a:prstGeom prst="rect">
            <a:avLst/>
          </a:prstGeom>
        </p:spPr>
      </p:pic>
    </p:spTree>
    <p:extLst>
      <p:ext uri="{BB962C8B-B14F-4D97-AF65-F5344CB8AC3E}">
        <p14:creationId xmlns:p14="http://schemas.microsoft.com/office/powerpoint/2010/main" val="963165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635020-7F69-49A4-BCC4-714EBB53EEC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olo 1">
            <a:extLst>
              <a:ext uri="{FF2B5EF4-FFF2-40B4-BE49-F238E27FC236}">
                <a16:creationId xmlns:a16="http://schemas.microsoft.com/office/drawing/2014/main" id="{92F65300-2549-E859-F454-34D33E52BF41}"/>
              </a:ext>
            </a:extLst>
          </p:cNvPr>
          <p:cNvSpPr>
            <a:spLocks noGrp="1"/>
          </p:cNvSpPr>
          <p:nvPr>
            <p:ph type="ctrTitle"/>
          </p:nvPr>
        </p:nvSpPr>
        <p:spPr>
          <a:xfrm>
            <a:off x="643468" y="643467"/>
            <a:ext cx="4620584" cy="4567137"/>
          </a:xfrm>
        </p:spPr>
        <p:txBody>
          <a:bodyPr>
            <a:normAutofit/>
          </a:bodyPr>
          <a:lstStyle/>
          <a:p>
            <a:pPr algn="l"/>
            <a:r>
              <a:rPr lang="it-IT" sz="4400">
                <a:latin typeface="Times New Roman" panose="02020603050405020304" pitchFamily="18" charset="0"/>
                <a:cs typeface="Times New Roman" panose="02020603050405020304" pitchFamily="18" charset="0"/>
              </a:rPr>
              <a:t>Il corpo del mondo</a:t>
            </a:r>
            <a:br>
              <a:rPr lang="it-IT" sz="4400">
                <a:latin typeface="Times New Roman" panose="02020603050405020304" pitchFamily="18" charset="0"/>
                <a:cs typeface="Times New Roman" panose="02020603050405020304" pitchFamily="18" charset="0"/>
              </a:rPr>
            </a:br>
            <a:endParaRPr lang="it-IT" sz="4400">
              <a:latin typeface="Times New Roman" panose="02020603050405020304" pitchFamily="18" charset="0"/>
              <a:cs typeface="Times New Roman" panose="02020603050405020304" pitchFamily="18" charset="0"/>
            </a:endParaRPr>
          </a:p>
        </p:txBody>
      </p:sp>
      <p:pic>
        <p:nvPicPr>
          <p:cNvPr id="3" name="Immagine 2" descr="Immagine che contiene testo, Carattere, logo, simbolo&#10;&#10;Il contenuto generato dall'IA potrebbe non essere corretto.">
            <a:extLst>
              <a:ext uri="{FF2B5EF4-FFF2-40B4-BE49-F238E27FC236}">
                <a16:creationId xmlns:a16="http://schemas.microsoft.com/office/drawing/2014/main" id="{CD0ED89B-BFDB-BC73-FFCB-EEAED858EF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03089" y="5954853"/>
            <a:ext cx="2160000" cy="685800"/>
          </a:xfrm>
          <a:prstGeom prst="rect">
            <a:avLst/>
          </a:prstGeom>
        </p:spPr>
      </p:pic>
    </p:spTree>
    <p:extLst>
      <p:ext uri="{BB962C8B-B14F-4D97-AF65-F5344CB8AC3E}">
        <p14:creationId xmlns:p14="http://schemas.microsoft.com/office/powerpoint/2010/main" val="311292366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1955</TotalTime>
  <Words>2097</Words>
  <Application>Microsoft Office PowerPoint</Application>
  <PresentationFormat>Widescreen</PresentationFormat>
  <Paragraphs>27</Paragraphs>
  <Slides>17</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17</vt:i4>
      </vt:variant>
    </vt:vector>
  </HeadingPairs>
  <TitlesOfParts>
    <vt:vector size="22" baseType="lpstr">
      <vt:lpstr>Aptos</vt:lpstr>
      <vt:lpstr>Aptos Display</vt:lpstr>
      <vt:lpstr>Arial</vt:lpstr>
      <vt:lpstr>Times New Roman</vt:lpstr>
      <vt:lpstr>Tema di Office</vt:lpstr>
      <vt:lpstr>Il creato nei primi testi dei cristiani:  tra ecologia e spiritualità</vt:lpstr>
      <vt:lpstr>Credo che Francesco sia l’esempio per eccellenza della cura per ciò che è debole e di una ecologia integrale, vissuta con gioia e autenticità. È il santo patrono di tutti quelli che studiano e lavorano nel campo dell’ecologia, amato anche da molti che non sono cristiani. Egli manifestò un’attenzione particolare verso la creazione di Dio e verso i più poveri e abbandonati. Amava ed era amato per la sua gioia, la sua dedizione generosa, il suo cuore universale. Era un mistico e un pellegrino che viveva con semplicità e in una meravigliosa armonia con Dio, con gli altri, con la natura e con se stesso. In lui si riscontra fino a che punto sono inseparabili la preoccupazione per la natura, la giustizia verso i poveri, l’impegno nella società e la pace interiore.  Francesco, Laudato si’ 10</vt:lpstr>
      <vt:lpstr>L’armonia dell’universo </vt:lpstr>
      <vt:lpstr>I cieli che si muovono perché lui li governa gli obbediscono nella pace (ἐν εἰρήνῃ). Il giorno e la notte compiono la corsa da lui stabilita, senza intralciarsi a vicenda (μηδὲν ἀλλήλοις ἐμποδίζοντα). Il sole, la luna, e i cori degli astri girano attorno secondo il suo ordine (κατὰ τὴν διαταγὴν) in concordia (ἐν ὁμονοίᾳ) senza mai oltrepassare i limiti loro fissati. La terra, colma di frutti, secondo il suo volere (κατὰ τὸ θέλημα αὐτοῦ), alle stagioni stabilite produce l’abbondante nutrimento per uomini, bestie e tutti gli esseri viventi che sono su di essa; senza discordare e senza mutare in nulla le regole che le sono state date (μὴ διχοστατοῦσα μηδὲ ἀλλοιοῦσά τι τῶν δεδογματισμένων ὑπ’ αὐτοῦ). Dai medesimi comandi sono mantenuti (τοῖς αὐτοῖς συνέχεται προστάγμασιν) i giudizi inscrutabili degli abissi e quelli inesplicabili degli inferi. La cavità dell’illimitato mare, raccolta in bacini, grazie alla sua opera creatrice, non oltrepassa le barriere poste all’intorno, ma come le è stato ordinato, così si comporta (καθὼς διέταξεν αὐτῇ, οὕτως ποιεῖ). Perché ha detto: «Fino a qui tu arriverai e anche i tuoi flutti si infrangeranno su di te» (Gb 38,11). L’oceano senza fine per gli uomini e i mondi che sono al di là di questo sono amministrati dai medesimi ordini del padrone (ταῖς αὐταῖς ταγαῖς τοῦ δεσπότου διευθύνονται). Le stagioni della primavera, dell’estate, dell’autunno e dell’inverno si succedono in pace le une alle altre. Le sedi dei venti compiono il loro servizio al tempo proprio senza inciampi (ἀπροσκόπως): le fonti perpetue, create per il piacere e la salute, senza interruzioni offrono agli uomini le loro mammelle vivificatrici. Anche i più piccoli fra gli animali cooperano fra loro in concordia e pace (ἐν ὁμονοίᾳ καὶ εἰρήνῃ). Tutte queste cose il grande artefice e padrone dell’universo ha stabilito che fossero nella pace e nella concordia (ἐν εἰρήνῃ καὶ ὁμονοίᾳ), poiché egli è benefico nei confronti dell'universo, ma in modo sovrabbondante verso di noi che ricorriamo alla sua misericordia per mezzo del nostro signore Gesù Cristo.  Clem. Rom. Cor. 20,1-11</vt:lpstr>
      <vt:lpstr>Il creato come dono di Dio </vt:lpstr>
      <vt:lpstr>Ci è stato, invece, insegnato che Dio non ha bisogno delle offerte materiali degli uomini, essendo evidente che è Lui che dona ogni cosa (αὐτὸν παρέχοντα πάντα); abbiamo appreso e abbiamo creduto per fede che Lui accoglie soltanto coloro che imitano le perfezioni che sono in Lui, cioè la sapienza, la giustizia, l’amore per gli uomini e tutto ciò che è proprio di Dio, a cui in realtà non è appropriato nessuno dei nomi con cui Lo si indica. Abbiamo appreso, inoltre, che Lui, essendo buono (ἀγαθὸν ὄντα), in principio ha creato (δημιουργῆσαι), per gli uomini (δι’ ἀνθρώπους), l’universo a partire dalla materia amorfa (ἐξ ἀμόρφου ὕλης); se questi si mostreranno, nelle loro opere, degni della Sua volontà, ci è stato detto che saranno elevati a partecipare della Sua vita e della Sua regalità, resi incorruttibili e impassibili. Come, in principio, ha creato ciò che prima non esisteva, così crediamo che chi, nelle libere scelte, avrà preferito ciò che a Lui è gradito, sarà elevato a partecipare della Sua immortalità e della Sua vita. Venire all’esistenza, infatti, non dipende da noi; ma scegliere ciò che a Lui è caro, liberamente, grazie alle facoltà razionali che ci ha donato, ci convince e ci porta alla fede.  Iust. I Apol. 10,1-4</vt:lpstr>
      <vt:lpstr>Il creato che prega </vt:lpstr>
      <vt:lpstr>Pregano anche tutti gli angeli, prega ogni creatura (orat omnis creatura). Pregano le greggi e le bestie selvatiche e piegano le ginocchia, e uscendo dalle stalle e dalle loro tane volgono al cielo il capo non senza motivo (ad caelum non otioso ore suspiciunt), facendo risuonare alla loro maniera ognuno il proprio verso. Ma anche gli uccelli alzandosi in volo si protendono al cielo, e aprono le ali, come fossero mani, a formare una croce (alarum crucem pro manibus expandunt), ed emettono suoni che paiono una preghiera (dicunt aliquid quod oratio uideatur).  Tert. Or. 29,4</vt:lpstr>
      <vt:lpstr>Il corpo del mondo </vt:lpstr>
      <vt:lpstr>Benché sia ordinato con diversi uffici (in diversis sit officiis ordinatus), non dobbiamo credere che lo stato del mondo risulti inorganico e disarmonico (dissonans atque a se discrepans): ma come il nostro corpo è formato da molte membra (I Cor 12,12) ed è retto da una sola anima, così dobbiamo pensare a tutto l’universo come ad uno smisurato essere animato (universum mundum velut animal quoddam inmensum atque inmane), retto dalla potenza e dalla parola di Dio, che ne costituisce, per così dire, l’anima (quasi ab una anima virtute dei ac ratione teneatur). Ritengo che anche la sacra scrittura alluda a questo, là dove il profeta dice: Non riempio cielo e terra? dice il Signore (Ger 23, 24) e ancora: Il cielo è mia sede e la terra sgabello dei miei piedi (Is 66,1); e questo significò il salvatore quando disse che non bisogna giurare né per il cielo, perché è sede di Dio, né per la terra, perché è sgabello dei suoi piedi (Mt 5,34seg.); e Paolo, quando, parlando agli Ateniesi, disse: In lui viviamo ci muoviamo ed esistiamo (At 17,28). Come infatti viviamo ci muoviamo ed esistiamo in Dio, se non perché egli contiene e abbraccia il mondo con la sua forza (virtute sua universum constringit et continet mundum)? Come il cielo è sede di Dio e la terra sgabello dei suoi piedi, come dice il salvatore, se non perché la sua potenza riempie ogni cosa in cielo e in terra, secondo quanto è detto: Non riempio cielo e terra? dice il Signore (Ger 23, 24)? Ritengo pertanto che, sulla base di quanto abbiamo esposto, nessuno farà difficoltà ad ammettere che Dio, padre di tutti (parens omnium), riempie ed abbraccia l’universo con la pienezza della sua potenza (universum mundum virtutis suae plenitudine repleat atque contineat).  Orig. Princ. 2,1,3</vt:lpstr>
      <vt:lpstr>L’opera d’arte del mondo </vt:lpstr>
      <vt:lpstr>Fra le arti alcune si dicono creative, altre pratiche, altre ancora teoriche. Il fine delle arti teoriche è l'attività intellettiva; quello delle arti pratiche è il movimento del corpo, cessato il quale nulla più esiste o rimane percettibile allo sguardo: infatti un fine della danza e dell'arte del flauto non c'è, ma la loro azione finisce in sé stessa. Nelle arti creative invece, anche quando cessa la loro attività, l'opera rimane. Così nell'architettura, nell'edilizia, nell'arte metallurgica e nell'arte della tessitura, e in quante altre del genere: anche in assenza dell'artefice, esse manifestano chiaramente in sé stesse le virtù operative, ed è possibile così ammirare nell'opera l'architetto, il fabbro e il tessitore. Perché fosse manifesto che il mondo è un'opera d'arte offerta alla penetrante conoscenza di tutti, così che per suo mezzo venga riconosciuta la sapienza del suo Creatore, il saggio Mosè non usò altra parola se non questa: In principio Dio creò. Non disse «ha prodotto» oppure «ha fondato», ma «ha creato».   Bas. Hom. Hexaem. 1,7,1-3</vt:lpstr>
      <vt:lpstr>La delizia del mondo </vt:lpstr>
      <vt:lpstr>E, quando la campagna è rigogliosa, che splendore (species), che profumo (odor), che incanto (suauitas), che delizia (uoluptas) per i contadini! Come potremmo esprimere tutto ciò, se avessimo a disposizione solo le nostre parole? Ma abbiano le testimonianze della Scrittura, da cui apprendiamo che l’incanto (suauitatem) della campagna è paragonato alla benedizione e alla grazia dei santi, dal momento che il santo Isacco dice: “il profumo di mio figlio è come il profumo di una campagna fiorita” (Gn 27,27). Perché dunque descrivere le viole che prendono il color della porpora, i gigli dalla luminosa bianchezza, le rose rosseggianti, e i campi ornati da fiori ora color d’oro, ora screziati, ora color arancione, nei quali non sapresti se rechi maggior diletto la vista dei fiori o il loro penetrante profumo? Gli occhi si pascono del delizioso spettacolo, e per ampio tratto si diffonde il profumo, dal cui effluvio (suauitate) noi siano inondati. Perciò giustamente il Signore dice: “e la bellezza del campo è con me” (Sal 49,11). Con lui è, infatti, la bellezza che egli ha plasmato; quale altro artista sarebbe in grado di rappresentare la così grande bellezza (uenustatem) delle singole cose?  Ambr. Exam. 3,7,36</vt:lpstr>
      <vt:lpstr>Creato e giustizia sociale </vt:lpstr>
      <vt:lpstr>E diverrà per me, dice, un orto di verdure. Era dunque questa la ragione di tanta follia (insania), di tanta prepotenza (furor): cercare un terreno per dei comuni ortaggi. Voi non tanto desiderate possedere qualcosa di utile per voi, quanto volete escludere gli altri. Vi è in voi maggiore interesse nell’accaparrarvi le spoglie dei poveri quanto nel procurare a voi stessi dei guadagni. Ma non fate questo poiché Dio non disprezza il povero! Voi ritenete un’offesa per voi stessi se un povero ha qualcosa che sia ritenuta degno di essere proprietà di un ricco. Giudicate un danno per voi ciò che appartiene ad altri. Perché vi diletta recare danno alla Natura (quid uos delectant naturae dispendia)? Per tutti è stato creato il mondo (uniuersis creatus est mundus), quel mondo che invece voi pochi ricchi tentate di rivendicare solo per voi. Non soltanto infatti il possesso della terra, ma lo stesso cielo, l’aria, il mare vengono rivendicati per il vantaggio di pochi ricchi. Questi campi che tu quasi rinserri nei tuoi vasti possedimenti, quanti popoli può nutrire! Forse che gli angeli hanno spazi delimitati nel cielo, perché tu possa suddividere con dei confini la terra?   Ambr. Nab. 3,11</vt:lpstr>
      <vt:lpstr>Vorrei chiedere, per favore, a tutti coloro che occupano ruoli di responsabilità in ambito economico, politico o sociale, a tutti gli uomini e le donne di buona volontà: siamo “custodi” della creazione, del disegno di Dio iscritto nella natura, custodi dell’altro, dell’ambiente; non lasciamo che segni di distruzione e di morte accompagnino il cammino di questo nostro mondo!         Francesco, 19 marzo 2013, Solennità di San Giuseppe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Alessandro Capone</dc:creator>
  <cp:lastModifiedBy>Alessandro Capone</cp:lastModifiedBy>
  <cp:revision>28</cp:revision>
  <dcterms:created xsi:type="dcterms:W3CDTF">2025-10-14T06:57:52Z</dcterms:created>
  <dcterms:modified xsi:type="dcterms:W3CDTF">2026-03-27T08:38:52Z</dcterms:modified>
</cp:coreProperties>
</file>