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6" r:id="rId16"/>
    <p:sldId id="277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5" d="100"/>
          <a:sy n="145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97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85800"/>
            <a:ext cx="6858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</a:t>
            </a:r>
            <a:r>
              <a:rPr lang="en-US" sz="46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donne</a:t>
            </a: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il </a:t>
            </a:r>
            <a:r>
              <a:rPr lang="en-US" sz="46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femminile</a:t>
            </a: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46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nei</a:t>
            </a:r>
            <a:endParaRPr lang="en-US" sz="4600" dirty="0"/>
          </a:p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primi testi cristiani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411480" y="30175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Importanza, ruoli, aspetti da riscoprire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11480" y="3611880"/>
            <a:ext cx="2560320" cy="457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11480" y="374904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3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1005840"/>
            <a:ext cx="100584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MINISTERI ISTITUZIONALI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Donne con funzioni ufficiali nelle prime chiese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4041648" cy="16642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4041648" cy="548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57784" y="1499616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Profetesse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57784" y="1892808"/>
            <a:ext cx="374904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profezia era la massima autorità nel primo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cristianesimo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At 21,9: le quattro figlie di Filippo, tutte profetesse. Il montanismo (II sec.) ne farà il suo simbolo con Priscilla e Massimilla.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690872" y="1389888"/>
            <a:ext cx="4041648" cy="16642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4690872" y="1389888"/>
            <a:ext cx="4041648" cy="54864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837176" y="1499616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Vedove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837176" y="1892808"/>
            <a:ext cx="374904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Timoteo 5 parla di ‘vedove vere’ con criteri di ammissione e mansioni precise: preghiera, insegnamento, assistenza. Un vero e proprio ‘ordine’ riconosciuto.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11480" y="3182112"/>
            <a:ext cx="8321040" cy="1207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2"/>
          <p:cNvSpPr/>
          <p:nvPr/>
        </p:nvSpPr>
        <p:spPr>
          <a:xfrm>
            <a:off x="411480" y="3182112"/>
            <a:ext cx="82296" cy="120700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612648" y="3255264"/>
            <a:ext cx="80101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«Ho ritenuto necessario esaminare, anche mediante tortura, due ancelle chiamate ministre (ministrae) [...] ma non ho trovato altro che una superstizione perversa e sfrenata.»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12648" y="4133088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Plinio il Giovane, Ep. X, 96 (112 d.C.) — Un funzionario romano interroga le diaconesse: erano figure riconoscibili anche dall’esterno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 APOCRIFI E GNOSTICI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777240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71323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Vangelo di Maria: Pietro contro Maria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411480" y="1805588"/>
            <a:ext cx="8321040" cy="1170432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411480" y="1920240"/>
            <a:ext cx="82296" cy="1170432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658368" y="1993392"/>
            <a:ext cx="7909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«Pietro disse: ‘Il Salvatore ha parlato con una donna all’insaputa di noi? Dobbiamo ascoltarla?’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Levi rispose: ‘Il Salvatore la conosce pienamente: l’ha amata più di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noi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’».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58368" y="2999232"/>
            <a:ext cx="7909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9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Vangelo di Maria, Codice di Berlino (III sec.)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11480" y="3310128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testo mette in scena il conflitto tra due modelli di autorità: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11480" y="370332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Autorità carismatica: 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11480" y="4041648"/>
            <a:ext cx="3977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Incarnata da Maria: visione, conoscenza diretta del Risorto. Vince nel testo.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690872" y="3703320"/>
            <a:ext cx="2011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Autorità apostolica maschile: 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690872" y="4041648"/>
            <a:ext cx="3977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Incarnata da Pietro: struttura gerarchica, scetticismo verso la visione femminile. Perderà nella storia.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 APOCRIFI E GNOSTICI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 gnosticismo: un universo non uniforme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98680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4041648" cy="54864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8640" y="1481328"/>
            <a:ext cx="376732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Vangelo di Filippo — Maria è la ‘compagna’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029968"/>
            <a:ext cx="376732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 Maddalena è la </a:t>
            </a:r>
            <a:r>
              <a:rPr lang="en-US" sz="125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koinonós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Salvatore, la discepola perfetta a cui viene trasmessa la gnosi più profonda. Il femminile ha dignità teologica piena.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48640" y="3218688"/>
            <a:ext cx="3767328" cy="27432"/>
          </a:xfrm>
          <a:prstGeom prst="rect">
            <a:avLst/>
          </a:prstGeom>
          <a:solidFill>
            <a:srgbClr val="D9C9A3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48640" y="3291840"/>
            <a:ext cx="3767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«Il Signore amava Maria Maddalena più di tutti i discepoli [...] ‘Perché non vi amo come amo lei?’».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4133088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Vangelo di Filippo, NHC II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90872" y="1389888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4690872" y="1389888"/>
            <a:ext cx="4041648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4828032" y="1481328"/>
            <a:ext cx="376732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Vangelo di Tommaso — ‘fare Maria maschio’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28032" y="2029968"/>
            <a:ext cx="376732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Detto 114: Gesù promette di ‘fare Maria maschio’ perché possa entrare nel regno. Il femminile è qui la dimensione inferiore da trascendere.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828032" y="3218688"/>
            <a:ext cx="3767328" cy="27432"/>
          </a:xfrm>
          <a:prstGeom prst="rect">
            <a:avLst/>
          </a:prstGeom>
          <a:solidFill>
            <a:srgbClr val="D9C9A3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4828032" y="3291840"/>
            <a:ext cx="376732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«Ogni donna che si farà maschio entrerà nel regno </a:t>
            </a:r>
            <a:r>
              <a:rPr lang="en-US" sz="1200" i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dei</a:t>
            </a:r>
            <a:r>
              <a:rPr lang="en-US" sz="12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cieli</a:t>
            </a:r>
            <a:r>
              <a:rPr lang="en-US" sz="12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28032" y="4133088"/>
            <a:ext cx="3767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Vangelo di Tommaso, detto 114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" y="482803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gnosticismo non è un blocco omogeneo: valorizzazione e svalutazione del femminile coesistono anche al suo interno.</a:t>
            </a:r>
            <a:endParaRPr lang="en-US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 APOCRIFI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Tecla: una figura ‘liminale’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8321040" cy="5120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566928" y="146304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Abbandona il fidanzato · Resiste alle persecuzioni · Battezza se stessa · Diventa missionaria autonoma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993392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Atti di Paolo e Tecla (II sec.) sono straordinari: Tecla agisce senza l’autorità di un uomo. Ma la studiosa Outi Lehtipuu mette in guardia da una lettura troppo entusiastica.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11480" y="2571750"/>
            <a:ext cx="4041648" cy="210312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420624" y="2563134"/>
            <a:ext cx="73152" cy="2103120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612648" y="278892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Ciò che sembra libera scelta...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12648" y="3218688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celibato offre alle donne d’élite spazio di manovra: niente maternità forzata, meno dipendenza economica. Alcune delle donne cristiane più influenti (Macrina, Olimpia) erano non sposate.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654296" y="2561024"/>
            <a:ext cx="4041648" cy="210312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4654296" y="2571750"/>
            <a:ext cx="73152" cy="2103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4892040" y="2788920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...ma non vale per tutte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3218688"/>
            <a:ext cx="3657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una schiava era impossibile ‘restare pura’: non poteva rifiutare il padrone. L’ideale ascetico era accessibile solo alle donne libere e abbienti.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11480" y="470916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Tertulliano, furioso: «chi ha dato alle donne il diritto di insegnare e battezzare?» (De baptismo XVII) : prova indiretta che lo facevano davvero.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PADRI DELLA CHIESA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777240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71323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Tertulliano: costruire un discorso negativo sul femminile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411480" y="2084832"/>
            <a:ext cx="8321040" cy="1207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411480" y="2084832"/>
            <a:ext cx="82296" cy="1207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612648" y="2157984"/>
            <a:ext cx="80101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«Tu sei la porta del diavolo, sei colei che ha violato l’albero proibito [...] Con quale facilità hai distrutto l’immagine di Dio, l’uomo!»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2648" y="3035808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Tertulliano, De cultu feminarum I, 1 (c. 200 d.C.)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11480" y="3401568"/>
            <a:ext cx="8321040" cy="1444752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566928" y="34747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contraddizione illuminante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566928" y="3858768"/>
            <a:ext cx="7909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suo periodo ortodosso: oppone le donne che battezzano e insegnano.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suo periodo montanista: valorizza le profetesse e le descrive con ammirazione.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La posizione sul femminile era uno strumento di lotta teologica e politica.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PADRI DELLA CHIESA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Clemente e Origene: posizioni più sfumate, contraddizioni più sottili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8321040" cy="1207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82296" cy="1207008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612648" y="1463040"/>
            <a:ext cx="80101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«Se non c’è differenza rispetto alla giustizia e alla saggezza [...] non c’è differenza tra il maschio e la femmina, se non rispetto al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" y="2340864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Clemente Alessandrino, Stromata IV, 8 : uguaglianza spirituale, non istituzionale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11480" y="2724912"/>
            <a:ext cx="4041648" cy="217627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411480" y="2724912"/>
            <a:ext cx="4041648" cy="548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48640" y="2816352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Clemente Alessandrino (c. 150–215)</a:t>
            </a:r>
            <a:endParaRPr lang="en-US" sz="12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273552"/>
            <a:ext cx="228600" cy="22860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50392" y="3255264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hanno la stessa anima, gli stessi vizi, le stesse virtù. Possono essere filosofe. L’uguaglianza davanti a Dio è reale.</a:t>
            </a:r>
            <a:endParaRPr lang="en-US" sz="12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913632"/>
            <a:ext cx="228600" cy="2286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50392" y="3895344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L’uguaglianza spirituale non si traduce in uguaglianza istituzionale. La donna resta destinata alla sfera domestica.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690872" y="2724912"/>
            <a:ext cx="4041648" cy="217627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Shape 13"/>
          <p:cNvSpPr/>
          <p:nvPr/>
        </p:nvSpPr>
        <p:spPr>
          <a:xfrm>
            <a:off x="4690872" y="2724912"/>
            <a:ext cx="4041648" cy="54864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4"/>
          <p:cNvSpPr/>
          <p:nvPr/>
        </p:nvSpPr>
        <p:spPr>
          <a:xfrm>
            <a:off x="4828032" y="2816352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Origene di Alessandria (c. 185–254)</a:t>
            </a:r>
            <a:endParaRPr lang="en-US" sz="125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032" y="3273552"/>
            <a:ext cx="228600" cy="2286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129784" y="3255264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Riconosce esplicitamente Febe come diacona e Giunia come apostola (Comm. Romani X, 17). Intrattiene corrispondenza teologica con donne colte.</a:t>
            </a:r>
            <a:endParaRPr lang="en-US" sz="12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032" y="3913632"/>
            <a:ext cx="228600" cy="2286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129784" y="3895344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Nello stesso tempo riprende il divieto paolino per le donne di parlare in assemblea. La tensione resta irrisolta.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411480" y="482803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III secolo: momento ancora fluido. Le posizioni coesistono, le resistenze sono reali. La chiusura non era scontata.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SIMBOLICHE DEL FEMMINILE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Maria, Eva e la Chiesa: il femminile che salva (e che condanna)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2697480" cy="3493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2697480" cy="548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8640" y="1499616"/>
            <a:ext cx="2423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Maria: la discepola silenziosa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121408"/>
            <a:ext cx="24231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 Vangeli più antichi Maria è una presenza discreta. Con Luca acquista voce nel Magnificat: «tutte le generazioni mi chiameranno beata» (Lc 1,48). Al Concilio di Efeso (431) sarà proclamata Theotokos — Madre di Dio.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64408" y="1389888"/>
            <a:ext cx="2697480" cy="3493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3264408" y="1389888"/>
            <a:ext cx="2697480" cy="548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3401568" y="1499616"/>
            <a:ext cx="2423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tipologia Eva–Maria (Ireneo, II sec.)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401568" y="2121408"/>
            <a:ext cx="24231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«Come Eva fu sedotta a disobbedire, così Maria fu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persuasa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 obbedire: la vergine Maria divenne avvocata della vergine Eva.»</a:t>
            </a:r>
            <a:endParaRPr lang="en-US" sz="1250" dirty="0"/>
          </a:p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Effetto doppio: Maria esaltata, Eva - e con lei ogni donna “reale</a:t>
            </a:r>
            <a:r>
              <a:rPr lang="en-US" sz="125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 - 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marchiata dal peccato.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17336" y="1389888"/>
            <a:ext cx="2697480" cy="3493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2"/>
          <p:cNvSpPr/>
          <p:nvPr/>
        </p:nvSpPr>
        <p:spPr>
          <a:xfrm>
            <a:off x="6117336" y="1389888"/>
            <a:ext cx="2697480" cy="54864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6254496" y="1499616"/>
            <a:ext cx="2423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Chiesa sposa e l’anima femminile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54496" y="2121408"/>
            <a:ext cx="24231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Chiesa è sposa di Cristo (Ef 5; Ap 21,2). Origene identifica la ‘sposa’ del Cantico con l’anima in relazione con il Logos: il femminile spiritualizzato è al centro della mistica. Ma le donne reali sono escluse dall’altare.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11480" y="482803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paradosso strutturale: il femminile è esaltato come simbolo cosmico, marginalizzato come soggetto storico. Due movimenti opposti nello stesso sistema teologico.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 SIMBOLICHE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grande paradosso: esaltata come simbolo, esclusa come soggetto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4041648" cy="64008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66928" y="1508760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9E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📍 Il femminile come simbolo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1956816"/>
            <a:ext cx="374904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Chiesa è ‘sposa di Cristo’ (Ef 5, Ap 21).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L’anima è femminile nel suo rapporto con il Logos.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 è elevata alla massima dignità teologica: Theotokos (Madre di Dio).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tipologia Eva–Maria fa della donna la figura chiave della storia della salvezza.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90872" y="1389888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4690872" y="1389888"/>
            <a:ext cx="4041648" cy="64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846320" y="1508760"/>
            <a:ext cx="3749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🚫 Il femminile come soggetto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46320" y="1956816"/>
            <a:ext cx="374904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reali sono progressivamente escluse dai ruoli di autorità.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corpo femminile è fonte di pericolo e contaminazione.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canoni conciliari vietano ordinazione e presidenza liturgica.</a:t>
            </a:r>
            <a:endParaRPr lang="en-US" sz="1300" dirty="0"/>
          </a:p>
          <a:p>
            <a:pPr marL="285750" indent="-285750" algn="l">
              <a:buFont typeface="Wingdings" pitchFamily="2" charset="2"/>
              <a:buChar char="§"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matrimonio e la verginità sono gli unici paradigmi ammessi.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SVOLTA STORICA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777240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71323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Sessant’anni che cambiano tutto</a:t>
            </a:r>
            <a:endParaRPr lang="en-US" sz="3600" dirty="0"/>
          </a:p>
        </p:txBody>
      </p:sp>
      <p:sp>
        <p:nvSpPr>
          <p:cNvPr id="6" name="Shape 3"/>
          <p:cNvSpPr/>
          <p:nvPr/>
        </p:nvSpPr>
        <p:spPr>
          <a:xfrm>
            <a:off x="411480" y="1901952"/>
            <a:ext cx="8321040" cy="54864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438912" y="2157984"/>
            <a:ext cx="237744" cy="237744"/>
          </a:xfrm>
          <a:prstGeom prst="ellipse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5"/>
          <p:cNvSpPr/>
          <p:nvPr/>
        </p:nvSpPr>
        <p:spPr>
          <a:xfrm>
            <a:off x="539496" y="2414016"/>
            <a:ext cx="36576" cy="256032"/>
          </a:xfrm>
          <a:prstGeom prst="rect">
            <a:avLst/>
          </a:prstGeom>
          <a:solidFill>
            <a:srgbClr val="D4955A">
              <a:alpha val="50000"/>
            </a:srgbClr>
          </a:solidFill>
          <a:ln w="12700">
            <a:solidFill>
              <a:srgbClr val="D4955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804672" y="212140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50-60 d.C.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304288" y="212140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Romani 16: Febe diacona, Giunia apostola, Prisca guida di chiesa domestica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8912" y="2706624"/>
            <a:ext cx="237744" cy="237744"/>
          </a:xfrm>
          <a:prstGeom prst="ellipse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9"/>
          <p:cNvSpPr/>
          <p:nvPr/>
        </p:nvSpPr>
        <p:spPr>
          <a:xfrm>
            <a:off x="539496" y="2962656"/>
            <a:ext cx="36576" cy="256032"/>
          </a:xfrm>
          <a:prstGeom prst="rect">
            <a:avLst/>
          </a:prstGeom>
          <a:solidFill>
            <a:srgbClr val="D4955A">
              <a:alpha val="50000"/>
            </a:srgbClr>
          </a:solidFill>
          <a:ln w="12700">
            <a:solidFill>
              <a:srgbClr val="D4955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804672" y="267004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c. 80-100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2304288" y="267004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Lettere Pastorali: le donne devono tacere e sottomettersi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38912" y="3255264"/>
            <a:ext cx="237744" cy="237744"/>
          </a:xfrm>
          <a:prstGeom prst="ellipse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Shape 13"/>
          <p:cNvSpPr/>
          <p:nvPr/>
        </p:nvSpPr>
        <p:spPr>
          <a:xfrm>
            <a:off x="539496" y="3511296"/>
            <a:ext cx="36576" cy="256032"/>
          </a:xfrm>
          <a:prstGeom prst="rect">
            <a:avLst/>
          </a:prstGeom>
          <a:solidFill>
            <a:srgbClr val="D4955A">
              <a:alpha val="50000"/>
            </a:srgbClr>
          </a:solidFill>
          <a:ln w="12700">
            <a:solidFill>
              <a:srgbClr val="D4955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4"/>
          <p:cNvSpPr/>
          <p:nvPr/>
        </p:nvSpPr>
        <p:spPr>
          <a:xfrm>
            <a:off x="804672" y="321868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112 d.C.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304288" y="321868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Plinio: le diaconesse esistono e sono riconoscibili dall’esterno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438912" y="3803904"/>
            <a:ext cx="237744" cy="237744"/>
          </a:xfrm>
          <a:prstGeom prst="ellipse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7"/>
          <p:cNvSpPr/>
          <p:nvPr/>
        </p:nvSpPr>
        <p:spPr>
          <a:xfrm>
            <a:off x="539496" y="4059936"/>
            <a:ext cx="36576" cy="256032"/>
          </a:xfrm>
          <a:prstGeom prst="rect">
            <a:avLst/>
          </a:prstGeom>
          <a:solidFill>
            <a:srgbClr val="D4955A">
              <a:alpha val="50000"/>
            </a:srgbClr>
          </a:solidFill>
          <a:ln w="12700">
            <a:solidFill>
              <a:srgbClr val="D4955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8"/>
          <p:cNvSpPr/>
          <p:nvPr/>
        </p:nvSpPr>
        <p:spPr>
          <a:xfrm>
            <a:off x="804672" y="376732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c. 110-120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2304288" y="376732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Ignazio di Antiochia: il vescovo monarchico maschile si afferma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438912" y="4352544"/>
            <a:ext cx="237744" cy="237744"/>
          </a:xfrm>
          <a:prstGeom prst="ellipse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4" name="Shape 21"/>
          <p:cNvSpPr/>
          <p:nvPr/>
        </p:nvSpPr>
        <p:spPr>
          <a:xfrm>
            <a:off x="539496" y="4608576"/>
            <a:ext cx="36576" cy="256032"/>
          </a:xfrm>
          <a:prstGeom prst="rect">
            <a:avLst/>
          </a:prstGeom>
          <a:solidFill>
            <a:srgbClr val="D4955A">
              <a:alpha val="50000"/>
            </a:srgbClr>
          </a:solidFill>
          <a:ln w="12700">
            <a:solidFill>
              <a:srgbClr val="D4955A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Text 22"/>
          <p:cNvSpPr/>
          <p:nvPr/>
        </p:nvSpPr>
        <p:spPr>
          <a:xfrm>
            <a:off x="804672" y="431596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c. 200-220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2304288" y="4315968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Tertulliano: la donna è ‘porta del diavolo’</a:t>
            </a:r>
            <a:endParaRPr lang="en-US" sz="1300" dirty="0"/>
          </a:p>
        </p:txBody>
      </p:sp>
      <p:sp>
        <p:nvSpPr>
          <p:cNvPr id="27" name="Shape 24"/>
          <p:cNvSpPr/>
          <p:nvPr/>
        </p:nvSpPr>
        <p:spPr>
          <a:xfrm>
            <a:off x="411480" y="4800600"/>
            <a:ext cx="8321040" cy="2743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Quello che la storia ci restituisce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417320"/>
            <a:ext cx="566928" cy="566928"/>
          </a:xfrm>
          <a:prstGeom prst="ellipse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411480" y="14173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115568" y="1435608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Partecipazione strutturale alle origini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15568" y="1801368"/>
            <a:ext cx="7589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Febe, Giunia, Prisca, Maria di Magdala non erano figure marginali: erano leaders, missionarie, apostole. I testi lo attestano — involontariamente.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11480" y="2606040"/>
            <a:ext cx="566928" cy="56692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411480" y="26060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115568" y="2624328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scelta deliberata, non inevitabile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15568" y="2990088"/>
            <a:ext cx="7589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restringimento dei ruoli nel II-III sec. non è un adeguamento naturale: è una decisione politica e teologica, che incontra resistenze concrete.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3696286"/>
            <a:ext cx="566928" cy="448056"/>
          </a:xfrm>
          <a:prstGeom prst="ellipse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411480" y="36758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115568" y="3730752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divieti come specchio della realtà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15568" y="3938954"/>
            <a:ext cx="7589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si proibisce ciò che non esiste. Ogni canone restrittivo è la prova che le donne stavano davvero esercitando quel ministero.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11480" y="4574110"/>
            <a:ext cx="45719" cy="411480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694944" y="4635833"/>
            <a:ext cx="8321039" cy="474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«Ricostruire la storia delle donne cristiane delle origini significa dare corpo ai volti senza nome che stanno dietro ai testi.»</a:t>
            </a:r>
            <a:endParaRPr lang="en-US" sz="1300" dirty="0">
              <a:solidFill>
                <a:srgbClr val="C00000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2648" y="5568696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Schüssler Fiorenza, In Memory of Her (1983)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DI PARTENZA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Perché è così difficile ritrovarle?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71600"/>
            <a:ext cx="8321040" cy="233172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71600"/>
            <a:ext cx="82296" cy="2331720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7909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D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Quasi tutti i testi cristiani delle origini sono stati scritti da uomini,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2D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società strutturate secondo logiche patriarcali.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176272"/>
            <a:ext cx="7909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appaiono filtrate attraverso uno sguardo che le funzionalizza, le idealizza o le marginalizza. Non sono assenti: sono state messe a tacere. Ed è spesso nei silenzi, nelle lacune, persino nei divieti che ritroviamo le tracce più preziose della loro presenza.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11480" y="384048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Schüssler Fiorenza chiama questo approccio: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74920" y="3813048"/>
            <a:ext cx="2798064" cy="310896"/>
          </a:xfrm>
          <a:prstGeom prst="roundRect">
            <a:avLst>
              <a:gd name="adj" fmla="val 23529"/>
            </a:avLst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074920" y="3813048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ermeneutica del sospetto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11480" y="482803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Schüssler Fiorenza, In Memory of Her (1983)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APERTURE CONTEMPORANEE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storia che parla al presente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11480" y="1389888"/>
            <a:ext cx="83210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Questa ricerca non è antiquaria. Le discussioni attuali sull’ordinazione femminile, sull’autorità delle donne nella chiesa e sul linguaggio teologico inclusivo si svolgono su un terreno in cui le origini contano.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11480" y="2286000"/>
            <a:ext cx="8321040" cy="71323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2404872"/>
            <a:ext cx="256032" cy="2560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6112" y="2331720"/>
            <a:ext cx="7680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Giunia era apostola, cosa significa per il dibattito sull’ordinazione?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11480" y="3145536"/>
            <a:ext cx="8321040" cy="71323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264408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96112" y="3191256"/>
            <a:ext cx="7680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Febe era diacona, perché il diaconato femminile è ancora controverso?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411480" y="4005072"/>
            <a:ext cx="8321040" cy="71323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4123944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96112" y="4050792"/>
            <a:ext cx="76809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la restrizione è stata una scelta storica, può essere riesaminata?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411480" y="482803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tradizione cristiana è più plurale, più contestata e più ricca di quanto le narrazioni dominanti abbiano spesso lasciato intendere.</a:t>
            </a:r>
            <a:endParaRPr lang="en-U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713232"/>
            <a:ext cx="8046720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«In verità vi dico che dovunque verrà</a:t>
            </a:r>
            <a:endParaRPr lang="en-US" sz="3200" dirty="0"/>
          </a:p>
          <a:p>
            <a:pPr marL="0" indent="0" algn="l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proclamato il vangelo, nel mondo intero,</a:t>
            </a:r>
            <a:endParaRPr lang="en-US" sz="3200" dirty="0"/>
          </a:p>
          <a:p>
            <a:pPr marL="0" indent="0" algn="l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anche quello che lei ha fatto sarà</a:t>
            </a:r>
            <a:endParaRPr lang="en-US" sz="3200" dirty="0"/>
          </a:p>
          <a:p>
            <a:pPr marL="0" indent="0" algn="l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detto in memoria di lei.»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80060" y="2897241"/>
            <a:ext cx="3657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D49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Mc 14,9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02920" y="3913632"/>
            <a:ext cx="4114800" cy="36576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02920" y="4023360"/>
            <a:ext cx="80467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suo nome è stato dimenticato.</a:t>
            </a:r>
            <a:endParaRPr lang="en-US" sz="1600" dirty="0"/>
          </a:p>
          <a:p>
            <a:pPr marL="0" indent="0" algn="l">
              <a:buNone/>
            </a:pPr>
            <a:r>
              <a:rPr lang="en-US" sz="1600" i="1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L’azione è rimasta nel testo.</a:t>
            </a:r>
            <a:endParaRPr lang="en-US" sz="16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3291840"/>
            <a:ext cx="100584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METODO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Come si legge “contro il testo”?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4041648" cy="135331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438912" cy="135331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411480" y="1389888"/>
            <a:ext cx="438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78408" y="1481328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Sospetto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8408" y="1865376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Chiedersi: chi ha scritto questo? Quali interessi serviva? Cosa è stato taciuto?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63440" y="1389888"/>
            <a:ext cx="4041648" cy="135331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4663440" y="1389888"/>
            <a:ext cx="438912" cy="1353312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4663440" y="1389888"/>
            <a:ext cx="438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230368" y="1481328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Proclamazione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30368" y="1865376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Scegliere: quali testi possono ancora essere proclamati oggi senza rinforzare strutture di oppressione?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" y="2962656"/>
            <a:ext cx="4041648" cy="135331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411480" y="2962656"/>
            <a:ext cx="438912" cy="1353312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411480" y="2962656"/>
            <a:ext cx="438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78408" y="3054096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Memoria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78408" y="3438144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Recuperare: restituire nome, volto e ruolo alle figure femminili che la tradizione ha cancellato.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63440" y="2962656"/>
            <a:ext cx="4041648" cy="1353312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Shape 19"/>
          <p:cNvSpPr/>
          <p:nvPr/>
        </p:nvSpPr>
        <p:spPr>
          <a:xfrm>
            <a:off x="4663440" y="2962656"/>
            <a:ext cx="438912" cy="1353312"/>
          </a:xfrm>
          <a:prstGeom prst="rect">
            <a:avLst/>
          </a:prstGeom>
          <a:solidFill>
            <a:srgbClr val="D4955A"/>
          </a:solidFill>
          <a:ln w="12700">
            <a:solidFill>
              <a:srgbClr val="D4955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4663440" y="2962656"/>
            <a:ext cx="438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5230368" y="3054096"/>
            <a:ext cx="3337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Immaginazione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230368" y="3438144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Ricreare: dar voce alle esperienze di donne che non hanno lasciato traccia scritta.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NEI VANGELI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Non solo i Dodici: le discepole di Gesù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8321040" cy="1207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82296" cy="1207008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612648" y="1463040"/>
            <a:ext cx="80101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«Gesù se ne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andava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le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città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villaggi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predicando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annunziando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buona novella del regno di Dio. Con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c’erano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Dodici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alcune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erano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state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guarite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cattivi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da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infermità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Maria,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chiamata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Maddalena [...] Giovanna [...] Susanna 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molte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assistevano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loro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" y="2340864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 8,1-3 — il verbo greco 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diakonein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la stessa radice di ‘diacono’</a:t>
            </a:r>
            <a:endParaRPr lang="en-US" sz="10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79776"/>
            <a:ext cx="274320" cy="2743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22960" y="2752344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semplice supporto logistico:</a:t>
            </a:r>
            <a:r>
              <a:rPr lang="en-US" sz="14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diakonein</a:t>
            </a:r>
            <a:r>
              <a:rPr lang="en-US" sz="14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 un vero e proprio ministero.</a:t>
            </a:r>
            <a:endParaRPr lang="en-US" sz="14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300984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22960" y="327355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Giovanna è moglie di Cusa, funzionario di Erode: donne di diversa estrazione sociale seguono Gesù.</a:t>
            </a:r>
            <a:endParaRPr lang="en-US" sz="14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822192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2960" y="379476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“Molte altre”: un gruppo strutturato, non poche figure isolate.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343400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22960" y="43159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Presenti alla crocifissione quando gli apostoli maschi erano fuggiti.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NEI VANGELI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 di Magdala: la prima testimone della Risurrezione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8321040" cy="1207008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82296" cy="1207008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612648" y="1463040"/>
            <a:ext cx="8010144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««Gesù le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‘Non mi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trattenere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non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ancora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salito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Padre; ma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’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fratelli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di’ loro: Io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salgo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Padre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Padre vostro, Dio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Dio vostro’. Maria di Magdala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andò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ad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annunciare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ai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discepoli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‘Ho visto il Signore’ 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ciò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aveva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detto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2648" y="2340864"/>
            <a:ext cx="80101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Gv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20,17-18: prima annunciatrice della 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Resurrezione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11480" y="2779776"/>
            <a:ext cx="4041648" cy="20574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411480" y="2779776"/>
            <a:ext cx="4041648" cy="548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48640" y="2871216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Apostola degli apostoli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48640" y="3310128"/>
            <a:ext cx="376732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Ippolito di Roma (III sec.) le attribuisce questo titolo: è lei a ricevere per prima il mandato di annunciare la Risurrezione agli altri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discepoli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 algn="l">
              <a:buNone/>
            </a:pPr>
            <a:endParaRPr lang="en-US" sz="1250" dirty="0">
              <a:solidFill>
                <a:srgbClr val="1C1C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R="0" algn="l" rtl="0"/>
            <a:r>
              <a:rPr lang="it-IT" sz="1000" b="1" i="1" u="none" strike="noStrike" baseline="0" dirty="0">
                <a:solidFill>
                  <a:srgbClr val="8B7355"/>
                </a:solidFill>
                <a:latin typeface="Georgia" panose="02040502050405020303" pitchFamily="18" charset="0"/>
              </a:rPr>
              <a:t>Commento al Cantico dei Cantici, II, 24</a:t>
            </a:r>
            <a:endParaRPr lang="it-IT" sz="1200" b="0" i="0" u="none" strike="noStrike" baseline="0" dirty="0">
              <a:solidFill>
                <a:srgbClr val="8B7355"/>
              </a:solidFill>
              <a:latin typeface="Georgia" panose="02040502050405020303" pitchFamily="18" charset="0"/>
            </a:endParaRPr>
          </a:p>
          <a:p>
            <a:pPr marR="3600" algn="just" rtl="0"/>
            <a:r>
              <a:rPr lang="it-IT" sz="1100" b="0" i="1" u="none" strike="noStrike" baseline="0" dirty="0">
                <a:solidFill>
                  <a:srgbClr val="444444"/>
                </a:solidFill>
                <a:latin typeface="Georgia" panose="02040502050405020303" pitchFamily="18" charset="0"/>
              </a:rPr>
              <a:t>«Due Marie vengono al sepolcro e diventano ‘apostole degli apostoli’, inviate da Cristo agli apostoli».</a:t>
            </a:r>
            <a:endParaRPr lang="it-IT" sz="1200" b="0" i="0" u="none" strike="noStrike" baseline="0" dirty="0">
              <a:solidFill>
                <a:srgbClr val="444444"/>
              </a:solidFill>
              <a:latin typeface="Georgia" panose="02040502050405020303" pitchFamily="18" charset="0"/>
            </a:endParaRPr>
          </a:p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690872" y="2779776"/>
            <a:ext cx="4041648" cy="20574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2"/>
          <p:cNvSpPr/>
          <p:nvPr/>
        </p:nvSpPr>
        <p:spPr>
          <a:xfrm>
            <a:off x="4690872" y="2779776"/>
            <a:ext cx="4041648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828032" y="2871216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distorsione di Gregorio Magno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828032" y="3310128"/>
            <a:ext cx="376732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Nell’omelia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33 la confuse con la ‘peccatrice’ di Lc 7 e con Maria di Betania. Un’identificazione falsa che ha oscurato per secoli la sua vera importanza. 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DONNE NEI VANGELI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Samaritana: tre trasgressioni in una scena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8321040" cy="621792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566928" y="1444752"/>
            <a:ext cx="8046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dialogo più lungo di Gesù con un singolo personaggio in tutto il Vangelo di Giovanni.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11480" y="2148840"/>
            <a:ext cx="2697480" cy="269748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8" name="Shape 6"/>
          <p:cNvSpPr/>
          <p:nvPr/>
        </p:nvSpPr>
        <p:spPr>
          <a:xfrm>
            <a:off x="411480" y="2148840"/>
            <a:ext cx="2697480" cy="548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48640" y="22402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Era donna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724912"/>
            <a:ext cx="2423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rabbi non parlava in pubblico con una donna al di fuori del cerchio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familiare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 algn="l">
              <a:buNone/>
            </a:pPr>
            <a:endParaRPr lang="en-US" sz="1250" dirty="0">
              <a:solidFill>
                <a:srgbClr val="1C1C2E"/>
              </a:solidFill>
              <a:latin typeface="Calibri" pitchFamily="34" charset="0"/>
              <a:cs typeface="Calibri" pitchFamily="34" charset="-120"/>
            </a:endParaRPr>
          </a:p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264408" y="2148840"/>
            <a:ext cx="2697480" cy="269748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3264408" y="2148840"/>
            <a:ext cx="2697480" cy="548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3401568" y="22402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Era straniera e ‘scismatica’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01568" y="2724912"/>
            <a:ext cx="2423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Samaritani erano considerati eretici dagli ebrei. Gesù non solo le parla: le rivela la sua identità messianica.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117336" y="2148840"/>
            <a:ext cx="2697480" cy="269748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6117336" y="2148840"/>
            <a:ext cx="2697480" cy="548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6254496" y="224028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Aveva un profilo ‘irregolare’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54496" y="2724912"/>
            <a:ext cx="2423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Cinque </a:t>
            </a:r>
            <a:r>
              <a:rPr lang="en-US" sz="125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mariti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Eppure torna in città e diventa missionaria: “molti credettero per la parola della donna” (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Gv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4,30.39).</a:t>
            </a:r>
          </a:p>
          <a:p>
            <a:pPr marL="0" indent="0" algn="l">
              <a:buNone/>
            </a:pPr>
            <a:endParaRPr lang="en-US" sz="1250" dirty="0">
              <a:solidFill>
                <a:srgbClr val="1C1C2E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it-IT" sz="1000" i="1" dirty="0">
                <a:solidFill>
                  <a:srgbClr val="444444"/>
                </a:solidFill>
                <a:latin typeface="Georgia" panose="02040502050405020303" pitchFamily="18" charset="0"/>
              </a:rPr>
              <a:t>«La donna lasciò la sua brocca, andò in città e disse alla gente: ‘Venite a vedere un uomo che mi ha detto tutto quello che ho fatto. Che sia forse il Cristo?’ [...] Molti Samaritani di quella città credettero in lui per la parola della donna».</a:t>
            </a:r>
            <a:endParaRPr lang="it-IT" sz="1050" dirty="0">
              <a:solidFill>
                <a:srgbClr val="444444"/>
              </a:solidFill>
              <a:latin typeface="Georgia" panose="02040502050405020303" pitchFamily="18" charset="0"/>
            </a:endParaRPr>
          </a:p>
          <a:p>
            <a:pPr marL="0" indent="0" algn="l">
              <a:buNone/>
            </a:pP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D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LETTERE DI PAOLO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777240"/>
            <a:ext cx="658368" cy="6583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713232"/>
            <a:ext cx="7543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Romani 16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411480" y="182880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Paolo saluta 29 persone per nome.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11480" y="2286000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Almeno 10 sono donne. A molte attribuisce titoli precisi usando il verbo </a:t>
            </a:r>
            <a:r>
              <a:rPr lang="en-US" sz="1500" i="1" dirty="0" err="1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kopiao</a:t>
            </a:r>
            <a:r>
              <a:rPr lang="en-US" sz="1500" dirty="0">
                <a:solidFill>
                  <a:srgbClr val="D9C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termine tecnico per il lavoro missionario: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11480" y="2999232"/>
            <a:ext cx="8321040" cy="402336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566928" y="3035808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Febe: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3017520" y="3035808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diacono + prostatis (autorità pubblica)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11480" y="3474720"/>
            <a:ext cx="8321040" cy="402336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566928" y="3511296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9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Prisca: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017520" y="3511296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synergós (collaboratrice), nominata prima del marito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11480" y="3950208"/>
            <a:ext cx="8321040" cy="402336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566928" y="3986784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Giunia: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017520" y="3986784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apostola — nome cambiato in ‘Giunias’ (maschile) dai copisti medievali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411480" y="4425696"/>
            <a:ext cx="8321040" cy="402336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5"/>
          <p:cNvSpPr/>
          <p:nvPr/>
        </p:nvSpPr>
        <p:spPr>
          <a:xfrm>
            <a:off x="566928" y="4462272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9C9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Maria, Trifena, Trifosa, Perside: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3017520" y="4462272"/>
            <a:ext cx="5577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“hanno faticato nel Signore” — linguaggio missionario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LETTERE DI PAOLO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Febe, Giunia, Prisca: profili di leadership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2697480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2697480" cy="54864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8640" y="1481328"/>
            <a:ext cx="2423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Febe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8640" y="195681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16,1-2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249424"/>
            <a:ext cx="2272284" cy="310896"/>
          </a:xfrm>
          <a:prstGeom prst="roundRect">
            <a:avLst>
              <a:gd name="adj" fmla="val 23529"/>
            </a:avLst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48640" y="2249424"/>
            <a:ext cx="22722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diacono + </a:t>
            </a:r>
            <a:r>
              <a:rPr lang="el-GR" sz="1100" dirty="0">
                <a:solidFill>
                  <a:schemeClr val="bg1"/>
                </a:solidFill>
              </a:rPr>
              <a:t>προστάτις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48640" y="2651760"/>
            <a:ext cx="2423160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termine greco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prostatis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protetto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molti</a:t>
            </a: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dice il testo) indica nel lessico politico una persona di autorità e responsabilità pubblica. Non un’assistente: una patrona.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64408" y="1389888"/>
            <a:ext cx="2697480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3264408" y="1389888"/>
            <a:ext cx="2697480" cy="548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3401568" y="1481328"/>
            <a:ext cx="2423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Giunia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401568" y="195681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16,7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401568" y="2249424"/>
            <a:ext cx="1115568" cy="310896"/>
          </a:xfrm>
          <a:prstGeom prst="roundRect">
            <a:avLst>
              <a:gd name="adj" fmla="val 23529"/>
            </a:avLst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3401568" y="2249424"/>
            <a:ext cx="1115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apostola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401568" y="2651760"/>
            <a:ext cx="2423160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oltre un millennio i copisti medievali hanno trasformato il suo nome nel maschile ‘Giunias’, un nome che non esiste nel mondo antico.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117336" y="1389888"/>
            <a:ext cx="2697480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D9C9A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6117336" y="1389888"/>
            <a:ext cx="2697480" cy="54864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6254496" y="1481328"/>
            <a:ext cx="2423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Prisca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6254496" y="195681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Rm 16,3; At 18,26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54496" y="2249424"/>
            <a:ext cx="1115568" cy="310896"/>
          </a:xfrm>
          <a:prstGeom prst="roundRect">
            <a:avLst>
              <a:gd name="adj" fmla="val 23529"/>
            </a:avLst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6254496" y="2249424"/>
            <a:ext cx="11155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synergós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254496" y="2651760"/>
            <a:ext cx="2423160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Nominata sempre prima del marito Aquila. Per Origene, questa inversione dell’ordine segnala il primato spirituale di Prisca.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2D3A6B"/>
          </a:solidFill>
          <a:ln w="12700">
            <a:solidFill>
              <a:srgbClr val="2D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11480" y="7315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LETTERE DI PAOLO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621792"/>
            <a:ext cx="8321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2D3A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Paolo contro Paolo: la svolta delle Lettere Pastorali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389888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411480" y="1389888"/>
            <a:ext cx="4041648" cy="64008"/>
          </a:xfrm>
          <a:prstGeom prst="rect">
            <a:avLst/>
          </a:prstGeom>
          <a:solidFill>
            <a:srgbClr val="7A9E7E"/>
          </a:solidFill>
          <a:ln w="12700">
            <a:solidFill>
              <a:srgbClr val="7A9E7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1481328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149961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7A9E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Paolo storico (lettere autentiche)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66928" y="1901952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«Non c’è più giudeo né greco; non c’è più schiavo né libero; non c’è più uomo né donna, perché voi tutti siete uno in Cristo Gesù».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66928" y="27889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 3,28 — 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forse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formula più egalitaria del Nuovo Testamento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66928" y="3200400"/>
            <a:ext cx="3749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Contesto carismatico: l’autorità viene dai doni dello Spirito, indipendentemente dal genere.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4690872" y="1389888"/>
            <a:ext cx="4041648" cy="3429000"/>
          </a:xfrm>
          <a:prstGeom prst="rect">
            <a:avLst/>
          </a:prstGeom>
          <a:solidFill>
            <a:srgbClr val="F0E6CC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0"/>
          <p:cNvSpPr/>
          <p:nvPr/>
        </p:nvSpPr>
        <p:spPr>
          <a:xfrm>
            <a:off x="4690872" y="1389888"/>
            <a:ext cx="4041648" cy="6400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481328"/>
            <a:ext cx="320040" cy="3200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230368" y="1499616"/>
            <a:ext cx="3337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Paolo delle Pastorali (fine I — inizio II sec.)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4846320" y="1901952"/>
            <a:ext cx="3749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«La donna impari in silenzio con tutta sottomissione. Non concedo a nessuna donna di insegnare, né di dettare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i="1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all’uomo</a:t>
            </a:r>
            <a:r>
              <a:rPr lang="en-US" sz="1300" i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4846320" y="278892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Tm 2,11-12 — 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autore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</a:t>
            </a:r>
            <a:r>
              <a:rPr lang="en-US" sz="1000" b="1" dirty="0" err="1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paolino</a:t>
            </a:r>
            <a:r>
              <a:rPr lang="en-US" sz="1000" b="1" dirty="0">
                <a:solidFill>
                  <a:srgbClr val="6B5B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4846320" y="3200400"/>
            <a:ext cx="37490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Adeguamento ai ‘codici </a:t>
            </a:r>
            <a:r>
              <a:rPr lang="en-US" sz="1300" dirty="0" err="1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domestici</a:t>
            </a:r>
            <a:r>
              <a:rPr lang="en-US" sz="13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’ greco-romani: il movimento si istituzionalizza e cerca rispettabilità sociale.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2550</Words>
  <Application>Microsoft Macintosh PowerPoint</Application>
  <PresentationFormat>Presentazione su schermo (16:9)</PresentationFormat>
  <Paragraphs>231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Calibri</vt:lpstr>
      <vt:lpstr>Georgia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Donne nei primi testi cristiani</dc:title>
  <dc:subject>PptxGenJS Presentation</dc:subject>
  <dc:creator>PptxGenJS</dc:creator>
  <cp:lastModifiedBy>Arianna Rotondo</cp:lastModifiedBy>
  <cp:revision>19</cp:revision>
  <dcterms:created xsi:type="dcterms:W3CDTF">2026-03-13T09:55:46Z</dcterms:created>
  <dcterms:modified xsi:type="dcterms:W3CDTF">2026-03-13T10:40:52Z</dcterms:modified>
</cp:coreProperties>
</file>